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</p:sldMasterIdLst>
  <p:notesMasterIdLst>
    <p:notesMasterId r:id="rId20"/>
  </p:notesMasterIdLst>
  <p:handoutMasterIdLst>
    <p:handoutMasterId r:id="rId21"/>
  </p:handoutMasterIdLst>
  <p:sldIdLst>
    <p:sldId id="256" r:id="rId5"/>
    <p:sldId id="257" r:id="rId6"/>
    <p:sldId id="258" r:id="rId7"/>
    <p:sldId id="275" r:id="rId8"/>
    <p:sldId id="273" r:id="rId9"/>
    <p:sldId id="279" r:id="rId10"/>
    <p:sldId id="280" r:id="rId11"/>
    <p:sldId id="281" r:id="rId12"/>
    <p:sldId id="278" r:id="rId13"/>
    <p:sldId id="277" r:id="rId14"/>
    <p:sldId id="274" r:id="rId15"/>
    <p:sldId id="266" r:id="rId16"/>
    <p:sldId id="271" r:id="rId17"/>
    <p:sldId id="259" r:id="rId18"/>
    <p:sldId id="260" r:id="rId19"/>
  </p:sldIdLst>
  <p:sldSz cx="9144000" cy="5143500" type="screen16x9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8DB"/>
    <a:srgbClr val="00549F"/>
    <a:srgbClr val="FDC82F"/>
    <a:srgbClr val="00338D"/>
    <a:srgbClr val="D0103A"/>
    <a:srgbClr val="008542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66"/>
  </p:normalViewPr>
  <p:slideViewPr>
    <p:cSldViewPr snapToGrid="0">
      <p:cViewPr varScale="1">
        <p:scale>
          <a:sx n="126" d="100"/>
          <a:sy n="126" d="100"/>
        </p:scale>
        <p:origin x="-654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>
                <a:latin typeface="Arial" panose="020B0604020202020204" pitchFamily="34" charset="0"/>
              </a:defRPr>
            </a:lvl1pPr>
          </a:lstStyle>
          <a:p>
            <a:fld id="{65B87E98-0639-4231-B255-0610A8A0BCEF}" type="slidenum">
              <a:rPr lang="it-IT" altLang="en-US"/>
              <a:pPr/>
              <a:t>‹Nr.›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3805636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/>
            </a:lvl1pPr>
          </a:lstStyle>
          <a:p>
            <a:fld id="{B5A8051E-9B47-4207-A40E-F5B5FDD08BB7}" type="datetimeFigureOut">
              <a:rPr lang="en-GB" altLang="en-US"/>
              <a:pPr/>
              <a:t>17/10/2018</a:t>
            </a:fld>
            <a:endParaRPr lang="en-GB" alt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/>
            </a:lvl1pPr>
          </a:lstStyle>
          <a:p>
            <a:fld id="{6DF48260-AB77-4914-9783-09E61CC0E647}" type="slidenum">
              <a:rPr lang="en-GB" altLang="en-US"/>
              <a:pPr/>
              <a:t>‹Nr.›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672205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48260-AB77-4914-9783-09E61CC0E647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21093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27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28.jpe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9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4" descr="CCI_ppt_edits_cmu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7"/>
          <p:cNvSpPr txBox="1">
            <a:spLocks noChangeArrowheads="1"/>
          </p:cNvSpPr>
          <p:nvPr/>
        </p:nvSpPr>
        <p:spPr bwMode="auto">
          <a:xfrm>
            <a:off x="631825" y="4822825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sz="800"/>
          </a:p>
        </p:txBody>
      </p:sp>
      <p:pic>
        <p:nvPicPr>
          <p:cNvPr id="6" name="Picture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3"/>
          <a:stretch>
            <a:fillRect/>
          </a:stretch>
        </p:blipFill>
        <p:spPr bwMode="auto">
          <a:xfrm>
            <a:off x="7788275" y="155575"/>
            <a:ext cx="1209675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58"/>
          <p:cNvSpPr txBox="1">
            <a:spLocks noChangeArrowheads="1"/>
          </p:cNvSpPr>
          <p:nvPr/>
        </p:nvSpPr>
        <p:spPr bwMode="auto">
          <a:xfrm>
            <a:off x="163513" y="4572000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800">
                <a:solidFill>
                  <a:srgbClr val="D9D9D9"/>
                </a:solidFill>
              </a:rPr>
              <a:t>ESA UNCLASSIFIED - For Official Use</a:t>
            </a:r>
          </a:p>
        </p:txBody>
      </p:sp>
      <p:pic>
        <p:nvPicPr>
          <p:cNvPr id="8" name="Picture 6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8" b="-5313"/>
          <a:stretch>
            <a:fillRect/>
          </a:stretch>
        </p:blipFill>
        <p:spPr bwMode="auto">
          <a:xfrm>
            <a:off x="7789863" y="4899025"/>
            <a:ext cx="1195387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166688" y="4789488"/>
            <a:ext cx="8823325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67"/>
          <p:cNvGrpSpPr>
            <a:grpSpLocks/>
          </p:cNvGrpSpPr>
          <p:nvPr/>
        </p:nvGrpSpPr>
        <p:grpSpPr bwMode="auto">
          <a:xfrm>
            <a:off x="173038" y="4908550"/>
            <a:ext cx="6826250" cy="111125"/>
            <a:chOff x="172269" y="6621494"/>
            <a:chExt cx="6826666" cy="111519"/>
          </a:xfrm>
        </p:grpSpPr>
        <p:pic>
          <p:nvPicPr>
            <p:cNvPr id="11" name="Picture 68" descr="at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26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69" descr="be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9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70" descr="ca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029" y="6621494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71" descr="ch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66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72" descr="cz.pn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3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73" descr="de.png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74" descr="dk.png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76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75" descr="ee.png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298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76" descr="es.p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71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77" descr="fi.png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95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78" descr="fr.png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31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79" descr="gr.png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83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80" descr="hu.png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519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81" descr="ie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55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82" descr="i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91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83" descr="lu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84" descr="nl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62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85" descr="no.png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38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86" descr="pl.png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4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87" descr="pt.png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30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88" descr="ro.png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0460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89" descr="se.png"/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580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90" descr="uk.png"/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53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91" descr="si.png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5327" y="6623401"/>
              <a:ext cx="163385" cy="1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1" y="2914650"/>
            <a:ext cx="7948800" cy="421975"/>
          </a:xfrm>
        </p:spPr>
        <p:txBody>
          <a:bodyPr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1856096"/>
            <a:ext cx="7947025" cy="5847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72843612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96688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2347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235182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5582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6850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59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243606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2342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18" Type="http://schemas.openxmlformats.org/officeDocument/2006/relationships/image" Target="../media/image8.png"/><Relationship Id="rId26" Type="http://schemas.openxmlformats.org/officeDocument/2006/relationships/image" Target="../media/image16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1.png"/><Relationship Id="rId34" Type="http://schemas.openxmlformats.org/officeDocument/2006/relationships/image" Target="../media/image24.png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17" Type="http://schemas.openxmlformats.org/officeDocument/2006/relationships/image" Target="../media/image7.png"/><Relationship Id="rId25" Type="http://schemas.openxmlformats.org/officeDocument/2006/relationships/image" Target="../media/image15.png"/><Relationship Id="rId3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20" Type="http://schemas.openxmlformats.org/officeDocument/2006/relationships/image" Target="../media/image10.png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24" Type="http://schemas.openxmlformats.org/officeDocument/2006/relationships/image" Target="../media/image14.png"/><Relationship Id="rId32" Type="http://schemas.openxmlformats.org/officeDocument/2006/relationships/image" Target="../media/image22.png"/><Relationship Id="rId37" Type="http://schemas.openxmlformats.org/officeDocument/2006/relationships/image" Target="../media/image27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23" Type="http://schemas.openxmlformats.org/officeDocument/2006/relationships/image" Target="../media/image13.png"/><Relationship Id="rId28" Type="http://schemas.openxmlformats.org/officeDocument/2006/relationships/image" Target="../media/image18.png"/><Relationship Id="rId36" Type="http://schemas.openxmlformats.org/officeDocument/2006/relationships/image" Target="../media/image26.png"/><Relationship Id="rId10" Type="http://schemas.openxmlformats.org/officeDocument/2006/relationships/theme" Target="../theme/theme1.xml"/><Relationship Id="rId19" Type="http://schemas.openxmlformats.org/officeDocument/2006/relationships/image" Target="../media/image9.png"/><Relationship Id="rId31" Type="http://schemas.openxmlformats.org/officeDocument/2006/relationships/image" Target="../media/image2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Relationship Id="rId22" Type="http://schemas.openxmlformats.org/officeDocument/2006/relationships/image" Target="../media/image12.png"/><Relationship Id="rId27" Type="http://schemas.openxmlformats.org/officeDocument/2006/relationships/image" Target="../media/image17.png"/><Relationship Id="rId30" Type="http://schemas.openxmlformats.org/officeDocument/2006/relationships/image" Target="../media/image20.png"/><Relationship Id="rId35" Type="http://schemas.openxmlformats.org/officeDocument/2006/relationships/image" Target="../media/image2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CI_ppt_edits_cmug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3038" y="792163"/>
            <a:ext cx="8747125" cy="382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1028" name="Text Box DG"/>
          <p:cNvSpPr txBox="1">
            <a:spLocks noChangeArrowheads="1"/>
          </p:cNvSpPr>
          <p:nvPr/>
        </p:nvSpPr>
        <p:spPr bwMode="auto">
          <a:xfrm>
            <a:off x="577850" y="334963"/>
            <a:ext cx="5016500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sz="800"/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774700" y="158750"/>
            <a:ext cx="69564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pic>
        <p:nvPicPr>
          <p:cNvPr id="1030" name="Picture 11" descr="PPT_Footer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76788"/>
            <a:ext cx="9144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38"/>
          <p:cNvSpPr txBox="1">
            <a:spLocks noChangeArrowheads="1"/>
          </p:cNvSpPr>
          <p:nvPr/>
        </p:nvSpPr>
        <p:spPr bwMode="auto">
          <a:xfrm>
            <a:off x="165100" y="4575175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800" dirty="0">
                <a:solidFill>
                  <a:srgbClr val="404040"/>
                </a:solidFill>
              </a:rPr>
              <a:t>Climate Modelling User Group</a:t>
            </a:r>
          </a:p>
        </p:txBody>
      </p:sp>
      <p:sp>
        <p:nvSpPr>
          <p:cNvPr id="1032" name="Text Box 34"/>
          <p:cNvSpPr txBox="1">
            <a:spLocks noChangeAspect="1" noChangeArrowheads="1"/>
          </p:cNvSpPr>
          <p:nvPr/>
        </p:nvSpPr>
        <p:spPr bwMode="auto">
          <a:xfrm>
            <a:off x="4473788" y="4579938"/>
            <a:ext cx="4521200" cy="147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800" noProof="1">
                <a:solidFill>
                  <a:schemeClr val="bg2"/>
                </a:solidFill>
              </a:rPr>
              <a:t>CMUG | 25-07-2018 | Slide  </a:t>
            </a:r>
            <a:fld id="{52AB8474-ED92-413E-8575-36E5F8D3A884}" type="slidenum">
              <a:rPr altLang="en-US" sz="800" noProof="1">
                <a:solidFill>
                  <a:schemeClr val="bg2"/>
                </a:solidFill>
              </a:rPr>
              <a:pPr algn="r" eaLnBrk="1" hangingPunct="1">
                <a:spcBef>
                  <a:spcPct val="50000"/>
                </a:spcBef>
              </a:pPr>
              <a:t>‹Nr.›</a:t>
            </a:fld>
            <a:endParaRPr lang="en-GB" altLang="en-US" sz="800" noProof="1">
              <a:solidFill>
                <a:schemeClr val="bg2"/>
              </a:solidFill>
            </a:endParaRPr>
          </a:p>
        </p:txBody>
      </p:sp>
      <p:grpSp>
        <p:nvGrpSpPr>
          <p:cNvPr id="1033" name="Group 39"/>
          <p:cNvGrpSpPr>
            <a:grpSpLocks/>
          </p:cNvGrpSpPr>
          <p:nvPr/>
        </p:nvGrpSpPr>
        <p:grpSpPr bwMode="auto">
          <a:xfrm>
            <a:off x="173038" y="4908550"/>
            <a:ext cx="6826250" cy="111125"/>
            <a:chOff x="172269" y="6621494"/>
            <a:chExt cx="6826666" cy="111519"/>
          </a:xfrm>
        </p:grpSpPr>
        <p:pic>
          <p:nvPicPr>
            <p:cNvPr id="1035" name="Picture 40" descr="at.p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26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6" name="Picture 41" descr="be.png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9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7" name="Picture 42" descr="ca.png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029" y="6621494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8" name="Picture 43" descr="ch.png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66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44" descr="cz.png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3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45" descr="de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46" descr="dk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76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2" name="Picture 47" descr="ee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298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3" name="Picture 48" descr="es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71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49" descr="fi.png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95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50" descr="fr.png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31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51" descr="gr.png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83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Picture 52" descr="hu.png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519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8" name="Picture 53" descr="ie.png"/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55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54" descr="it.png"/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91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55" descr="lu.png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1" name="Picture 56" descr="nl.png"/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62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2" name="Picture 57" descr="no.png"/>
            <p:cNvPicPr>
              <a:picLocks noChangeAspect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38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3" name="Picture 58" descr="pl.png"/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4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Picture 59" descr="pt.png"/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30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Picture 60" descr="ro.png"/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0460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61" descr="se.png"/>
            <p:cNvPicPr>
              <a:picLocks noChangeAspect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580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7" name="Picture 62" descr="uk.png"/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53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8" name="Picture 63" descr="si.png"/>
            <p:cNvPicPr>
              <a:picLocks noChangeAspect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5327" y="6623401"/>
              <a:ext cx="163385" cy="1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34" name="Picture 34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3"/>
          <a:stretch>
            <a:fillRect/>
          </a:stretch>
        </p:blipFill>
        <p:spPr bwMode="auto">
          <a:xfrm>
            <a:off x="7788275" y="155575"/>
            <a:ext cx="1209675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dirty="0">
          <a:solidFill>
            <a:srgbClr val="FFFFFF"/>
          </a:solidFill>
          <a:latin typeface="Verdana"/>
          <a:ea typeface="MS PGothic" panose="020B0600070205080204" pitchFamily="34" charset="-128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6858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1pPr>
      <a:lvl2pPr marL="809625" indent="-35242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2pPr>
      <a:lvl3pPr marL="1406525" indent="-49212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3pPr>
      <a:lvl4pPr marL="2005013" indent="-633413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4pPr>
      <a:lvl5pPr marL="2601913" indent="-773113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24"/>
          <p:cNvSpPr txBox="1">
            <a:spLocks noChangeArrowheads="1"/>
          </p:cNvSpPr>
          <p:nvPr/>
        </p:nvSpPr>
        <p:spPr bwMode="auto">
          <a:xfrm>
            <a:off x="615950" y="1776132"/>
            <a:ext cx="7622276" cy="646331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GB" altLang="en-US" sz="1800" b="1" dirty="0" smtClean="0">
                <a:solidFill>
                  <a:schemeClr val="bg1"/>
                </a:solidFill>
              </a:rPr>
              <a:t>WP5 Adaptation </a:t>
            </a:r>
            <a:r>
              <a:rPr lang="en-GB" altLang="en-US" sz="1800" b="1" dirty="0">
                <a:solidFill>
                  <a:schemeClr val="bg1"/>
                </a:solidFill>
              </a:rPr>
              <a:t>of community climate evaluation tools for CCI</a:t>
            </a:r>
          </a:p>
        </p:txBody>
      </p:sp>
      <p:sp>
        <p:nvSpPr>
          <p:cNvPr id="6" name="Text Box 24"/>
          <p:cNvSpPr txBox="1">
            <a:spLocks noChangeArrowheads="1"/>
          </p:cNvSpPr>
          <p:nvPr/>
        </p:nvSpPr>
        <p:spPr bwMode="auto">
          <a:xfrm>
            <a:off x="615950" y="2532309"/>
            <a:ext cx="7622276" cy="92333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GB" altLang="en-US" sz="1800" dirty="0">
                <a:solidFill>
                  <a:schemeClr val="bg1"/>
                </a:solidFill>
              </a:rPr>
              <a:t>A. Lauer, V. Eyring, B. Hassler, S. Zechlau (DLR), J. Vegas, K. </a:t>
            </a:r>
            <a:r>
              <a:rPr lang="en-GB" altLang="en-US" sz="1800" dirty="0" err="1">
                <a:solidFill>
                  <a:schemeClr val="bg1"/>
                </a:solidFill>
              </a:rPr>
              <a:t>Serradell</a:t>
            </a:r>
            <a:r>
              <a:rPr lang="en-GB" altLang="en-US" sz="1800" dirty="0">
                <a:solidFill>
                  <a:schemeClr val="bg1"/>
                </a:solidFill>
              </a:rPr>
              <a:t> (BSC), D. Hemming, R. King (Met Office), U. Willén, K. Zimmermann (SMHI)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latin typeface="Verdana" panose="020B0604030504040204" pitchFamily="34" charset="0"/>
              </a:rPr>
              <a:t>Task 5.1 Coordination and support </a:t>
            </a:r>
            <a:r>
              <a:rPr lang="en-US" altLang="en-US" dirty="0" err="1">
                <a:latin typeface="Verdana" panose="020B0604030504040204" pitchFamily="34" charset="0"/>
              </a:rPr>
              <a:t>ESMValTool</a:t>
            </a:r>
            <a:endParaRPr lang="en-US" altLang="en-US" dirty="0">
              <a:latin typeface="Verdana" panose="020B0604030504040204" pitchFamily="34" charset="0"/>
            </a:endParaRP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 eaLnBrk="1" hangingPunct="1"/>
            <a:r>
              <a:rPr lang="en-US" altLang="en-US" b="1" dirty="0">
                <a:latin typeface="Verdana" panose="020B0604030504040204" pitchFamily="34" charset="0"/>
              </a:rPr>
              <a:t>Main aims</a:t>
            </a:r>
          </a:p>
          <a:p>
            <a:pPr marL="266700" indent="-26670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Verdana" panose="020B0604030504040204" pitchFamily="34" charset="0"/>
              </a:rPr>
              <a:t>Coordination of </a:t>
            </a:r>
            <a:r>
              <a:rPr lang="en-US" altLang="en-US" dirty="0" err="1">
                <a:latin typeface="Verdana" panose="020B0604030504040204" pitchFamily="34" charset="0"/>
              </a:rPr>
              <a:t>ESMValTool</a:t>
            </a:r>
            <a:r>
              <a:rPr lang="en-US" altLang="en-US" dirty="0">
                <a:latin typeface="Verdana" panose="020B0604030504040204" pitchFamily="34" charset="0"/>
              </a:rPr>
              <a:t> activities with other projects</a:t>
            </a:r>
          </a:p>
          <a:p>
            <a:pPr marL="266700" indent="-26670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Verdana" panose="020B0604030504040204" pitchFamily="34" charset="0"/>
              </a:rPr>
              <a:t>Release enhanced project version of </a:t>
            </a:r>
            <a:r>
              <a:rPr lang="en-US" altLang="en-US" dirty="0" err="1">
                <a:latin typeface="Verdana" panose="020B0604030504040204" pitchFamily="34" charset="0"/>
              </a:rPr>
              <a:t>ESMValTool</a:t>
            </a:r>
            <a:r>
              <a:rPr lang="en-US" altLang="en-US" dirty="0">
                <a:latin typeface="Verdana" panose="020B0604030504040204" pitchFamily="34" charset="0"/>
              </a:rPr>
              <a:t> as open source software</a:t>
            </a:r>
          </a:p>
          <a:p>
            <a:pPr indent="0" eaLnBrk="1" hangingPunct="1">
              <a:spcBef>
                <a:spcPts val="1200"/>
              </a:spcBef>
            </a:pPr>
            <a:r>
              <a:rPr lang="en-US" altLang="en-US" b="1" dirty="0">
                <a:latin typeface="Verdana" panose="020B0604030504040204" pitchFamily="34" charset="0"/>
              </a:rPr>
              <a:t>Tasks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rgbClr val="FF0000"/>
                </a:solidFill>
                <a:latin typeface="Verdana" panose="020B0604030504040204" pitchFamily="34" charset="0"/>
              </a:rPr>
              <a:t>Quality control</a:t>
            </a:r>
            <a:r>
              <a:rPr lang="en-US" altLang="en-US" dirty="0">
                <a:latin typeface="Verdana" panose="020B0604030504040204" pitchFamily="34" charset="0"/>
              </a:rPr>
              <a:t> of pull requests (GitHub) of new ESA CMUG contributions to the </a:t>
            </a:r>
            <a:r>
              <a:rPr lang="en-US" altLang="en-US" dirty="0" err="1">
                <a:latin typeface="Verdana" panose="020B0604030504040204" pitchFamily="34" charset="0"/>
              </a:rPr>
              <a:t>ESMValTool</a:t>
            </a:r>
            <a:endParaRPr lang="en-US" altLang="en-US" dirty="0">
              <a:latin typeface="Verdana" panose="020B0604030504040204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Verdana" panose="020B0604030504040204" pitchFamily="34" charset="0"/>
              </a:rPr>
              <a:t>Ensuring </a:t>
            </a:r>
            <a:r>
              <a:rPr lang="en-US" altLang="en-US" b="1" dirty="0">
                <a:solidFill>
                  <a:srgbClr val="FF0000"/>
                </a:solidFill>
                <a:latin typeface="Verdana" panose="020B0604030504040204" pitchFamily="34" charset="0"/>
              </a:rPr>
              <a:t>provenance</a:t>
            </a:r>
            <a:r>
              <a:rPr lang="en-US" altLang="en-US" dirty="0">
                <a:latin typeface="Verdana" panose="020B0604030504040204" pitchFamily="34" charset="0"/>
              </a:rPr>
              <a:t> in the output of the </a:t>
            </a:r>
            <a:r>
              <a:rPr lang="en-US" altLang="en-US" dirty="0" err="1">
                <a:latin typeface="Verdana" panose="020B0604030504040204" pitchFamily="34" charset="0"/>
              </a:rPr>
              <a:t>ESMValTool</a:t>
            </a:r>
            <a:r>
              <a:rPr lang="en-US" altLang="en-US" dirty="0">
                <a:latin typeface="Verdana" panose="020B0604030504040204" pitchFamily="34" charset="0"/>
              </a:rPr>
              <a:t> (</a:t>
            </a:r>
            <a:r>
              <a:rPr lang="en-US" altLang="en-US" dirty="0" err="1">
                <a:latin typeface="Verdana" panose="020B0604030504040204" pitchFamily="34" charset="0"/>
              </a:rPr>
              <a:t>netCDF</a:t>
            </a:r>
            <a:r>
              <a:rPr lang="en-US" altLang="en-US" dirty="0">
                <a:latin typeface="Verdana" panose="020B0604030504040204" pitchFamily="34" charset="0"/>
              </a:rPr>
              <a:t>, plots) including information on input data, metadata, diagnostics, tool version, etc.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  <a:latin typeface="Verdana" panose="020B0604030504040204" pitchFamily="34" charset="0"/>
              </a:rPr>
              <a:t>Release </a:t>
            </a:r>
            <a:r>
              <a:rPr lang="en-US" altLang="en-US" b="1" dirty="0">
                <a:solidFill>
                  <a:srgbClr val="FF0000"/>
                </a:solidFill>
                <a:latin typeface="Verdana" panose="020B0604030504040204" pitchFamily="34" charset="0"/>
              </a:rPr>
              <a:t>enhanced </a:t>
            </a:r>
            <a:r>
              <a:rPr lang="en-US" altLang="en-US" b="1" dirty="0" err="1">
                <a:solidFill>
                  <a:srgbClr val="FF0000"/>
                </a:solidFill>
                <a:latin typeface="Verdana" panose="020B0604030504040204" pitchFamily="34" charset="0"/>
              </a:rPr>
              <a:t>ESMValTool</a:t>
            </a:r>
            <a:r>
              <a:rPr lang="en-US" altLang="en-US" dirty="0">
                <a:latin typeface="Verdana" panose="020B0604030504040204" pitchFamily="34" charset="0"/>
              </a:rPr>
              <a:t> and user’s guide at the end of the project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Verdana" panose="020B0604030504040204" pitchFamily="34" charset="0"/>
              </a:rPr>
              <a:t>Maximize </a:t>
            </a:r>
            <a:r>
              <a:rPr lang="en-US" altLang="en-US" b="1" dirty="0">
                <a:solidFill>
                  <a:srgbClr val="FF0000"/>
                </a:solidFill>
                <a:latin typeface="Verdana" panose="020B0604030504040204" pitchFamily="34" charset="0"/>
              </a:rPr>
              <a:t>synergies</a:t>
            </a:r>
            <a:r>
              <a:rPr lang="en-US" altLang="en-US" dirty="0">
                <a:latin typeface="Verdana" panose="020B0604030504040204" pitchFamily="34" charset="0"/>
              </a:rPr>
              <a:t> with other relevant projects such as obs4MIPs, ESGF, CMIP, C3S-MAGIG, C3S-511, APPLICATE, CRESCENDO, PRIMAVERA</a:t>
            </a:r>
          </a:p>
        </p:txBody>
      </p:sp>
    </p:spTree>
    <p:extLst>
      <p:ext uri="{BB962C8B-B14F-4D97-AF65-F5344CB8AC3E}">
        <p14:creationId xmlns:p14="http://schemas.microsoft.com/office/powerpoint/2010/main" val="901244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>
          <a:xfrm>
            <a:off x="774700" y="158413"/>
            <a:ext cx="6956425" cy="430887"/>
          </a:xfrm>
        </p:spPr>
        <p:txBody>
          <a:bodyPr/>
          <a:lstStyle/>
          <a:p>
            <a:pPr eaLnBrk="1" hangingPunct="1"/>
            <a:r>
              <a:rPr lang="en-US" altLang="en-US" dirty="0">
                <a:latin typeface="Verdana" panose="020B0604030504040204" pitchFamily="34" charset="0"/>
              </a:rPr>
              <a:t>Task 5.3 Implementation of CCI(+) products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173038" y="792164"/>
            <a:ext cx="8747125" cy="1605980"/>
          </a:xfrm>
        </p:spPr>
        <p:txBody>
          <a:bodyPr/>
          <a:lstStyle/>
          <a:p>
            <a:pPr indent="-342900" eaLnBrk="1" hangingPunct="1"/>
            <a:r>
              <a:rPr lang="en-US" altLang="en-US" b="1" dirty="0">
                <a:latin typeface="Verdana" panose="020B0604030504040204" pitchFamily="34" charset="0"/>
              </a:rPr>
              <a:t>Main aims</a:t>
            </a:r>
          </a:p>
          <a:p>
            <a:pPr marL="266700" indent="-26670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Verdana" panose="020B0604030504040204" pitchFamily="34" charset="0"/>
              </a:rPr>
              <a:t>Integration of new CCI+ data and CCI data that have not yet been implemented (e.g. methane) into the </a:t>
            </a:r>
            <a:r>
              <a:rPr lang="en-US" altLang="en-US" dirty="0" err="1">
                <a:latin typeface="Verdana" panose="020B0604030504040204" pitchFamily="34" charset="0"/>
              </a:rPr>
              <a:t>ESMValTool</a:t>
            </a:r>
            <a:endParaRPr lang="en-US" altLang="en-US" dirty="0">
              <a:latin typeface="Verdana" panose="020B0604030504040204" pitchFamily="34" charset="0"/>
            </a:endParaRPr>
          </a:p>
          <a:p>
            <a:pPr marL="266700" indent="-26670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Verdana" panose="020B0604030504040204" pitchFamily="34" charset="0"/>
              </a:rPr>
              <a:t>Provide generic “recipe” as starting point for implementation of a specific ECV and ECV specific diagnostics by responsible CMUG partners</a:t>
            </a:r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511334"/>
              </p:ext>
            </p:extLst>
          </p:nvPr>
        </p:nvGraphicFramePr>
        <p:xfrm>
          <a:off x="2390918" y="2463437"/>
          <a:ext cx="4117046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39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930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CCI/CCI+ 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CMUG</a:t>
                      </a:r>
                      <a:r>
                        <a:rPr lang="en-US" sz="1400" baseline="0" dirty="0"/>
                        <a:t> partner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Land surface temperature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MetO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Long-lived GHGs (CH4)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DLR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Water vapor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DLR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Sea surface salinity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BSC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Ocean color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SMHI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2489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>
          <a:xfrm>
            <a:off x="774700" y="158413"/>
            <a:ext cx="6956425" cy="430887"/>
          </a:xfrm>
        </p:spPr>
        <p:txBody>
          <a:bodyPr/>
          <a:lstStyle/>
          <a:p>
            <a:pPr eaLnBrk="1" hangingPunct="1"/>
            <a:r>
              <a:rPr lang="en-US" altLang="en-US" dirty="0">
                <a:latin typeface="Verdana" panose="020B0604030504040204" pitchFamily="34" charset="0"/>
              </a:rPr>
              <a:t>Task 5.4 Evaluating CMIP6 models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173038" y="792164"/>
            <a:ext cx="8747125" cy="3553126"/>
          </a:xfrm>
        </p:spPr>
        <p:txBody>
          <a:bodyPr/>
          <a:lstStyle/>
          <a:p>
            <a:pPr indent="-342900" eaLnBrk="1" hangingPunct="1"/>
            <a:r>
              <a:rPr lang="en-US" altLang="en-US" b="1" dirty="0">
                <a:latin typeface="Verdana" panose="020B0604030504040204" pitchFamily="34" charset="0"/>
              </a:rPr>
              <a:t>Main aims</a:t>
            </a:r>
          </a:p>
          <a:p>
            <a:pPr marL="266700" indent="-26670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Verdana" panose="020B0604030504040204" pitchFamily="34" charset="0"/>
              </a:rPr>
              <a:t>Running the enhanced </a:t>
            </a:r>
            <a:r>
              <a:rPr lang="en-US" altLang="en-US" dirty="0" err="1">
                <a:latin typeface="Verdana" panose="020B0604030504040204" pitchFamily="34" charset="0"/>
              </a:rPr>
              <a:t>ESMValTool</a:t>
            </a:r>
            <a:r>
              <a:rPr lang="en-US" altLang="en-US" dirty="0">
                <a:latin typeface="Verdana" panose="020B0604030504040204" pitchFamily="34" charset="0"/>
              </a:rPr>
              <a:t> on CMIP5 and CMIP6 ensembles</a:t>
            </a:r>
          </a:p>
          <a:p>
            <a:pPr marL="266700" indent="-266700" eaLnBrk="1" hangingPunct="1"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rgbClr val="FF0000"/>
                </a:solidFill>
                <a:latin typeface="Verdana" panose="020B0604030504040204" pitchFamily="34" charset="0"/>
              </a:rPr>
              <a:t>Address scientific questions</a:t>
            </a:r>
            <a:r>
              <a:rPr lang="en-US" altLang="en-US" dirty="0">
                <a:latin typeface="Verdana" panose="020B0604030504040204" pitchFamily="34" charset="0"/>
              </a:rPr>
              <a:t> as outlined in WP5 overview</a:t>
            </a:r>
          </a:p>
          <a:p>
            <a:pPr marL="266700" indent="-266700" eaLnBrk="1" hangingPunct="1"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rgbClr val="FF0000"/>
                </a:solidFill>
                <a:latin typeface="Verdana" panose="020B0604030504040204" pitchFamily="34" charset="0"/>
              </a:rPr>
              <a:t>Contribute to IPCC AR6</a:t>
            </a:r>
            <a:r>
              <a:rPr lang="en-US" altLang="en-US" dirty="0">
                <a:latin typeface="Verdana" panose="020B0604030504040204" pitchFamily="34" charset="0"/>
              </a:rPr>
              <a:t> (peer reviewed publication on results submitted before IPCC AR6 WG I cut-off date)</a:t>
            </a:r>
          </a:p>
          <a:p>
            <a:pPr indent="0" eaLnBrk="1" hangingPunct="1">
              <a:spcBef>
                <a:spcPts val="1200"/>
              </a:spcBef>
            </a:pPr>
            <a:r>
              <a:rPr lang="en-US" altLang="en-US" b="1" dirty="0">
                <a:latin typeface="Verdana" panose="020B0604030504040204" pitchFamily="34" charset="0"/>
              </a:rPr>
              <a:t>Tasks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Verdana" panose="020B0604030504040204" pitchFamily="34" charset="0"/>
              </a:rPr>
              <a:t>Application of the </a:t>
            </a:r>
            <a:r>
              <a:rPr lang="en-US" altLang="en-US" dirty="0" err="1">
                <a:latin typeface="Verdana" panose="020B0604030504040204" pitchFamily="34" charset="0"/>
              </a:rPr>
              <a:t>ESMValTool</a:t>
            </a:r>
            <a:r>
              <a:rPr lang="en-US" altLang="en-US" dirty="0">
                <a:latin typeface="Verdana" panose="020B0604030504040204" pitchFamily="34" charset="0"/>
              </a:rPr>
              <a:t> to CMIP6 model results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Verdana" panose="020B0604030504040204" pitchFamily="34" charset="0"/>
              </a:rPr>
              <a:t>Assessment of CMIP6 model performance focusing on newly implemented variables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Verdana" panose="020B0604030504040204" pitchFamily="34" charset="0"/>
              </a:rPr>
              <a:t>Assessment of progress in CMIP6 w.r.t. CMIP5</a:t>
            </a:r>
          </a:p>
        </p:txBody>
      </p:sp>
    </p:spTree>
    <p:extLst>
      <p:ext uri="{BB962C8B-B14F-4D97-AF65-F5344CB8AC3E}">
        <p14:creationId xmlns:p14="http://schemas.microsoft.com/office/powerpoint/2010/main" val="34360524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>
          <a:xfrm>
            <a:off x="774700" y="158413"/>
            <a:ext cx="6956425" cy="430887"/>
          </a:xfrm>
        </p:spPr>
        <p:txBody>
          <a:bodyPr/>
          <a:lstStyle/>
          <a:p>
            <a:pPr eaLnBrk="1" hangingPunct="1"/>
            <a:r>
              <a:rPr lang="en-US" altLang="en-US" dirty="0">
                <a:latin typeface="Verdana" panose="020B0604030504040204" pitchFamily="34" charset="0"/>
              </a:rPr>
              <a:t>Task 5.7 CCI contribution to obs4MIPs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 eaLnBrk="1" hangingPunct="1"/>
            <a:r>
              <a:rPr lang="en-US" altLang="en-US" b="1" dirty="0">
                <a:latin typeface="Verdana" panose="020B0604030504040204" pitchFamily="34" charset="0"/>
              </a:rPr>
              <a:t>Main aims</a:t>
            </a:r>
          </a:p>
          <a:p>
            <a:pPr marL="266700" indent="-266700" eaLnBrk="1" hangingPunct="1"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rgbClr val="FF0000"/>
                </a:solidFill>
                <a:latin typeface="Verdana" panose="020B0604030504040204" pitchFamily="34" charset="0"/>
              </a:rPr>
              <a:t>Support to existing and new ECV projects</a:t>
            </a:r>
            <a:r>
              <a:rPr lang="en-US" altLang="en-US" dirty="0">
                <a:latin typeface="Verdana" panose="020B0604030504040204" pitchFamily="34" charset="0"/>
              </a:rPr>
              <a:t> in processing and uploading their data to the obs4MIPs database in the correct format and configuration</a:t>
            </a:r>
          </a:p>
          <a:p>
            <a:pPr indent="0" eaLnBrk="1" hangingPunct="1">
              <a:spcBef>
                <a:spcPts val="1200"/>
              </a:spcBef>
            </a:pPr>
            <a:r>
              <a:rPr lang="en-US" altLang="en-US" b="1" dirty="0">
                <a:latin typeface="Verdana" panose="020B0604030504040204" pitchFamily="34" charset="0"/>
              </a:rPr>
              <a:t>Tasks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Verdana" panose="020B0604030504040204" pitchFamily="34" charset="0"/>
              </a:rPr>
              <a:t>Provide technical support to CCI teams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Verdana" panose="020B0604030504040204" pitchFamily="34" charset="0"/>
              </a:rPr>
              <a:t>Reformatting (low spatial and temporal resolution) data to the obs4MIPs format (</a:t>
            </a:r>
            <a:r>
              <a:rPr lang="en-US" altLang="en-US" dirty="0" err="1">
                <a:latin typeface="Verdana" panose="020B0604030504040204" pitchFamily="34" charset="0"/>
              </a:rPr>
              <a:t>netCDF</a:t>
            </a:r>
            <a:r>
              <a:rPr lang="en-US" altLang="en-US" dirty="0">
                <a:latin typeface="Verdana" panose="020B0604030504040204" pitchFamily="34" charset="0"/>
              </a:rPr>
              <a:t> with CMOR-compliant metadata)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Verdana" panose="020B0604030504040204" pitchFamily="34" charset="0"/>
              </a:rPr>
              <a:t>Publishing these datasets on the Earth System Federation Grid (ESGF)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Verdana" panose="020B0604030504040204" pitchFamily="34" charset="0"/>
              </a:rPr>
              <a:t>Provide training material to assist CCI team preparing their datasets in obs4MIPs format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endParaRPr lang="en-US" altLang="en-US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9484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>
          <a:xfrm>
            <a:off x="774700" y="-10864"/>
            <a:ext cx="6956425" cy="769441"/>
          </a:xfrm>
        </p:spPr>
        <p:txBody>
          <a:bodyPr/>
          <a:lstStyle/>
          <a:p>
            <a:r>
              <a:rPr lang="en-US" altLang="en-US" dirty="0">
                <a:latin typeface="Verdana" panose="020B0604030504040204" pitchFamily="34" charset="0"/>
              </a:rPr>
              <a:t>WP5 Adaptation of community climate evaluation tools for </a:t>
            </a:r>
            <a:r>
              <a:rPr lang="en-US" altLang="en-US" dirty="0" smtClean="0">
                <a:latin typeface="Verdana" panose="020B0604030504040204" pitchFamily="34" charset="0"/>
              </a:rPr>
              <a:t>CCI</a:t>
            </a:r>
            <a:endParaRPr lang="en-US" altLang="en-US" dirty="0">
              <a:latin typeface="Verdana" panose="020B0604030504040204" pitchFamily="34" charset="0"/>
            </a:endParaRP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 eaLnBrk="1" hangingPunct="1"/>
            <a:r>
              <a:rPr lang="en-US" altLang="en-US" b="1" dirty="0">
                <a:latin typeface="Verdana" panose="020B0604030504040204" pitchFamily="34" charset="0"/>
              </a:rPr>
              <a:t>Interactions and links within CMUG and with ECV teams</a:t>
            </a:r>
          </a:p>
          <a:p>
            <a:pPr marL="266700" indent="-266700" fontAlgn="t">
              <a:buFont typeface="Arial" panose="020B0604020202020204" pitchFamily="34" charset="0"/>
              <a:buChar char="•"/>
            </a:pPr>
            <a:r>
              <a:rPr lang="en-US" altLang="en-US" dirty="0">
                <a:latin typeface="Verdana" panose="020B0604030504040204" pitchFamily="34" charset="0"/>
              </a:rPr>
              <a:t>Close collaboration with CMUG teams implementing ECVs into </a:t>
            </a:r>
            <a:r>
              <a:rPr lang="en-US" altLang="en-US" dirty="0" err="1">
                <a:latin typeface="Verdana" panose="020B0604030504040204" pitchFamily="34" charset="0"/>
              </a:rPr>
              <a:t>ESMValTool</a:t>
            </a:r>
            <a:r>
              <a:rPr lang="en-US" altLang="en-US" dirty="0">
                <a:latin typeface="Verdana" panose="020B0604030504040204" pitchFamily="34" charset="0"/>
              </a:rPr>
              <a:t> (</a:t>
            </a:r>
            <a:r>
              <a:rPr lang="en-US" dirty="0" err="1"/>
              <a:t>MetO</a:t>
            </a:r>
            <a:r>
              <a:rPr lang="en-US" dirty="0"/>
              <a:t>, DLR, BSC, SMHI)</a:t>
            </a:r>
          </a:p>
          <a:p>
            <a:pPr marL="266700" indent="-266700" fontAlgn="t">
              <a:buFont typeface="Arial" panose="020B0604020202020204" pitchFamily="34" charset="0"/>
              <a:buChar char="•"/>
            </a:pPr>
            <a:r>
              <a:rPr lang="en-US" dirty="0"/>
              <a:t>Exchange with CCI teams providing ECVs for </a:t>
            </a:r>
            <a:r>
              <a:rPr lang="en-US" dirty="0" err="1"/>
              <a:t>ESMValTool</a:t>
            </a:r>
            <a:r>
              <a:rPr lang="en-US" dirty="0"/>
              <a:t> (e.g. additional information on possible applications and limitations of ECV products for model evaluation)</a:t>
            </a:r>
          </a:p>
          <a:p>
            <a:pPr marL="266700" indent="-266700" fontAlgn="t">
              <a:buFont typeface="Arial" panose="020B0604020202020204" pitchFamily="34" charset="0"/>
              <a:buChar char="•"/>
            </a:pPr>
            <a:r>
              <a:rPr lang="en-US" dirty="0"/>
              <a:t>Support to and feedback from CCI teams for obs4MIPs preparation of datasets</a:t>
            </a:r>
          </a:p>
          <a:p>
            <a:pPr marL="266700" indent="-266700" fontAlgn="t">
              <a:buFont typeface="Arial" panose="020B0604020202020204" pitchFamily="34" charset="0"/>
              <a:buChar char="•"/>
            </a:pPr>
            <a:r>
              <a:rPr lang="en-US" dirty="0"/>
              <a:t>Peer-reviewed publication on CMIP6 model evaluation with ESA CCI/CCI+ data (CMUG and one collaborator from ESA CCI teams)</a:t>
            </a:r>
          </a:p>
        </p:txBody>
      </p:sp>
    </p:spTree>
    <p:extLst>
      <p:ext uri="{BB962C8B-B14F-4D97-AF65-F5344CB8AC3E}">
        <p14:creationId xmlns:p14="http://schemas.microsoft.com/office/powerpoint/2010/main" val="2528566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>
          <a:xfrm>
            <a:off x="774700" y="-10864"/>
            <a:ext cx="6956425" cy="769441"/>
          </a:xfrm>
        </p:spPr>
        <p:txBody>
          <a:bodyPr/>
          <a:lstStyle/>
          <a:p>
            <a:r>
              <a:rPr lang="en-US" altLang="en-US" dirty="0">
                <a:latin typeface="Verdana" panose="020B0604030504040204" pitchFamily="34" charset="0"/>
              </a:rPr>
              <a:t>WP5 Adaptation of community climate evaluation tools for </a:t>
            </a:r>
            <a:r>
              <a:rPr lang="en-US" altLang="en-US" dirty="0" smtClean="0">
                <a:latin typeface="Verdana" panose="020B0604030504040204" pitchFamily="34" charset="0"/>
              </a:rPr>
              <a:t>CCI</a:t>
            </a:r>
            <a:endParaRPr lang="en-US" altLang="en-US" dirty="0">
              <a:latin typeface="Verdana" panose="020B0604030504040204" pitchFamily="34" charset="0"/>
            </a:endParaRP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 eaLnBrk="1" hangingPunct="1"/>
            <a:r>
              <a:rPr lang="en-US" altLang="en-US" b="1" dirty="0">
                <a:latin typeface="Verdana" panose="020B0604030504040204" pitchFamily="34" charset="0"/>
              </a:rPr>
              <a:t>Expected outcomes</a:t>
            </a:r>
          </a:p>
          <a:p>
            <a:pPr marL="266700" indent="-266700" eaLnBrk="1" hangingPunct="1"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rgbClr val="FF0000"/>
                </a:solidFill>
                <a:latin typeface="Verdana" panose="020B0604030504040204" pitchFamily="34" charset="0"/>
              </a:rPr>
              <a:t>Enhanced version of the </a:t>
            </a:r>
            <a:r>
              <a:rPr lang="en-US" altLang="en-US" b="1" dirty="0" err="1">
                <a:solidFill>
                  <a:srgbClr val="FF0000"/>
                </a:solidFill>
                <a:latin typeface="Verdana" panose="020B0604030504040204" pitchFamily="34" charset="0"/>
              </a:rPr>
              <a:t>ESMValTool</a:t>
            </a:r>
            <a:r>
              <a:rPr lang="en-US" altLang="en-US" dirty="0">
                <a:latin typeface="Verdana" panose="020B0604030504040204" pitchFamily="34" charset="0"/>
              </a:rPr>
              <a:t> including documentation with diagnostics and metrics for model evaluation with ESA CCI/CCI+ data</a:t>
            </a:r>
          </a:p>
          <a:p>
            <a:pPr marL="266700" indent="-266700" eaLnBrk="1" hangingPunct="1"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rgbClr val="FF0000"/>
                </a:solidFill>
                <a:latin typeface="Verdana" panose="020B0604030504040204" pitchFamily="34" charset="0"/>
              </a:rPr>
              <a:t>Report on CMIP6 global model evaluation</a:t>
            </a:r>
            <a:r>
              <a:rPr lang="en-US" altLang="en-US" dirty="0">
                <a:latin typeface="Verdana" panose="020B0604030504040204" pitchFamily="34" charset="0"/>
              </a:rPr>
              <a:t> with ESA CCI/CCI+ data and comparison with CMIP5 results in support of IPCC AR6</a:t>
            </a:r>
          </a:p>
          <a:p>
            <a:pPr marL="266700" indent="-266700" eaLnBrk="1" hangingPunct="1"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rgbClr val="FF0000"/>
                </a:solidFill>
                <a:latin typeface="Verdana" panose="020B0604030504040204" pitchFamily="34" charset="0"/>
              </a:rPr>
              <a:t>Updated CMF</a:t>
            </a:r>
            <a:r>
              <a:rPr lang="en-US" altLang="en-US" dirty="0">
                <a:latin typeface="Verdana" panose="020B0604030504040204" pitchFamily="34" charset="0"/>
              </a:rPr>
              <a:t> (database)</a:t>
            </a:r>
          </a:p>
          <a:p>
            <a:pPr marL="266700" indent="-26670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Verdana" panose="020B0604030504040204" pitchFamily="34" charset="0"/>
              </a:rPr>
              <a:t>CCI </a:t>
            </a:r>
            <a:r>
              <a:rPr lang="en-US" altLang="en-US" b="1" dirty="0">
                <a:solidFill>
                  <a:srgbClr val="FF0000"/>
                </a:solidFill>
                <a:latin typeface="Verdana" panose="020B0604030504040204" pitchFamily="34" charset="0"/>
              </a:rPr>
              <a:t>obs4MIPs datasets</a:t>
            </a:r>
          </a:p>
        </p:txBody>
      </p:sp>
    </p:spTree>
    <p:extLst>
      <p:ext uri="{BB962C8B-B14F-4D97-AF65-F5344CB8AC3E}">
        <p14:creationId xmlns:p14="http://schemas.microsoft.com/office/powerpoint/2010/main" val="903473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latin typeface="Verdana" panose="020B0604030504040204" pitchFamily="34" charset="0"/>
              </a:rPr>
              <a:t>Overview WP5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 eaLnBrk="1" hangingPunct="1"/>
            <a:r>
              <a:rPr lang="en-US" altLang="en-US" b="1" dirty="0">
                <a:latin typeface="Verdana" panose="020B0604030504040204" pitchFamily="34" charset="0"/>
              </a:rPr>
              <a:t>The aims of WP5 (WP5.1-5.4, 5.6, 5.7) are:</a:t>
            </a:r>
          </a:p>
          <a:p>
            <a:pPr marL="266700" indent="-26670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Verdana" panose="020B0604030504040204" pitchFamily="34" charset="0"/>
              </a:rPr>
              <a:t>Exploit CCI and CCI+ data for evaluation of earth system models (ESMs)</a:t>
            </a:r>
          </a:p>
          <a:p>
            <a:pPr marL="266700" indent="-26670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Verdana" panose="020B0604030504040204" pitchFamily="34" charset="0"/>
              </a:rPr>
              <a:t>Enhance the </a:t>
            </a:r>
            <a:r>
              <a:rPr lang="en-US" altLang="en-US" b="1" dirty="0" err="1">
                <a:solidFill>
                  <a:srgbClr val="FF0000"/>
                </a:solidFill>
                <a:latin typeface="Verdana" panose="020B0604030504040204" pitchFamily="34" charset="0"/>
              </a:rPr>
              <a:t>ESMValTool</a:t>
            </a:r>
            <a:r>
              <a:rPr lang="en-US" altLang="en-US" dirty="0">
                <a:latin typeface="Verdana" panose="020B0604030504040204" pitchFamily="34" charset="0"/>
              </a:rPr>
              <a:t> with additional diagnostics and performance metrics for the evaluation of models with ESA CCI and CCI+ data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en-US" altLang="en-US" dirty="0">
                <a:latin typeface="Verdana" panose="020B0604030504040204" pitchFamily="34" charset="0"/>
              </a:rPr>
              <a:t>Enhance use of ESA CCI and CCI+ data for climate model evaluation in the Climate Model </a:t>
            </a:r>
            <a:r>
              <a:rPr lang="en-US" altLang="en-US" dirty="0" err="1">
                <a:latin typeface="Verdana" panose="020B0604030504040204" pitchFamily="34" charset="0"/>
              </a:rPr>
              <a:t>Intercomparison</a:t>
            </a:r>
            <a:r>
              <a:rPr lang="en-US" altLang="en-US" dirty="0">
                <a:latin typeface="Verdana" panose="020B0604030504040204" pitchFamily="34" charset="0"/>
              </a:rPr>
              <a:t> Project (CMIP)</a:t>
            </a:r>
          </a:p>
          <a:p>
            <a:pPr marL="266700" indent="-26670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Verdana" panose="020B0604030504040204" pitchFamily="34" charset="0"/>
              </a:rPr>
              <a:t>Make a substantial contribution to the CMIP Phase 6 (</a:t>
            </a:r>
            <a:r>
              <a:rPr lang="en-US" altLang="en-US" b="1" dirty="0">
                <a:solidFill>
                  <a:srgbClr val="FF0000"/>
                </a:solidFill>
                <a:latin typeface="Verdana" panose="020B0604030504040204" pitchFamily="34" charset="0"/>
              </a:rPr>
              <a:t>CMIP6</a:t>
            </a:r>
            <a:r>
              <a:rPr lang="en-US" altLang="en-US" dirty="0">
                <a:latin typeface="Verdana" panose="020B0604030504040204" pitchFamily="34" charset="0"/>
              </a:rPr>
              <a:t>)</a:t>
            </a:r>
          </a:p>
          <a:p>
            <a:pPr marL="266700" indent="-26670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Verdana" panose="020B0604030504040204" pitchFamily="34" charset="0"/>
              </a:rPr>
              <a:t>Maintain and extend </a:t>
            </a:r>
            <a:r>
              <a:rPr lang="en-US" altLang="en-US" b="1" dirty="0">
                <a:solidFill>
                  <a:srgbClr val="FF0000"/>
                </a:solidFill>
                <a:latin typeface="Verdana" panose="020B0604030504040204" pitchFamily="34" charset="0"/>
              </a:rPr>
              <a:t>Climate Monitoring Facility</a:t>
            </a:r>
            <a:r>
              <a:rPr lang="en-US" altLang="en-US" dirty="0">
                <a:latin typeface="Verdana" panose="020B0604030504040204" pitchFamily="34" charset="0"/>
              </a:rPr>
              <a:t> (</a:t>
            </a:r>
            <a:r>
              <a:rPr lang="en-US" altLang="en-US" dirty="0">
                <a:solidFill>
                  <a:schemeClr val="tx1"/>
                </a:solidFill>
                <a:latin typeface="Verdana" panose="020B0604030504040204" pitchFamily="34" charset="0"/>
              </a:rPr>
              <a:t>CMF</a:t>
            </a:r>
            <a:r>
              <a:rPr lang="en-US" altLang="en-US" dirty="0">
                <a:latin typeface="Verdana" panose="020B0604030504040204" pitchFamily="34" charset="0"/>
              </a:rPr>
              <a:t>) (database) </a:t>
            </a:r>
          </a:p>
          <a:p>
            <a:pPr marL="266700" indent="-266700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Verdana" panose="020B0604030504040204" pitchFamily="34" charset="0"/>
              </a:rPr>
              <a:t>Support ECV projects in processing and uploading their data to the </a:t>
            </a:r>
            <a:r>
              <a:rPr lang="en-US" altLang="en-US" b="1" dirty="0">
                <a:solidFill>
                  <a:srgbClr val="FF0000"/>
                </a:solidFill>
                <a:latin typeface="Verdana" panose="020B0604030504040204" pitchFamily="34" charset="0"/>
              </a:rPr>
              <a:t>obs4MIPs</a:t>
            </a:r>
            <a:r>
              <a:rPr lang="en-US" altLang="en-US" dirty="0">
                <a:latin typeface="Verdana" panose="020B0604030504040204" pitchFamily="34" charset="0"/>
              </a:rPr>
              <a:t> database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latin typeface="Verdana" panose="020B0604030504040204" pitchFamily="34" charset="0"/>
              </a:rPr>
              <a:t>Overview WP5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 eaLnBrk="1" hangingPunct="1"/>
            <a:r>
              <a:rPr lang="en-US" altLang="en-US" b="1" dirty="0">
                <a:latin typeface="Verdana" panose="020B0604030504040204" pitchFamily="34" charset="0"/>
              </a:rPr>
              <a:t>Scientific questions to be addresses in WP5</a:t>
            </a:r>
          </a:p>
          <a:p>
            <a:pPr marL="342900" indent="-342900" eaLnBrk="1" hangingPunct="1">
              <a:buFont typeface="+mj-lt"/>
              <a:buAutoNum type="arabicPeriod"/>
            </a:pPr>
            <a:r>
              <a:rPr lang="en-US" altLang="en-US" dirty="0">
                <a:latin typeface="Verdana" panose="020B0604030504040204" pitchFamily="34" charset="0"/>
              </a:rPr>
              <a:t>How well can state-of-the-art ESMs simulate climatological mean, variability and trends in selected ECVs?</a:t>
            </a:r>
          </a:p>
          <a:p>
            <a:pPr marL="342900" indent="-342900" eaLnBrk="1" hangingPunct="1">
              <a:buFont typeface="+mj-lt"/>
              <a:buAutoNum type="arabicPeriod"/>
            </a:pPr>
            <a:r>
              <a:rPr lang="en-US" altLang="en-US" dirty="0">
                <a:latin typeface="Verdana" panose="020B0604030504040204" pitchFamily="34" charset="0"/>
              </a:rPr>
              <a:t>What is the progress achieved in CMIP6 compared with CMIP5 in selected ECVs?</a:t>
            </a:r>
          </a:p>
          <a:p>
            <a:pPr marL="342900" indent="-342900" eaLnBrk="1" hangingPunct="1">
              <a:buFont typeface="+mj-lt"/>
              <a:buAutoNum type="arabicPeriod"/>
            </a:pPr>
            <a:r>
              <a:rPr lang="en-US" altLang="en-US" dirty="0">
                <a:latin typeface="Verdana" panose="020B0604030504040204" pitchFamily="34" charset="0"/>
              </a:rPr>
              <a:t>Are the new ESA CCI data complementing and changing global and regional model evaluation and benchmarking?</a:t>
            </a:r>
          </a:p>
        </p:txBody>
      </p:sp>
    </p:spTree>
    <p:extLst>
      <p:ext uri="{BB962C8B-B14F-4D97-AF65-F5344CB8AC3E}">
        <p14:creationId xmlns:p14="http://schemas.microsoft.com/office/powerpoint/2010/main" val="1132656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>
                <a:latin typeface="Verdana" panose="020B0604030504040204" pitchFamily="34" charset="0"/>
              </a:rPr>
              <a:t>ESMValTool</a:t>
            </a:r>
            <a:endParaRPr lang="en-US" altLang="en-US" dirty="0">
              <a:latin typeface="Verdana" panose="020B0604030504040204" pitchFamily="34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4396457" y="779389"/>
            <a:ext cx="4384805" cy="38318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200" dirty="0" smtClean="0">
              <a:solidFill>
                <a:srgbClr val="000000"/>
              </a:solidFill>
              <a:latin typeface="Arial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200" dirty="0" smtClean="0">
              <a:solidFill>
                <a:srgbClr val="000000"/>
              </a:solidFill>
              <a:latin typeface="Arial"/>
            </a:endParaRPr>
          </a:p>
          <a:p>
            <a:pPr marL="180000" indent="-18000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Community </a:t>
            </a:r>
            <a:r>
              <a:rPr lang="en-US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diagnostics and performance metrics tool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</a:rPr>
              <a:t> for the evaluation of Earth </a:t>
            </a:r>
            <a:r>
              <a:rPr lang="en-US" sz="1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System</a:t>
            </a:r>
          </a:p>
          <a:p>
            <a:pPr marL="180000" indent="-1800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Standardized model evaluation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can be performed against 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</a:rPr>
              <a:t>observations, </a:t>
            </a:r>
            <a:r>
              <a:rPr lang="en-US" sz="1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against 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</a:rPr>
              <a:t>other models or to compare different versions of the same </a:t>
            </a:r>
            <a:r>
              <a:rPr lang="en-US" sz="1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model</a:t>
            </a:r>
          </a:p>
          <a:p>
            <a:pPr marL="180000" indent="-1800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Many 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</a:rPr>
              <a:t>diagnostics and performance metrics covering </a:t>
            </a:r>
            <a:r>
              <a:rPr lang="en-US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different aspects of the Earth System 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</a:rPr>
              <a:t>(dynamics, radiation, clouds, carbon cycle, chemistry, aerosol, sea-ice, etc.) and their </a:t>
            </a:r>
            <a:r>
              <a:rPr lang="en-US" sz="1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interactions</a:t>
            </a:r>
          </a:p>
          <a:p>
            <a:pPr marL="180000" indent="-1800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</a:rPr>
              <a:t>Well-established </a:t>
            </a:r>
            <a:r>
              <a:rPr lang="en-US" sz="1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analysis based on </a:t>
            </a:r>
            <a:r>
              <a:rPr lang="en-US" sz="12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peer-reviewed literature</a:t>
            </a:r>
          </a:p>
          <a:p>
            <a:pPr marL="180000" indent="-1800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Ensuring</a:t>
            </a:r>
            <a:r>
              <a:rPr lang="en-US" sz="12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traceability</a:t>
            </a:r>
            <a:r>
              <a:rPr lang="en-US" sz="12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and </a:t>
            </a:r>
            <a:r>
              <a:rPr lang="en-US" sz="1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provenance</a:t>
            </a:r>
            <a:r>
              <a:rPr lang="en-US" sz="12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(e.g. input data, metadata, diagnostics (incl. citation), tool version, </a:t>
            </a:r>
            <a:r>
              <a:rPr lang="en-US" sz="12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doi</a:t>
            </a:r>
            <a:r>
              <a:rPr lang="en-US" sz="1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</a:p>
          <a:p>
            <a:pPr marL="180000" indent="-1800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Documentation and user guide</a:t>
            </a:r>
          </a:p>
          <a:p>
            <a:pPr marL="180000" indent="-1800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Currently </a:t>
            </a:r>
            <a:r>
              <a:rPr lang="en-US" sz="12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≈ </a:t>
            </a:r>
            <a:r>
              <a:rPr lang="en-US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80 </a:t>
            </a:r>
            <a:r>
              <a:rPr lang="en-US" sz="12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scientist 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</a:rPr>
              <a:t>from &gt;30 institutions part of the development team </a:t>
            </a:r>
            <a:r>
              <a:rPr lang="en-US" sz="1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and  </a:t>
            </a:r>
            <a:r>
              <a:rPr lang="en-US" sz="12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&gt; 120 users</a:t>
            </a:r>
          </a:p>
          <a:p>
            <a:pPr marL="180000" indent="-1800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Development in several projects </a:t>
            </a:r>
            <a:r>
              <a:rPr lang="en-US" sz="1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(e.g. APPLICATE, CMIP6-DICAD, CRESCENDO, C3S-MAGIC, ESA CMUG, PRIMAVERA)</a:t>
            </a:r>
          </a:p>
          <a:p>
            <a:pPr marL="180000" indent="-1800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Rapidly </a:t>
            </a:r>
            <a:r>
              <a:rPr lang="en-US" sz="12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expanding</a:t>
            </a:r>
            <a:endParaRPr lang="en-US" sz="12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175" y="812975"/>
            <a:ext cx="2603369" cy="527831"/>
          </a:xfrm>
          <a:prstGeom prst="rect">
            <a:avLst/>
          </a:prstGeom>
        </p:spPr>
      </p:pic>
      <p:sp>
        <p:nvSpPr>
          <p:cNvPr id="8" name="Rechteck 7"/>
          <p:cNvSpPr/>
          <p:nvPr/>
        </p:nvSpPr>
        <p:spPr>
          <a:xfrm>
            <a:off x="465492" y="860682"/>
            <a:ext cx="33658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800" b="1" dirty="0" smtClean="0">
                <a:solidFill>
                  <a:srgbClr val="FF0000"/>
                </a:solidFill>
                <a:latin typeface="Calibri"/>
              </a:rPr>
              <a:t>http</a:t>
            </a:r>
            <a:r>
              <a:rPr lang="en-US" sz="1800" b="1" dirty="0">
                <a:solidFill>
                  <a:srgbClr val="FF0000"/>
                </a:solidFill>
                <a:latin typeface="Calibri"/>
              </a:rPr>
              <a:t>://www.esmvaltool.org</a:t>
            </a:r>
            <a:r>
              <a:rPr lang="en-US" sz="1800" b="1" dirty="0" smtClean="0">
                <a:solidFill>
                  <a:srgbClr val="FF0000"/>
                </a:solidFill>
                <a:latin typeface="Calibri"/>
              </a:rPr>
              <a:t>/</a:t>
            </a:r>
            <a:endParaRPr lang="en-US" sz="1800" b="1" dirty="0">
              <a:solidFill>
                <a:srgbClr val="FF0000"/>
              </a:solidFill>
              <a:latin typeface="Calibri"/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63" y="1247735"/>
            <a:ext cx="1215072" cy="1602131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60000"/>
              </a:prstClr>
            </a:outerShdw>
          </a:effectLst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470" y="1488636"/>
            <a:ext cx="1143837" cy="1618820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60000"/>
              </a:prstClr>
            </a:outerShdw>
          </a:effectLst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008" y="2034961"/>
            <a:ext cx="1335109" cy="1639583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60000"/>
              </a:prstClr>
            </a:outerShdw>
          </a:effectLst>
        </p:spPr>
      </p:pic>
      <p:sp>
        <p:nvSpPr>
          <p:cNvPr id="14" name="Rechteck 13"/>
          <p:cNvSpPr/>
          <p:nvPr/>
        </p:nvSpPr>
        <p:spPr>
          <a:xfrm>
            <a:off x="136027" y="3767405"/>
            <a:ext cx="399593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1100" b="1" dirty="0"/>
              <a:t>https://</a:t>
            </a:r>
            <a:r>
              <a:rPr lang="de-DE" sz="1100" b="1" dirty="0" smtClean="0"/>
              <a:t>github.com/ESMValGroup/ESMValTool</a:t>
            </a:r>
            <a:endParaRPr lang="de-DE" sz="1100" b="1" dirty="0"/>
          </a:p>
        </p:txBody>
      </p:sp>
      <p:sp>
        <p:nvSpPr>
          <p:cNvPr id="15" name="Textfeld 14"/>
          <p:cNvSpPr txBox="1"/>
          <p:nvPr/>
        </p:nvSpPr>
        <p:spPr>
          <a:xfrm>
            <a:off x="136027" y="4084892"/>
            <a:ext cx="3995936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de-DE" sz="1200" i="1" dirty="0" smtClean="0"/>
              <a:t>Eyring et al., ESMValTool v1.0, GMD, 2016</a:t>
            </a:r>
          </a:p>
          <a:p>
            <a:r>
              <a:rPr lang="de-DE" sz="1200" i="1" dirty="0" smtClean="0"/>
              <a:t>v2.0 </a:t>
            </a:r>
            <a:r>
              <a:rPr lang="de-DE" sz="1200" i="1" dirty="0" err="1" smtClean="0"/>
              <a:t>documentation</a:t>
            </a:r>
            <a:r>
              <a:rPr lang="de-DE" sz="1200" i="1" dirty="0" smtClean="0"/>
              <a:t> </a:t>
            </a:r>
            <a:r>
              <a:rPr lang="de-DE" sz="1200" i="1" dirty="0" err="1" smtClean="0"/>
              <a:t>paper</a:t>
            </a:r>
            <a:r>
              <a:rPr lang="de-DE" sz="1200" i="1" dirty="0" smtClean="0"/>
              <a:t> </a:t>
            </a:r>
            <a:r>
              <a:rPr lang="de-DE" sz="1200" i="1" dirty="0" err="1" smtClean="0"/>
              <a:t>for</a:t>
            </a:r>
            <a:r>
              <a:rPr lang="de-DE" sz="1200" i="1" dirty="0" smtClean="0"/>
              <a:t> CMIP6 in </a:t>
            </a:r>
            <a:r>
              <a:rPr lang="de-DE" sz="1200" i="1" dirty="0" err="1" smtClean="0"/>
              <a:t>prep</a:t>
            </a:r>
            <a:r>
              <a:rPr lang="de-DE" sz="1200" i="1" dirty="0" smtClean="0"/>
              <a:t>.</a:t>
            </a:r>
            <a:endParaRPr lang="de-DE" sz="1200" i="1" dirty="0"/>
          </a:p>
        </p:txBody>
      </p:sp>
    </p:spTree>
    <p:extLst>
      <p:ext uri="{BB962C8B-B14F-4D97-AF65-F5344CB8AC3E}">
        <p14:creationId xmlns:p14="http://schemas.microsoft.com/office/powerpoint/2010/main" val="3409323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>
                <a:latin typeface="Verdana" panose="020B0604030504040204" pitchFamily="34" charset="0"/>
              </a:rPr>
              <a:t>ESMValTool</a:t>
            </a:r>
            <a:r>
              <a:rPr lang="en-US" altLang="en-US" dirty="0" smtClean="0">
                <a:latin typeface="Verdana" panose="020B0604030504040204" pitchFamily="34" charset="0"/>
              </a:rPr>
              <a:t> and previous CMUG work</a:t>
            </a:r>
            <a:endParaRPr lang="en-US" altLang="en-US" dirty="0">
              <a:latin typeface="Verdana" panose="020B0604030504040204" pitchFamily="34" charset="0"/>
            </a:endParaRP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7586146"/>
              </p:ext>
            </p:extLst>
          </p:nvPr>
        </p:nvGraphicFramePr>
        <p:xfrm>
          <a:off x="337917" y="1312163"/>
          <a:ext cx="5926857" cy="31546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46038"/>
                <a:gridCol w="1966610"/>
                <a:gridCol w="1110883"/>
                <a:gridCol w="1103326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Dataset / Diagnostic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Variable(s)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Resolution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Years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>
                          <a:effectLst/>
                        </a:rPr>
                        <a:t>Aerosol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 dirty="0">
                          <a:effectLst/>
                        </a:rPr>
                        <a:t>od550aer, od870aer, od550lt1aer, abs550aer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1°x1°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>
                          <a:effectLst/>
                        </a:rPr>
                        <a:t>1997-2011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>
                          <a:effectLst/>
                        </a:rPr>
                        <a:t>Cloud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 dirty="0" err="1" smtClean="0">
                          <a:effectLst/>
                        </a:rPr>
                        <a:t>clt</a:t>
                      </a:r>
                      <a:r>
                        <a:rPr lang="fr-FR" sz="1200" dirty="0" smtClean="0">
                          <a:effectLst/>
                        </a:rPr>
                        <a:t>, </a:t>
                      </a:r>
                      <a:r>
                        <a:rPr lang="fr-FR" sz="1200" dirty="0" err="1" smtClean="0">
                          <a:effectLst/>
                        </a:rPr>
                        <a:t>clwvi</a:t>
                      </a:r>
                      <a:r>
                        <a:rPr lang="fr-FR" sz="1200" dirty="0" smtClean="0">
                          <a:effectLst/>
                        </a:rPr>
                        <a:t>, </a:t>
                      </a:r>
                      <a:r>
                        <a:rPr lang="fr-FR" sz="1200" dirty="0" err="1" smtClean="0">
                          <a:effectLst/>
                        </a:rPr>
                        <a:t>clivi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>
                          <a:effectLst/>
                        </a:rPr>
                        <a:t>0.5°x0.5°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>
                          <a:effectLst/>
                        </a:rPr>
                        <a:t>1982-2014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>
                          <a:effectLst/>
                        </a:rPr>
                        <a:t>Fire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>
                          <a:effectLst/>
                        </a:rPr>
                        <a:t>burntArea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>
                          <a:effectLst/>
                        </a:rPr>
                        <a:t>0.25°x0.25°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>
                          <a:effectLst/>
                        </a:rPr>
                        <a:t>2005-2011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>
                          <a:effectLst/>
                        </a:rPr>
                        <a:t>Greenhouse Gases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>
                          <a:effectLst/>
                        </a:rPr>
                        <a:t>xco2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>
                          <a:effectLst/>
                        </a:rPr>
                        <a:t>5°x5°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>
                          <a:effectLst/>
                        </a:rPr>
                        <a:t>2003-2008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>
                          <a:effectLst/>
                        </a:rPr>
                        <a:t>Ozone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 dirty="0" smtClean="0">
                          <a:effectLst/>
                        </a:rPr>
                        <a:t>tro3, </a:t>
                      </a:r>
                      <a:r>
                        <a:rPr lang="fr-FR" sz="1200" dirty="0" err="1" smtClean="0">
                          <a:effectLst/>
                        </a:rPr>
                        <a:t>tropoz</a:t>
                      </a:r>
                      <a:r>
                        <a:rPr lang="fr-FR" sz="1200" dirty="0" smtClean="0">
                          <a:effectLst/>
                        </a:rPr>
                        <a:t>, </a:t>
                      </a:r>
                      <a:r>
                        <a:rPr lang="fr-FR" sz="1200" dirty="0" err="1" smtClean="0">
                          <a:effectLst/>
                        </a:rPr>
                        <a:t>toz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>
                          <a:effectLst/>
                        </a:rPr>
                        <a:t>1°x1°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>
                          <a:effectLst/>
                        </a:rPr>
                        <a:t>1997-2010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>
                          <a:effectLst/>
                        </a:rPr>
                        <a:t>Land Cover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 dirty="0" err="1" smtClean="0">
                          <a:effectLst/>
                        </a:rPr>
                        <a:t>lccs_class</a:t>
                      </a:r>
                      <a:r>
                        <a:rPr lang="fr-FR" sz="1200" dirty="0" smtClean="0">
                          <a:effectLst/>
                        </a:rPr>
                        <a:t>: </a:t>
                      </a:r>
                      <a:r>
                        <a:rPr lang="fr-FR" sz="1200" dirty="0" err="1" smtClean="0">
                          <a:effectLst/>
                        </a:rPr>
                        <a:t>grassNcropFrac</a:t>
                      </a:r>
                      <a:r>
                        <a:rPr lang="fr-FR" sz="1200" dirty="0" smtClean="0">
                          <a:effectLst/>
                        </a:rPr>
                        <a:t>, </a:t>
                      </a:r>
                      <a:r>
                        <a:rPr lang="fr-FR" sz="1200" dirty="0" err="1" smtClean="0">
                          <a:effectLst/>
                        </a:rPr>
                        <a:t>shrubNtreeFrac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>
                          <a:effectLst/>
                        </a:rPr>
                        <a:t>300 m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>
                          <a:effectLst/>
                        </a:rPr>
                        <a:t>2000, 2005, 2010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>
                          <a:effectLst/>
                        </a:rPr>
                        <a:t>Sea Ice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>
                          <a:effectLst/>
                        </a:rPr>
                        <a:t>sic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 dirty="0">
                          <a:effectLst/>
                        </a:rPr>
                        <a:t>25 </a:t>
                      </a:r>
                      <a:r>
                        <a:rPr lang="fr-FR" sz="1200" dirty="0" smtClean="0">
                          <a:effectLst/>
                        </a:rPr>
                        <a:t>km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>
                          <a:effectLst/>
                        </a:rPr>
                        <a:t>1992-2008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>
                          <a:effectLst/>
                        </a:rPr>
                        <a:t>Sea Surface Temperature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 dirty="0" smtClean="0">
                          <a:effectLst/>
                        </a:rPr>
                        <a:t>tos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>
                          <a:effectLst/>
                        </a:rPr>
                        <a:t>0.05°x0.05°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>
                          <a:effectLst/>
                        </a:rPr>
                        <a:t>1992-2010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>
                          <a:effectLst/>
                        </a:rPr>
                        <a:t>Soil Moisture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 dirty="0" err="1">
                          <a:effectLst/>
                        </a:rPr>
                        <a:t>sm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 dirty="0">
                          <a:effectLst/>
                        </a:rPr>
                        <a:t>0.25°x0.25°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 dirty="0">
                          <a:effectLst/>
                        </a:rPr>
                        <a:t>1988-2005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Rechteck 3"/>
          <p:cNvSpPr/>
          <p:nvPr/>
        </p:nvSpPr>
        <p:spPr>
          <a:xfrm>
            <a:off x="242887" y="950672"/>
            <a:ext cx="87419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rgbClr val="FF0000"/>
                </a:solidFill>
              </a:rPr>
              <a:t>ESA CCI datasets implemented into </a:t>
            </a:r>
            <a:r>
              <a:rPr lang="en-GB" sz="1400" b="1" dirty="0" err="1" smtClean="0">
                <a:solidFill>
                  <a:srgbClr val="FF0000"/>
                </a:solidFill>
              </a:rPr>
              <a:t>ESMValTool</a:t>
            </a:r>
            <a:r>
              <a:rPr lang="en-GB" sz="1400" b="1" dirty="0" smtClean="0">
                <a:solidFill>
                  <a:srgbClr val="FF0000"/>
                </a:solidFill>
              </a:rPr>
              <a:t> </a:t>
            </a:r>
            <a:r>
              <a:rPr lang="en-GB" sz="1400" b="1" dirty="0">
                <a:solidFill>
                  <a:srgbClr val="FF0000"/>
                </a:solidFill>
              </a:rPr>
              <a:t>v1.1.0</a:t>
            </a:r>
            <a:endParaRPr lang="en-US" sz="1400" b="1" dirty="0">
              <a:solidFill>
                <a:srgbClr val="FF0000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497" y="1303791"/>
            <a:ext cx="2603369" cy="527831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6381497" y="1914729"/>
            <a:ext cx="26033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Lauer et al., Remote Sensing of Environment, 2017</a:t>
            </a:r>
          </a:p>
        </p:txBody>
      </p:sp>
    </p:spTree>
    <p:extLst>
      <p:ext uri="{BB962C8B-B14F-4D97-AF65-F5344CB8AC3E}">
        <p14:creationId xmlns:p14="http://schemas.microsoft.com/office/powerpoint/2010/main" val="1352769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>
                <a:latin typeface="Verdana" panose="020B0604030504040204" pitchFamily="34" charset="0"/>
              </a:rPr>
              <a:t>ESMValTool</a:t>
            </a:r>
            <a:r>
              <a:rPr lang="en-US" altLang="en-US" dirty="0" smtClean="0">
                <a:latin typeface="Verdana" panose="020B0604030504040204" pitchFamily="34" charset="0"/>
              </a:rPr>
              <a:t> and previous CMUG work</a:t>
            </a:r>
            <a:endParaRPr lang="en-US" altLang="en-US" dirty="0">
              <a:latin typeface="Verdana" panose="020B0604030504040204" pitchFamily="34" charset="0"/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393" y="1113767"/>
            <a:ext cx="4433938" cy="3635433"/>
          </a:xfrm>
          <a:prstGeom prst="rect">
            <a:avLst/>
          </a:prstGeom>
        </p:spPr>
      </p:pic>
      <p:sp>
        <p:nvSpPr>
          <p:cNvPr id="8" name="Geschweifte Klammer links 7"/>
          <p:cNvSpPr/>
          <p:nvPr/>
        </p:nvSpPr>
        <p:spPr>
          <a:xfrm>
            <a:off x="1482347" y="1307364"/>
            <a:ext cx="432049" cy="1221713"/>
          </a:xfrm>
          <a:prstGeom prst="leftBrace">
            <a:avLst>
              <a:gd name="adj1" fmla="val 44437"/>
              <a:gd name="adj2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feld 9"/>
          <p:cNvSpPr txBox="1"/>
          <p:nvPr/>
        </p:nvSpPr>
        <p:spPr>
          <a:xfrm>
            <a:off x="243470" y="1638679"/>
            <a:ext cx="113307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 smtClean="0"/>
              <a:t>ESA CCI datasets</a:t>
            </a:r>
          </a:p>
          <a:p>
            <a:pPr algn="r"/>
            <a:r>
              <a:rPr lang="en-US" sz="1000" dirty="0" smtClean="0"/>
              <a:t>greenhouse gases</a:t>
            </a:r>
          </a:p>
          <a:p>
            <a:pPr algn="r"/>
            <a:r>
              <a:rPr lang="en-US" sz="1000" dirty="0" smtClean="0"/>
              <a:t>ozone</a:t>
            </a:r>
          </a:p>
          <a:p>
            <a:pPr algn="r"/>
            <a:r>
              <a:rPr lang="en-US" sz="1000" dirty="0" smtClean="0"/>
              <a:t>aerosol</a:t>
            </a:r>
          </a:p>
          <a:p>
            <a:pPr algn="r"/>
            <a:r>
              <a:rPr lang="en-US" sz="1000" dirty="0" smtClean="0"/>
              <a:t>soil moisture</a:t>
            </a:r>
          </a:p>
          <a:p>
            <a:pPr algn="r"/>
            <a:r>
              <a:rPr lang="en-US" sz="1000" dirty="0" smtClean="0"/>
              <a:t>sea ice</a:t>
            </a:r>
          </a:p>
          <a:p>
            <a:pPr algn="r"/>
            <a:r>
              <a:rPr lang="en-US" sz="1000" dirty="0" smtClean="0"/>
              <a:t>cloud</a:t>
            </a:r>
          </a:p>
          <a:p>
            <a:pPr algn="r"/>
            <a:r>
              <a:rPr lang="en-US" sz="1000" dirty="0" smtClean="0"/>
              <a:t>SST</a:t>
            </a:r>
            <a:endParaRPr lang="en-US" sz="1000" dirty="0"/>
          </a:p>
        </p:txBody>
      </p:sp>
      <p:sp>
        <p:nvSpPr>
          <p:cNvPr id="11" name="Textfeld 10"/>
          <p:cNvSpPr txBox="1"/>
          <p:nvPr/>
        </p:nvSpPr>
        <p:spPr>
          <a:xfrm>
            <a:off x="6619954" y="1311005"/>
            <a:ext cx="2123524" cy="27384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72000" rIns="72000" b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 b="1" dirty="0" smtClean="0">
                <a:latin typeface="+mn-lt"/>
                <a:cs typeface="Arial" pitchFamily="34" charset="0"/>
              </a:rPr>
              <a:t>Overview of CMIP5 model performance 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+mn-lt"/>
                <a:cs typeface="Arial" pitchFamily="34" charset="0"/>
              </a:rPr>
              <a:t>RMSD of seasonal cycle calculated at each grid cell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+mn-lt"/>
                <a:cs typeface="Arial" pitchFamily="34" charset="0"/>
              </a:rPr>
              <a:t>starting point for further evaluation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+mn-lt"/>
                <a:cs typeface="Arial" pitchFamily="34" charset="0"/>
              </a:rPr>
              <a:t>blue shading = better performance than median RMSD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+mn-lt"/>
                <a:cs typeface="Arial" pitchFamily="34" charset="0"/>
              </a:rPr>
              <a:t>red shading = worse performance than median RMSD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158698" y="816159"/>
            <a:ext cx="878881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srgbClr val="FF0000"/>
                </a:solidFill>
              </a:rPr>
              <a:t>Example: Model evaluation using CCI data (overview model performance)</a:t>
            </a:r>
            <a:endParaRPr lang="en-US" sz="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024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>
                <a:latin typeface="Verdana" panose="020B0604030504040204" pitchFamily="34" charset="0"/>
              </a:rPr>
              <a:t>ESMValTool</a:t>
            </a:r>
            <a:r>
              <a:rPr lang="en-US" altLang="en-US" dirty="0" smtClean="0">
                <a:latin typeface="Verdana" panose="020B0604030504040204" pitchFamily="34" charset="0"/>
              </a:rPr>
              <a:t> and previous CMUG work</a:t>
            </a:r>
            <a:endParaRPr lang="en-US" altLang="en-US" dirty="0">
              <a:latin typeface="Verdana" panose="020B060403050404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0" r="19752"/>
          <a:stretch/>
        </p:blipFill>
        <p:spPr>
          <a:xfrm>
            <a:off x="1265802" y="1420286"/>
            <a:ext cx="6472591" cy="316724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158698" y="816159"/>
            <a:ext cx="87888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srgbClr val="FF0000"/>
                </a:solidFill>
              </a:rPr>
              <a:t>Example: Model evaluation using CCI data including uncertainty information</a:t>
            </a:r>
          </a:p>
          <a:p>
            <a:pPr algn="ctr"/>
            <a:r>
              <a:rPr lang="en-US" sz="1500" b="1" dirty="0" smtClean="0">
                <a:solidFill>
                  <a:srgbClr val="FF0000"/>
                </a:solidFill>
              </a:rPr>
              <a:t>(seasonal mean total cloud cover)</a:t>
            </a:r>
            <a:endParaRPr lang="en-US" sz="1500" b="1" dirty="0">
              <a:solidFill>
                <a:srgbClr val="FF0000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8149840" y="1987498"/>
            <a:ext cx="553998" cy="2433363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en-US" sz="1200" dirty="0" smtClean="0"/>
              <a:t>From: Lauer </a:t>
            </a:r>
            <a:r>
              <a:rPr lang="en-US" sz="1200" dirty="0"/>
              <a:t>et al., Remote Sensing of Environment, 2017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722943" y="1738116"/>
            <a:ext cx="492443" cy="74814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2000" b="1" dirty="0" smtClean="0"/>
              <a:t>DJF</a:t>
            </a:r>
            <a:endParaRPr lang="en-US" sz="2000" b="1" dirty="0"/>
          </a:p>
        </p:txBody>
      </p:sp>
      <p:sp>
        <p:nvSpPr>
          <p:cNvPr id="12" name="Textfeld 11"/>
          <p:cNvSpPr txBox="1"/>
          <p:nvPr/>
        </p:nvSpPr>
        <p:spPr>
          <a:xfrm>
            <a:off x="722943" y="3303680"/>
            <a:ext cx="492443" cy="74814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2000" b="1" dirty="0" smtClean="0"/>
              <a:t>JJA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171405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>
                <a:latin typeface="Verdana" panose="020B0604030504040204" pitchFamily="34" charset="0"/>
              </a:rPr>
              <a:t>ESMValTool</a:t>
            </a:r>
            <a:r>
              <a:rPr lang="en-US" altLang="en-US" dirty="0" smtClean="0">
                <a:latin typeface="Verdana" panose="020B0604030504040204" pitchFamily="34" charset="0"/>
              </a:rPr>
              <a:t> and previous CMUG work</a:t>
            </a:r>
            <a:endParaRPr lang="en-US" altLang="en-US" dirty="0">
              <a:latin typeface="Verdana" panose="020B0604030504040204" pitchFamily="34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58698" y="816159"/>
            <a:ext cx="87888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srgbClr val="FF0000"/>
                </a:solidFill>
              </a:rPr>
              <a:t>Example: Comparison of CCI data with observations</a:t>
            </a:r>
          </a:p>
          <a:p>
            <a:pPr algn="ctr"/>
            <a:r>
              <a:rPr lang="en-US" sz="1500" b="1" dirty="0" smtClean="0">
                <a:solidFill>
                  <a:srgbClr val="FF0000"/>
                </a:solidFill>
              </a:rPr>
              <a:t>(</a:t>
            </a:r>
            <a:r>
              <a:rPr lang="en-US" sz="1500" b="1" dirty="0" err="1" smtClean="0">
                <a:solidFill>
                  <a:srgbClr val="FF0000"/>
                </a:solidFill>
              </a:rPr>
              <a:t>interannual</a:t>
            </a:r>
            <a:r>
              <a:rPr lang="en-US" sz="1500" b="1" dirty="0" smtClean="0">
                <a:solidFill>
                  <a:srgbClr val="FF0000"/>
                </a:solidFill>
              </a:rPr>
              <a:t> variability of total cloud cover)</a:t>
            </a:r>
            <a:endParaRPr lang="en-US" sz="1500" b="1" dirty="0">
              <a:solidFill>
                <a:srgbClr val="FF0000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8149840" y="1987498"/>
            <a:ext cx="553998" cy="2433363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en-US" sz="1200" dirty="0" smtClean="0"/>
              <a:t>From: Lauer </a:t>
            </a:r>
            <a:r>
              <a:rPr lang="en-US" sz="1200" dirty="0"/>
              <a:t>et al., Remote Sensing of Environment, 2017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02" y="1461588"/>
            <a:ext cx="7489012" cy="315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938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WP5 tasks and WPs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3038" y="997527"/>
            <a:ext cx="8747125" cy="3618923"/>
          </a:xfrm>
        </p:spPr>
        <p:txBody>
          <a:bodyPr/>
          <a:lstStyle/>
          <a:p>
            <a:pPr marL="271463" indent="-2714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800" b="1" dirty="0" smtClean="0">
                <a:latin typeface="Verdana" panose="020B0604030504040204" pitchFamily="34" charset="0"/>
              </a:rPr>
              <a:t>Task 5.1 </a:t>
            </a:r>
            <a:r>
              <a:rPr lang="en-US" altLang="en-US" sz="1800" dirty="0" smtClean="0">
                <a:latin typeface="Verdana" panose="020B0604030504040204" pitchFamily="34" charset="0"/>
              </a:rPr>
              <a:t>Coordination</a:t>
            </a:r>
            <a:r>
              <a:rPr lang="en-US" altLang="en-US" sz="1800" dirty="0">
                <a:latin typeface="Verdana" panose="020B0604030504040204" pitchFamily="34" charset="0"/>
              </a:rPr>
              <a:t>, support and documentation of </a:t>
            </a:r>
            <a:r>
              <a:rPr lang="en-US" altLang="en-US" sz="1800" dirty="0" err="1">
                <a:latin typeface="Verdana" panose="020B0604030504040204" pitchFamily="34" charset="0"/>
              </a:rPr>
              <a:t>ESMValTool</a:t>
            </a:r>
            <a:r>
              <a:rPr lang="en-US" altLang="en-US" sz="1800" dirty="0">
                <a:latin typeface="Verdana" panose="020B0604030504040204" pitchFamily="34" charset="0"/>
              </a:rPr>
              <a:t> CMUG activities</a:t>
            </a:r>
          </a:p>
          <a:p>
            <a:pPr marL="271463" indent="-2714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Verdana" panose="020B0604030504040204" pitchFamily="34" charset="0"/>
              </a:rPr>
              <a:t>Task 5.3</a:t>
            </a:r>
            <a:r>
              <a:rPr lang="en-US" altLang="en-US" sz="1800" dirty="0">
                <a:latin typeface="Verdana" panose="020B0604030504040204" pitchFamily="34" charset="0"/>
              </a:rPr>
              <a:t> </a:t>
            </a:r>
            <a:r>
              <a:rPr lang="en-US" altLang="en-US" sz="1800" dirty="0" err="1">
                <a:latin typeface="Verdana" panose="020B0604030504040204" pitchFamily="34" charset="0"/>
              </a:rPr>
              <a:t>Implemenation</a:t>
            </a:r>
            <a:r>
              <a:rPr lang="en-US" altLang="en-US" sz="1800" dirty="0">
                <a:latin typeface="Verdana" panose="020B0604030504040204" pitchFamily="34" charset="0"/>
              </a:rPr>
              <a:t> of CCI and CCI+ products into the </a:t>
            </a:r>
            <a:r>
              <a:rPr lang="en-US" altLang="en-US" sz="1800" dirty="0" err="1" smtClean="0">
                <a:latin typeface="Verdana" panose="020B0604030504040204" pitchFamily="34" charset="0"/>
              </a:rPr>
              <a:t>ESMValTool</a:t>
            </a:r>
            <a:endParaRPr lang="en-US" altLang="en-US" sz="1800" dirty="0" smtClean="0">
              <a:latin typeface="Verdana" panose="020B0604030504040204" pitchFamily="34" charset="0"/>
            </a:endParaRPr>
          </a:p>
          <a:p>
            <a:pPr marL="271463" indent="-2714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b="1" dirty="0" smtClean="0"/>
              <a:t>Task </a:t>
            </a:r>
            <a:r>
              <a:rPr lang="en-US" sz="1800" b="1" dirty="0"/>
              <a:t>5.4</a:t>
            </a:r>
            <a:r>
              <a:rPr lang="en-US" sz="1800" dirty="0"/>
              <a:t> Evaluating the CMIP6 ensemble with ESA CCI and CCI+ data using the </a:t>
            </a:r>
            <a:r>
              <a:rPr lang="en-US" sz="1800" dirty="0" err="1" smtClean="0"/>
              <a:t>ESMValTool</a:t>
            </a:r>
            <a:endParaRPr lang="en-US" sz="1800" dirty="0" smtClean="0"/>
          </a:p>
          <a:p>
            <a:pPr marL="271463" indent="-2714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b="1" dirty="0" smtClean="0"/>
              <a:t>WP 5.6</a:t>
            </a:r>
            <a:r>
              <a:rPr lang="en-US" sz="1800" dirty="0" smtClean="0"/>
              <a:t> Adaptation of the CMF and CMF database</a:t>
            </a:r>
          </a:p>
          <a:p>
            <a:pPr marL="271463" indent="-2714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b="1" dirty="0" smtClean="0"/>
              <a:t>WP 5.7</a:t>
            </a:r>
            <a:r>
              <a:rPr lang="en-US" sz="1800" dirty="0" smtClean="0"/>
              <a:t> CCI Contribution to Obs4MIPs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890272386"/>
      </p:ext>
    </p:extLst>
  </p:cSld>
  <p:clrMapOvr>
    <a:masterClrMapping/>
  </p:clrMapOvr>
</p:sld>
</file>

<file path=ppt/theme/theme1.xml><?xml version="1.0" encoding="utf-8"?>
<a:theme xmlns:a="http://schemas.openxmlformats.org/drawingml/2006/main" name="ESA Presentation 16-9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95F947CC68284A92DD76895F95485E" ma:contentTypeVersion="" ma:contentTypeDescription="Create a new document." ma:contentTypeScope="" ma:versionID="d2f7bac1cc6cefe942785cfbb8bae163">
  <xsd:schema xmlns:xsd="http://www.w3.org/2001/XMLSchema" xmlns:xs="http://www.w3.org/2001/XMLSchema" xmlns:p="http://schemas.microsoft.com/office/2006/metadata/properties" xmlns:ns2="f2760952-b3bb-408f-ace6-eb1e07642b86" targetNamespace="http://schemas.microsoft.com/office/2006/metadata/properties" ma:root="true" ma:fieldsID="70e6d848e258403642b2016fccd44a87" ns2:_="">
    <xsd:import namespace="f2760952-b3bb-408f-ace6-eb1e07642b8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60952-b3bb-408f-ace6-eb1e07642b8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description="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D587E21-31CA-408E-A5B1-4B7F0D8D9C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60952-b3bb-408f-ace6-eb1e07642b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E22279E-2C4C-4C93-8498-455A58D1433E}">
  <ds:schemaRefs>
    <ds:schemaRef ds:uri="http://purl.org/dc/elements/1.1/"/>
    <ds:schemaRef ds:uri="http://schemas.microsoft.com/office/2006/documentManagement/types"/>
    <ds:schemaRef ds:uri="http://purl.org/dc/dcmitype/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f2760952-b3bb-408f-ace6-eb1e07642b86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CCI_cmug</Template>
  <TotalTime>0</TotalTime>
  <Words>1172</Words>
  <Application>Microsoft Office PowerPoint</Application>
  <PresentationFormat>Bildschirmpräsentation (16:9)</PresentationFormat>
  <Paragraphs>160</Paragraphs>
  <Slides>15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6" baseType="lpstr">
      <vt:lpstr>ESA Presentation 16-9</vt:lpstr>
      <vt:lpstr>PowerPoint-Präsentation</vt:lpstr>
      <vt:lpstr>Overview WP5</vt:lpstr>
      <vt:lpstr>Overview WP5</vt:lpstr>
      <vt:lpstr>ESMValTool</vt:lpstr>
      <vt:lpstr>ESMValTool and previous CMUG work</vt:lpstr>
      <vt:lpstr>ESMValTool and previous CMUG work</vt:lpstr>
      <vt:lpstr>ESMValTool and previous CMUG work</vt:lpstr>
      <vt:lpstr>ESMValTool and previous CMUG work</vt:lpstr>
      <vt:lpstr>WP5 tasks and WPs</vt:lpstr>
      <vt:lpstr>Task 5.1 Coordination and support ESMValTool</vt:lpstr>
      <vt:lpstr>Task 5.3 Implementation of CCI(+) products</vt:lpstr>
      <vt:lpstr>Task 5.4 Evaluating CMIP6 models</vt:lpstr>
      <vt:lpstr>Task 5.7 CCI contribution to obs4MIPs</vt:lpstr>
      <vt:lpstr>WP5 Adaptation of community climate evaluation tools for CCI</vt:lpstr>
      <vt:lpstr>WP5 Adaptation of community climate evaluation tools for CCI</vt:lpstr>
    </vt:vector>
  </TitlesOfParts>
  <Company>Met Office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TITLE OF PRESENTATION</dc:subject>
  <dc:creator>Van Der Linden, Paul</dc:creator>
  <cp:lastModifiedBy>Axel Lauer</cp:lastModifiedBy>
  <cp:revision>73</cp:revision>
  <cp:lastPrinted>2008-08-26T16:26:23Z</cp:lastPrinted>
  <dcterms:created xsi:type="dcterms:W3CDTF">2018-07-10T10:00:37Z</dcterms:created>
  <dcterms:modified xsi:type="dcterms:W3CDTF">2018-10-17T10:17:06Z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 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0x0101008995F947CC68284A92DD76895F95485E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</Properties>
</file>