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3"/>
  </p:notesMasterIdLst>
  <p:handoutMasterIdLst>
    <p:handoutMasterId r:id="rId14"/>
  </p:handoutMasterIdLst>
  <p:sldIdLst>
    <p:sldId id="262" r:id="rId2"/>
    <p:sldId id="273" r:id="rId3"/>
    <p:sldId id="261" r:id="rId4"/>
    <p:sldId id="263" r:id="rId5"/>
    <p:sldId id="264" r:id="rId6"/>
    <p:sldId id="265" r:id="rId7"/>
    <p:sldId id="266" r:id="rId8"/>
    <p:sldId id="268" r:id="rId9"/>
    <p:sldId id="269" r:id="rId10"/>
    <p:sldId id="270" r:id="rId11"/>
    <p:sldId id="271" r:id="rId12"/>
  </p:sldIdLst>
  <p:sldSz cx="9144000" cy="6858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5D"/>
    <a:srgbClr val="067EB0"/>
    <a:srgbClr val="DE03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89" d="100"/>
          <a:sy n="89" d="100"/>
        </p:scale>
        <p:origin x="1282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822" y="-96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DCAB993B-B9CF-48BD-AA44-58A5248C0632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098E9A67-51B4-4BA6-B161-1D27D4317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8439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B0CBD406-257A-4D0E-8B85-EBE391377205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1FF6DE44-2E36-41E9-B661-2866AF1853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959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484785"/>
            <a:ext cx="7772400" cy="165618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3200" spc="-80" baseline="0">
                <a:solidFill>
                  <a:srgbClr val="041E5D"/>
                </a:solidFill>
              </a:defRPr>
            </a:lvl1pPr>
          </a:lstStyle>
          <a:p>
            <a:r>
              <a:rPr lang="fr-FR" dirty="0" err="1" smtClean="0"/>
              <a:t>Presentation</a:t>
            </a:r>
            <a:r>
              <a:rPr lang="fr-FR" dirty="0" smtClean="0"/>
              <a:t> </a:t>
            </a:r>
            <a:r>
              <a:rPr lang="fr-FR" dirty="0" err="1" smtClean="0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306688"/>
            <a:ext cx="7787208" cy="914400"/>
          </a:xfrm>
        </p:spPr>
        <p:txBody>
          <a:bodyPr>
            <a:normAutofit/>
          </a:bodyPr>
          <a:lstStyle>
            <a:lvl1pPr marL="0" indent="0" algn="ctr">
              <a:buNone/>
              <a:defRPr sz="2000" b="1" cap="all" spc="120" baseline="0">
                <a:solidFill>
                  <a:srgbClr val="00B0F0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err="1" smtClean="0"/>
              <a:t>Sub-Title</a:t>
            </a:r>
            <a:r>
              <a:rPr lang="fr-FR" dirty="0" smtClean="0"/>
              <a:t> (</a:t>
            </a:r>
            <a:r>
              <a:rPr lang="fr-FR" dirty="0" err="1" smtClean="0"/>
              <a:t>eg</a:t>
            </a:r>
            <a:r>
              <a:rPr lang="fr-FR" dirty="0" smtClean="0"/>
              <a:t> </a:t>
            </a:r>
            <a:r>
              <a:rPr lang="fr-FR" dirty="0" err="1" smtClean="0"/>
              <a:t>author</a:t>
            </a:r>
            <a:r>
              <a:rPr lang="fr-FR" dirty="0" smtClean="0"/>
              <a:t>, affiliation, etc.)</a:t>
            </a:r>
            <a:endParaRPr lang="en-US" dirty="0"/>
          </a:p>
        </p:txBody>
      </p:sp>
      <p:pic>
        <p:nvPicPr>
          <p:cNvPr id="5" name="Picture 3" descr="R:\Projets\UOL-924\1650-CCI-LST\Management\CCI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000" y="4365104"/>
            <a:ext cx="6120000" cy="2331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000" y="11807"/>
            <a:ext cx="3600000" cy="1340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980728"/>
            <a:ext cx="4068000" cy="512003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36448" y="980728"/>
            <a:ext cx="4068000" cy="512003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 userDrawn="1"/>
        </p:nvSpPr>
        <p:spPr>
          <a:xfrm>
            <a:off x="247308" y="6381328"/>
            <a:ext cx="8357140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tabLst>
                <a:tab pos="8343900" algn="r"/>
              </a:tabLst>
            </a:pPr>
            <a:r>
              <a:rPr lang="en-US" sz="1200" dirty="0" smtClean="0">
                <a:solidFill>
                  <a:srgbClr val="067EB0"/>
                </a:solidFill>
                <a:latin typeface="Calibri" panose="020F0502020204030204" pitchFamily="34" charset="0"/>
              </a:rPr>
              <a:t>CMUG Integration Meeting,</a:t>
            </a:r>
            <a:r>
              <a:rPr lang="en-US" sz="1200" baseline="0" dirty="0" smtClean="0">
                <a:solidFill>
                  <a:srgbClr val="067EB0"/>
                </a:solidFill>
                <a:latin typeface="Calibri" panose="020F0502020204030204" pitchFamily="34" charset="0"/>
              </a:rPr>
              <a:t> 29-31 Oct 2018, Met Office, UK	</a:t>
            </a:r>
            <a:r>
              <a:rPr lang="en-US" sz="1200" b="1" baseline="0" dirty="0" smtClean="0">
                <a:solidFill>
                  <a:srgbClr val="067EB0"/>
                </a:solidFill>
                <a:latin typeface="Calibri" panose="020F0502020204030204" pitchFamily="34" charset="0"/>
              </a:rPr>
              <a:t>CCI+ LST</a:t>
            </a:r>
            <a:endParaRPr lang="en-US" sz="1200" b="1" dirty="0">
              <a:solidFill>
                <a:srgbClr val="067EB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908720"/>
            <a:ext cx="8352928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Second </a:t>
            </a:r>
            <a:r>
              <a:rPr lang="fr-FR" dirty="0" err="1" smtClean="0"/>
              <a:t>level</a:t>
            </a:r>
            <a:endParaRPr lang="fr-FR" dirty="0" smtClean="0"/>
          </a:p>
          <a:p>
            <a:pPr lvl="2"/>
            <a:r>
              <a:rPr lang="fr-FR" dirty="0" err="1" smtClean="0"/>
              <a:t>Third</a:t>
            </a:r>
            <a:r>
              <a:rPr lang="fr-FR" dirty="0" smtClean="0"/>
              <a:t> </a:t>
            </a:r>
            <a:r>
              <a:rPr lang="fr-FR" dirty="0" err="1" smtClean="0"/>
              <a:t>level</a:t>
            </a:r>
            <a:endParaRPr lang="fr-FR" dirty="0" smtClean="0"/>
          </a:p>
          <a:p>
            <a:pPr lvl="3"/>
            <a:r>
              <a:rPr lang="fr-FR" dirty="0" err="1" smtClean="0"/>
              <a:t>Fourth</a:t>
            </a:r>
            <a:r>
              <a:rPr lang="fr-FR" dirty="0" smtClean="0"/>
              <a:t> </a:t>
            </a:r>
            <a:r>
              <a:rPr lang="fr-FR" dirty="0" err="1" smtClean="0"/>
              <a:t>level</a:t>
            </a:r>
            <a:endParaRPr lang="fr-FR" dirty="0" smtClean="0"/>
          </a:p>
          <a:p>
            <a:pPr lvl="4"/>
            <a:r>
              <a:rPr lang="fr-FR" dirty="0" err="1" smtClean="0"/>
              <a:t>Fifth</a:t>
            </a:r>
            <a:r>
              <a:rPr lang="fr-FR" dirty="0" smtClean="0"/>
              <a:t> </a:t>
            </a:r>
            <a:r>
              <a:rPr lang="fr-FR" dirty="0" err="1" smtClean="0"/>
              <a:t>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3848" y="44624"/>
            <a:ext cx="5400600" cy="61198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fr-FR" dirty="0" err="1" smtClean="0"/>
              <a:t>Title</a:t>
            </a:r>
            <a:endParaRPr lang="en-US" dirty="0"/>
          </a:p>
        </p:txBody>
      </p:sp>
      <p:cxnSp>
        <p:nvCxnSpPr>
          <p:cNvPr id="12" name="Connecteur droit 11"/>
          <p:cNvCxnSpPr/>
          <p:nvPr/>
        </p:nvCxnSpPr>
        <p:spPr>
          <a:xfrm>
            <a:off x="251520" y="6381328"/>
            <a:ext cx="8352928" cy="0"/>
          </a:xfrm>
          <a:prstGeom prst="line">
            <a:avLst/>
          </a:prstGeom>
          <a:ln>
            <a:solidFill>
              <a:srgbClr val="067E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3563888" y="6611779"/>
            <a:ext cx="16962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© ESA – CCI+ LST </a:t>
            </a:r>
            <a:r>
              <a:rPr lang="en-US" sz="1000" i="1" baseline="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Consortium</a:t>
            </a:r>
            <a:endParaRPr lang="en-US" sz="1000" i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ZoneTexte 5"/>
          <p:cNvSpPr txBox="1"/>
          <p:nvPr userDrawn="1"/>
        </p:nvSpPr>
        <p:spPr>
          <a:xfrm>
            <a:off x="8748464" y="6669360"/>
            <a:ext cx="237244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fld id="{2C129BBD-FD7C-4B99-A230-6BE5E473BDAB}" type="slidenum">
              <a:rPr lang="en-US" sz="1100" b="1" smtClean="0">
                <a:solidFill>
                  <a:srgbClr val="041E5D"/>
                </a:solidFill>
                <a:latin typeface="Calibri" panose="020F0502020204030204" pitchFamily="34" charset="0"/>
              </a:rPr>
              <a:pPr algn="ctr"/>
              <a:t>‹#›</a:t>
            </a:fld>
            <a:endParaRPr lang="en-US" b="1" dirty="0">
              <a:solidFill>
                <a:srgbClr val="041E5D"/>
              </a:solidFill>
              <a:latin typeface="Calibri" panose="020F050202020403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2" y="-2551"/>
            <a:ext cx="1440000" cy="5363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-52489"/>
            <a:ext cx="1475656" cy="58627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0" r:id="rId3"/>
    <p:sldLayoutId id="2147483702" r:id="rId4"/>
    <p:sldLayoutId id="2147483703" r:id="rId5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lang="en-US" sz="2400" b="1" kern="1200" cap="small" spc="-60" baseline="0" dirty="0">
          <a:solidFill>
            <a:srgbClr val="067EB0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600"/>
        </a:spcAft>
        <a:buFont typeface="Arial" pitchFamily="34" charset="0"/>
        <a:buNone/>
        <a:defRPr sz="2200" b="1" kern="120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1pPr>
      <a:lvl2pPr marL="271463" indent="-182563" algn="l" defTabSz="914400" rtl="0" eaLnBrk="1" latinLnBrk="0" hangingPunct="1">
        <a:spcBef>
          <a:spcPct val="20000"/>
        </a:spcBef>
        <a:buClr>
          <a:srgbClr val="067EB0"/>
        </a:buClr>
        <a:buSzPct val="100000"/>
        <a:buFont typeface="Wingdings" panose="05000000000000000000" pitchFamily="2" charset="2"/>
        <a:buChar char="§"/>
        <a:defRPr sz="2000" kern="120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2pPr>
      <a:lvl3pPr marL="538163" indent="-228600" algn="l" defTabSz="914400" rtl="0" eaLnBrk="1" latinLnBrk="0" hangingPunct="1">
        <a:spcBef>
          <a:spcPct val="20000"/>
        </a:spcBef>
        <a:buClr>
          <a:srgbClr val="B03806"/>
        </a:buClr>
        <a:buSzPct val="80000"/>
        <a:buFont typeface="Wingdings" panose="05000000000000000000" pitchFamily="2" charset="2"/>
        <a:buChar char="v"/>
        <a:defRPr sz="1800" kern="120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3pPr>
      <a:lvl4pPr marL="895350" indent="-228600" algn="l" defTabSz="914400" rtl="0" eaLnBrk="1" latinLnBrk="0" hangingPunct="1">
        <a:spcBef>
          <a:spcPct val="20000"/>
        </a:spcBef>
        <a:buClr>
          <a:srgbClr val="067EB0"/>
        </a:buClr>
        <a:buFont typeface="Wingdings" panose="05000000000000000000" pitchFamily="2" charset="2"/>
        <a:buChar char="Ø"/>
        <a:defRPr sz="1800" kern="1200" baseline="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4pPr>
      <a:lvl5pPr marL="1260475" indent="-228600" algn="l" defTabSz="914400" rtl="0" eaLnBrk="1" latinLnBrk="0" hangingPunct="1">
        <a:spcBef>
          <a:spcPct val="20000"/>
        </a:spcBef>
        <a:buClr>
          <a:srgbClr val="B03806"/>
        </a:buClr>
        <a:buFont typeface="Wingdings" panose="05000000000000000000" pitchFamily="2" charset="2"/>
        <a:buChar char="ü"/>
        <a:defRPr sz="1800" kern="1200" baseline="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Land Surface Temperature ECV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Darren Ghent &amp; Lizzie Good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87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CRG </a:t>
            </a:r>
            <a:r>
              <a:rPr lang="en-GB" dirty="0"/>
              <a:t>W</a:t>
            </a:r>
            <a:r>
              <a:rPr lang="en-GB" dirty="0" smtClean="0"/>
              <a:t>ork Complementary to CMUG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How will you know if your CRG work is complementary with CMUG research?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Attendance by Science Lead &amp; CRG Lead at Integration, collocation meetings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Regular interaction with CMUG: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 smtClean="0"/>
              <a:t>LST CRG lead &amp; CMUG lead both based at Met Office Hadley Centre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 smtClean="0"/>
              <a:t>CMUG representative on LST CCI CRG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Lessons learnt from existing CCI – CMUG interactions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233837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Future Meetings &amp; Workshops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i="1" dirty="0"/>
              <a:t>What meetings do you plan to attend over the next 12 months? Colocation, Living </a:t>
            </a:r>
            <a:r>
              <a:rPr lang="en-GB" i="1" dirty="0" smtClean="0"/>
              <a:t>Planet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CCI Colocation Meeting: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Science Lead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CRG Lead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Data Engineering Lead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GCOS Joint Panel Meeting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 smtClean="0"/>
              <a:t>Science Lead attending as member of TOPC</a:t>
            </a:r>
            <a:endParaRPr lang="en-GB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ESA Living Planet Symposium 2019: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Science Lead chairing session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Participation </a:t>
            </a:r>
            <a:r>
              <a:rPr lang="en-GB" b="0" dirty="0"/>
              <a:t>in 'Observations for supporting the UNFCCC Paris </a:t>
            </a:r>
            <a:r>
              <a:rPr lang="en-GB" b="0" dirty="0" smtClean="0"/>
              <a:t>Agreement’ session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 smtClean="0"/>
              <a:t>Representation from most core partners</a:t>
            </a:r>
            <a:endParaRPr lang="en-GB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EGU 2019: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 smtClean="0"/>
              <a:t>Prime attending (and chairing session)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3</a:t>
            </a:r>
            <a:r>
              <a:rPr lang="en-GB" b="0" baseline="30000" dirty="0" smtClean="0"/>
              <a:t>rd</a:t>
            </a:r>
            <a:r>
              <a:rPr lang="en-GB" b="0" dirty="0" smtClean="0"/>
              <a:t> International Surface Working Group (ISWG):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 smtClean="0"/>
              <a:t>Science Lead + representatives from other core partners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Joint </a:t>
            </a:r>
            <a:r>
              <a:rPr lang="en-GB" b="0" dirty="0"/>
              <a:t>EUMETSAT/AMS/NOAA </a:t>
            </a:r>
            <a:r>
              <a:rPr lang="en-GB" b="0" dirty="0" smtClean="0"/>
              <a:t>Conference 2019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/>
              <a:t>Science Lead + </a:t>
            </a:r>
            <a:r>
              <a:rPr lang="en-GB" dirty="0" smtClean="0"/>
              <a:t>expected representatives </a:t>
            </a:r>
            <a:r>
              <a:rPr lang="en-GB" dirty="0"/>
              <a:t>from other core partners</a:t>
            </a:r>
            <a:endParaRPr lang="en-GB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210339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5" y="869433"/>
            <a:ext cx="5832648" cy="4287759"/>
          </a:xfrm>
        </p:spPr>
        <p:txBody>
          <a:bodyPr>
            <a:normAutofit fontScale="85000" lnSpcReduction="10000"/>
          </a:bodyPr>
          <a:lstStyle/>
          <a:p>
            <a:pPr>
              <a:defRPr/>
            </a:pPr>
            <a:r>
              <a:rPr lang="en-GB" dirty="0" smtClean="0"/>
              <a:t>Algorithm development</a:t>
            </a:r>
            <a:endParaRPr lang="en-GB" dirty="0"/>
          </a:p>
          <a:p>
            <a:pPr lvl="1">
              <a:defRPr/>
            </a:pPr>
            <a:r>
              <a:rPr lang="en-GB" dirty="0" smtClean="0"/>
              <a:t>Retrieval </a:t>
            </a:r>
            <a:r>
              <a:rPr lang="en-GB" dirty="0"/>
              <a:t>algorithm consistency across LST ECV </a:t>
            </a:r>
            <a:r>
              <a:rPr lang="en-GB" dirty="0" smtClean="0"/>
              <a:t>products</a:t>
            </a:r>
            <a:endParaRPr lang="en-GB" dirty="0"/>
          </a:p>
          <a:p>
            <a:pPr>
              <a:defRPr/>
            </a:pPr>
            <a:r>
              <a:rPr lang="en-GB" dirty="0" smtClean="0"/>
              <a:t>Ensure consistency </a:t>
            </a:r>
            <a:r>
              <a:rPr lang="en-GB" dirty="0"/>
              <a:t>of uncertainty approach</a:t>
            </a:r>
          </a:p>
          <a:p>
            <a:pPr lvl="1">
              <a:defRPr/>
            </a:pPr>
            <a:r>
              <a:rPr lang="en-GB" dirty="0" smtClean="0"/>
              <a:t>Components separated </a:t>
            </a:r>
            <a:r>
              <a:rPr lang="en-GB" dirty="0"/>
              <a:t>according to </a:t>
            </a:r>
            <a:r>
              <a:rPr lang="en-GB" dirty="0" smtClean="0"/>
              <a:t>correlation properties</a:t>
            </a:r>
            <a:endParaRPr lang="en-GB" dirty="0"/>
          </a:p>
          <a:p>
            <a:pPr>
              <a:defRPr/>
            </a:pPr>
            <a:r>
              <a:rPr lang="en-GB" dirty="0" smtClean="0"/>
              <a:t>Optimisation of best cloud clearing detection</a:t>
            </a:r>
          </a:p>
          <a:p>
            <a:pPr lvl="1">
              <a:defRPr/>
            </a:pPr>
            <a:r>
              <a:rPr lang="en-GB" dirty="0" smtClean="0"/>
              <a:t>Best cloud clearing approaches for IR CDRs</a:t>
            </a:r>
          </a:p>
          <a:p>
            <a:pPr>
              <a:defRPr/>
            </a:pPr>
            <a:r>
              <a:rPr lang="en-GB" dirty="0" smtClean="0"/>
              <a:t>Long-term CDRs</a:t>
            </a:r>
          </a:p>
          <a:p>
            <a:pPr lvl="1">
              <a:defRPr/>
            </a:pPr>
            <a:r>
              <a:rPr lang="en-GB" dirty="0" smtClean="0"/>
              <a:t>25 years (1995 to 2020) from ATSR to Sentinel-3 IR CDR</a:t>
            </a:r>
          </a:p>
          <a:p>
            <a:pPr lvl="1">
              <a:defRPr/>
            </a:pPr>
            <a:r>
              <a:rPr lang="en-GB" dirty="0" smtClean="0"/>
              <a:t>22 years (1998 to 2020) for Passive microwave time series</a:t>
            </a:r>
          </a:p>
          <a:p>
            <a:pPr lvl="1">
              <a:defRPr/>
            </a:pPr>
            <a:r>
              <a:rPr lang="en-GB" dirty="0" smtClean="0"/>
              <a:t>10 years (2010 to 2020) for Merged IR CDR</a:t>
            </a:r>
          </a:p>
        </p:txBody>
      </p:sp>
      <p:pic>
        <p:nvPicPr>
          <p:cNvPr id="64516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4441" y="2732565"/>
            <a:ext cx="2741613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7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347" y="1312404"/>
            <a:ext cx="2717800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6658767" y="4411265"/>
            <a:ext cx="2112963" cy="3397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b="1" dirty="0">
                <a:latin typeface="+mn-lt"/>
              </a:rPr>
              <a:t>Website: </a:t>
            </a:r>
            <a:r>
              <a:rPr lang="en-GB" sz="1600" b="1" u="sng" dirty="0">
                <a:solidFill>
                  <a:srgbClr val="0070C0"/>
                </a:solidFill>
                <a:latin typeface="+mn-lt"/>
              </a:rPr>
              <a:t>cci.esa.int/</a:t>
            </a:r>
            <a:r>
              <a:rPr lang="en-GB" sz="1600" b="1" u="sng" dirty="0" err="1">
                <a:solidFill>
                  <a:srgbClr val="0070C0"/>
                </a:solidFill>
                <a:latin typeface="+mn-lt"/>
              </a:rPr>
              <a:t>lst</a:t>
            </a:r>
            <a:endParaRPr lang="en-GB" sz="1600" b="1" dirty="0"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4581128"/>
            <a:ext cx="6457571" cy="1693572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Overview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225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Feedback from CMUG session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052736"/>
            <a:ext cx="7992888" cy="5073427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LST is a popular variable in the CMUG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sz="2200" dirty="0"/>
              <a:t>15 proposed CMUG experiments using LST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LST CCI CRG/Project Team will aim to liaise with experiment leads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Good to see some work considering uncertainties – this is a key aim for LST CCI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1163487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UR  Consistency with Needs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472608"/>
          </a:xfrm>
        </p:spPr>
        <p:txBody>
          <a:bodyPr>
            <a:normAutofit lnSpcReduction="10000"/>
          </a:bodyPr>
          <a:lstStyle/>
          <a:p>
            <a:r>
              <a:rPr lang="en-GB" i="1" dirty="0"/>
              <a:t>Will your User Requirements be consistent with the needs of the Climate Research Groups (CRGs), CMUG needs, and GCOS requirements, including source traceability?</a:t>
            </a:r>
          </a:p>
          <a:p>
            <a:r>
              <a:rPr lang="en-GB" b="0" dirty="0" smtClean="0"/>
              <a:t>User Requirements Document produced from: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Background from GCOS &amp; existing requirements (e.g. </a:t>
            </a:r>
            <a:r>
              <a:rPr lang="en-GB" b="0" dirty="0" err="1" smtClean="0"/>
              <a:t>GlobTemp</a:t>
            </a:r>
            <a:r>
              <a:rPr lang="en-GB" b="0" dirty="0" smtClean="0"/>
              <a:t> URD)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Survey at joint ISWG/LSA-SAF ‘Remote sensing and modelling’ workshop in Lisbon to guide further requirements gathering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Online survey – issued via </a:t>
            </a:r>
            <a:r>
              <a:rPr lang="en-GB" b="0" dirty="0" err="1" smtClean="0"/>
              <a:t>Climlist</a:t>
            </a:r>
            <a:r>
              <a:rPr lang="en-GB" b="0" dirty="0" smtClean="0"/>
              <a:t>, Twitter (ESA, Met Office, </a:t>
            </a:r>
            <a:r>
              <a:rPr lang="en-GB" b="0" dirty="0" smtClean="0"/>
              <a:t>NCEO, …), </a:t>
            </a:r>
            <a:r>
              <a:rPr lang="en-GB" b="0" dirty="0" smtClean="0"/>
              <a:t>emailed to CMUG &amp; CM SAF, and via other </a:t>
            </a:r>
            <a:r>
              <a:rPr lang="en-GB" b="0" dirty="0" smtClean="0"/>
              <a:t>lists (transferred list from </a:t>
            </a:r>
            <a:r>
              <a:rPr lang="en-GB" b="0" dirty="0" err="1" smtClean="0"/>
              <a:t>GlobTemp</a:t>
            </a:r>
            <a:r>
              <a:rPr lang="en-GB" b="0" dirty="0" smtClean="0"/>
              <a:t>)….</a:t>
            </a:r>
            <a:endParaRPr lang="en-GB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Interviews with CRG (6 UCS, 2 additional members, including one from CMUG)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Table in URD of requirements with source traceability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332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Product Specification Development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08720"/>
            <a:ext cx="8352928" cy="5400600"/>
          </a:xfrm>
        </p:spPr>
        <p:txBody>
          <a:bodyPr>
            <a:normAutofit lnSpcReduction="10000"/>
          </a:bodyPr>
          <a:lstStyle/>
          <a:p>
            <a:r>
              <a:rPr lang="en-GB" i="1" dirty="0"/>
              <a:t>How will your product specifications develop to meet the needs of your individual Climate Research Group, how will the CRGs use the proposed products in their applications?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URD to inform v1 design of products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Issue v0 of data to CRG by M12 (by May 2019)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CRG will use data: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 smtClean="0"/>
              <a:t>6 UCS: Global &amp; regional trends, Greenland ice sheet, surface urban heat islands, biosphere-atmosphere exchange, integrated use of data in urban areas, LST integration into surface energy balance model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 smtClean="0"/>
              <a:t>CMUG: LST-air temp as an indicator of vegetation stress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 err="1" smtClean="0"/>
              <a:t>MeteoSwiss</a:t>
            </a:r>
            <a:r>
              <a:rPr lang="en-GB" dirty="0" smtClean="0"/>
              <a:t>: regional </a:t>
            </a:r>
            <a:r>
              <a:rPr lang="en-GB" dirty="0"/>
              <a:t>climate monitoring in </a:t>
            </a:r>
            <a:r>
              <a:rPr lang="en-GB" dirty="0" err="1" smtClean="0"/>
              <a:t>Swizterland</a:t>
            </a:r>
            <a:r>
              <a:rPr lang="en-GB" dirty="0"/>
              <a:t>, focusing on drought, urban heat and frost </a:t>
            </a:r>
            <a:r>
              <a:rPr lang="en-GB" dirty="0" smtClean="0"/>
              <a:t>monitoring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CRG feedback -&gt; v2 URD -&gt; v2 design of products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345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ECV Integrated Perspective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i="1" dirty="0"/>
              <a:t>How will you address the integrated perspective for consistency between the ECVs, including identification of gaps</a:t>
            </a:r>
            <a:r>
              <a:rPr lang="en-GB" i="1" dirty="0" smtClean="0"/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Greenland IS CCI: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 smtClean="0"/>
              <a:t>Links </a:t>
            </a:r>
            <a:r>
              <a:rPr lang="en-GB" b="0" dirty="0" smtClean="0"/>
              <a:t>through UCS #2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Lakes: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 smtClean="0"/>
              <a:t>Compare consistency of LSWT retrievals over Lakes</a:t>
            </a:r>
            <a:endParaRPr lang="en-GB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Permafrost: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 smtClean="0"/>
              <a:t>Input of LST CCI data into the Permafrost Project</a:t>
            </a:r>
            <a:endParaRPr lang="en-GB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Land Cover: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Consistency in land-sea masking and gridded biome products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Soil Moisture: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 smtClean="0"/>
              <a:t>Assess consistency with CCI soil moisture products [UCS #5]</a:t>
            </a:r>
            <a:endParaRPr lang="en-GB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Consistent grids for different ECV products?</a:t>
            </a:r>
            <a:endParaRPr lang="en-GB" b="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620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Uncertainties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i="1" dirty="0"/>
              <a:t>How will you deal with uncertainties in products</a:t>
            </a:r>
            <a:r>
              <a:rPr lang="en-GB" i="1" dirty="0" smtClean="0"/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Have proposed an uncertainty model based on SST CCI, GlobTemperature &amp; EUSTACE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 smtClean="0"/>
              <a:t>Based on user input &amp; scientific capability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 smtClean="0"/>
              <a:t>Uncertainty components: random, locally correlated (surface and atmospheric components), systematic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 smtClean="0"/>
              <a:t>Enables appropriate propagation of uncertainties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Described and proposed this in online survey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 smtClean="0"/>
              <a:t>Most people interested in using uncertainty components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 smtClean="0"/>
              <a:t>Need good documentation on how to use uncertainties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URD will recommend adoption of this model in v1 of LST CCI products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8080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Schedule of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08721"/>
            <a:ext cx="8352928" cy="1656184"/>
          </a:xfrm>
        </p:spPr>
        <p:txBody>
          <a:bodyPr/>
          <a:lstStyle/>
          <a:p>
            <a:r>
              <a:rPr lang="en-GB" dirty="0" smtClean="0"/>
              <a:t>V0: May 2019		CDRP V1: Oct 2019 	CDRP V2: April 2021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3721839"/>
              </p:ext>
            </p:extLst>
          </p:nvPr>
        </p:nvGraphicFramePr>
        <p:xfrm>
          <a:off x="755576" y="1412772"/>
          <a:ext cx="7488832" cy="48441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21169">
                  <a:extLst>
                    <a:ext uri="{9D8B030D-6E8A-4147-A177-3AD203B41FA5}">
                      <a16:colId xmlns:a16="http://schemas.microsoft.com/office/drawing/2014/main" xmlns="" val="1326799205"/>
                    </a:ext>
                  </a:extLst>
                </a:gridCol>
                <a:gridCol w="1521169">
                  <a:extLst>
                    <a:ext uri="{9D8B030D-6E8A-4147-A177-3AD203B41FA5}">
                      <a16:colId xmlns:a16="http://schemas.microsoft.com/office/drawing/2014/main" xmlns="" val="1815417786"/>
                    </a:ext>
                  </a:extLst>
                </a:gridCol>
                <a:gridCol w="2223247">
                  <a:extLst>
                    <a:ext uri="{9D8B030D-6E8A-4147-A177-3AD203B41FA5}">
                      <a16:colId xmlns:a16="http://schemas.microsoft.com/office/drawing/2014/main" xmlns="" val="2338175248"/>
                    </a:ext>
                  </a:extLst>
                </a:gridCol>
                <a:gridCol w="2223247">
                  <a:extLst>
                    <a:ext uri="{9D8B030D-6E8A-4147-A177-3AD203B41FA5}">
                      <a16:colId xmlns:a16="http://schemas.microsoft.com/office/drawing/2014/main" xmlns="" val="3801440777"/>
                    </a:ext>
                  </a:extLst>
                </a:gridCol>
              </a:tblGrid>
              <a:tr h="226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Instrument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Satellite(s)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Time Window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Comments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686998205"/>
                  </a:ext>
                </a:extLst>
              </a:tr>
              <a:tr h="464612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AVHRR/3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NOAA 15-19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1998 – 2016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Global area coverage (4km)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38345537"/>
                  </a:ext>
                </a:extLst>
              </a:tr>
              <a:tr h="22631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Metop A-C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2007 – 2020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FRAC (1km)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01656403"/>
                  </a:ext>
                </a:extLst>
              </a:tr>
              <a:tr h="226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ATSR-2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ERS-2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1995 – 2003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4065136"/>
                  </a:ext>
                </a:extLst>
              </a:tr>
              <a:tr h="226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AATSR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Envisat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2002 – 2012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934506020"/>
                  </a:ext>
                </a:extLst>
              </a:tr>
              <a:tr h="2142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SLSTR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Sentinel 3A+B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2016 – 2020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7207506"/>
                  </a:ext>
                </a:extLst>
              </a:tr>
              <a:tr h="226318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MODIS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Terra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1999 – 2020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608654403"/>
                  </a:ext>
                </a:extLst>
              </a:tr>
              <a:tr h="22631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Aqua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2002 – 2020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626581055"/>
                  </a:ext>
                </a:extLst>
              </a:tr>
              <a:tr h="226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SEVIRI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MSG 1-4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2004 – 2020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Geostationary ↓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064255937"/>
                  </a:ext>
                </a:extLst>
              </a:tr>
              <a:tr h="226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Imager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GOES 12-16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2004 – 2020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15678191"/>
                  </a:ext>
                </a:extLst>
              </a:tr>
              <a:tr h="226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JAMI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MTSAT-2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2009 – 2015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38016313"/>
                  </a:ext>
                </a:extLst>
              </a:tr>
              <a:tr h="464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SSM/I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DMSP F-8, 11, 13, 17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1993 – 2020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Microwave, near polar orbiting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98143182"/>
                  </a:ext>
                </a:extLst>
              </a:tr>
              <a:tr h="7029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ATSR-MODIS-SLSTR CDR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ATSR-2, AATSR, MODIS, SLSTR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1995 – 2020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Merged products ↓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ATSR-2 to SLSTR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43154615"/>
                  </a:ext>
                </a:extLst>
              </a:tr>
              <a:tr h="464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Merged IR CDR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GEO + LEO IR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2009 – 2020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 hourly merged GEO + LEO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22260998"/>
                  </a:ext>
                </a:extLst>
              </a:tr>
              <a:tr h="464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Experimental IR + MW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Select IR + MW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 year (2010)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Global diurnal cycle, clear + cloudy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946782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718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Needs for ECMWF Reanalysis Data in LST CCI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What are your data needs for ECMWF reanalysis data?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As atmospheric profiles and surface data for the generation of retrieval coefficients via radiative transfer modelling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As atmospheric profiles and surface data for the generation of </a:t>
            </a:r>
            <a:r>
              <a:rPr lang="en-GB" b="0" dirty="0" smtClean="0"/>
              <a:t>clear sky probabilities </a:t>
            </a:r>
            <a:r>
              <a:rPr lang="en-GB" b="0" dirty="0"/>
              <a:t>via radiative transfer </a:t>
            </a:r>
            <a:r>
              <a:rPr lang="en-GB" b="0" dirty="0" smtClean="0"/>
              <a:t>modelling in conjunction with satellite brightness temperature observations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As input fields for LST retrievals (water vapour)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As auxiliary fields in LST products (interpolated onto the satellite tie-point grids)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For radiance-based validation of LST</a:t>
            </a:r>
            <a:endParaRPr lang="en-GB" b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/>
              <a:t>For inter-comparison of LST with skin temperature fields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052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lobTemp_slides_template">
  <a:themeElements>
    <a:clrScheme name="Essentie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e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e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422</TotalTime>
  <Words>966</Words>
  <Application>Microsoft Office PowerPoint</Application>
  <PresentationFormat>On-screen Show (4:3)</PresentationFormat>
  <Paragraphs>153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 New Roman</vt:lpstr>
      <vt:lpstr>Wingdings</vt:lpstr>
      <vt:lpstr>GlobTemp_slides_template</vt:lpstr>
      <vt:lpstr>Land Surface Temperature ECV</vt:lpstr>
      <vt:lpstr>Overview</vt:lpstr>
      <vt:lpstr>Feedback from CMUG session</vt:lpstr>
      <vt:lpstr>UR  Consistency with Needs</vt:lpstr>
      <vt:lpstr>Product Specification Development</vt:lpstr>
      <vt:lpstr>ECV Integrated Perspective</vt:lpstr>
      <vt:lpstr>Uncertainties</vt:lpstr>
      <vt:lpstr>Schedule of Data</vt:lpstr>
      <vt:lpstr>Needs for ECMWF Reanalysis Data in LST CCI</vt:lpstr>
      <vt:lpstr>CRG Work Complementary to CMUG</vt:lpstr>
      <vt:lpstr>Future Meetings &amp; Workshops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Jerome Bruniquel</dc:creator>
  <cp:lastModifiedBy>Ghent, Darren</cp:lastModifiedBy>
  <cp:revision>47</cp:revision>
  <cp:lastPrinted>2018-10-15T17:29:32Z</cp:lastPrinted>
  <dcterms:created xsi:type="dcterms:W3CDTF">2013-11-06T14:28:03Z</dcterms:created>
  <dcterms:modified xsi:type="dcterms:W3CDTF">2018-10-30T09:03:30Z</dcterms:modified>
</cp:coreProperties>
</file>