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19"/>
  </p:notesMasterIdLst>
  <p:handoutMasterIdLst>
    <p:handoutMasterId r:id="rId20"/>
  </p:handoutMasterIdLst>
  <p:sldIdLst>
    <p:sldId id="256" r:id="rId5"/>
    <p:sldId id="270" r:id="rId6"/>
    <p:sldId id="263" r:id="rId7"/>
    <p:sldId id="272" r:id="rId8"/>
    <p:sldId id="265" r:id="rId9"/>
    <p:sldId id="258" r:id="rId10"/>
    <p:sldId id="257" r:id="rId11"/>
    <p:sldId id="262" r:id="rId12"/>
    <p:sldId id="278" r:id="rId13"/>
    <p:sldId id="267" r:id="rId14"/>
    <p:sldId id="271" r:id="rId15"/>
    <p:sldId id="264" r:id="rId16"/>
    <p:sldId id="277" r:id="rId17"/>
    <p:sldId id="274" r:id="rId18"/>
  </p:sldIdLst>
  <p:sldSz cx="9144000" cy="6858000" type="screen4x3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D50"/>
    <a:srgbClr val="192D43"/>
    <a:srgbClr val="1B3149"/>
    <a:srgbClr val="1A2C4A"/>
    <a:srgbClr val="1D3253"/>
    <a:srgbClr val="1F3457"/>
    <a:srgbClr val="252F51"/>
    <a:srgbClr val="1F2349"/>
    <a:srgbClr val="1A294A"/>
    <a:srgbClr val="2134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5"/>
  </p:normalViewPr>
  <p:slideViewPr>
    <p:cSldViewPr snapToGrid="0">
      <p:cViewPr>
        <p:scale>
          <a:sx n="70" d="100"/>
          <a:sy n="70" d="100"/>
        </p:scale>
        <p:origin x="2744" y="9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-3114" y="-84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handoutMaster" Target="handoutMasters/handout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17E8F2B3-E561-4ACA-B5A4-BF5CF49B5E99}" type="slidenum">
              <a:rPr lang="it-IT" altLang="en-US"/>
              <a:pPr>
                <a:defRPr/>
              </a:pPr>
              <a:t>‹#›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9732446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CB936EF3-7E9B-4F92-9521-D6CF569AB2B8}" type="datetimeFigureOut">
              <a:rPr lang="en-GB" altLang="en-US"/>
              <a:pPr>
                <a:defRPr/>
              </a:pPr>
              <a:t>31/10/2018</a:t>
            </a:fld>
            <a:endParaRPr lang="en-GB" alt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31900" y="693738"/>
            <a:ext cx="46212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9569E15E-A1C0-4A47-A04C-EA3F6DE944F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29423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37</a:t>
            </a:r>
            <a:r>
              <a:rPr lang="en-US" baseline="0" dirty="0" smtClean="0"/>
              <a:t> countries 5.0. Almost 40 countries.</a:t>
            </a: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9E15E-A1C0-4A47-A04C-EA3F6DE944F9}" type="slidenum">
              <a:rPr lang="en-GB" altLang="en-US" smtClean="0"/>
              <a:pPr>
                <a:defRPr/>
              </a:pPr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1594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image" Target="../media/image22.png"/><Relationship Id="rId23" Type="http://schemas.openxmlformats.org/officeDocument/2006/relationships/image" Target="../media/image23.png"/><Relationship Id="rId24" Type="http://schemas.openxmlformats.org/officeDocument/2006/relationships/image" Target="../media/image24.png"/><Relationship Id="rId25" Type="http://schemas.openxmlformats.org/officeDocument/2006/relationships/image" Target="../media/image25.png"/><Relationship Id="rId26" Type="http://schemas.openxmlformats.org/officeDocument/2006/relationships/image" Target="../media/image26.png"/><Relationship Id="rId27" Type="http://schemas.openxmlformats.org/officeDocument/2006/relationships/image" Target="../media/image27.png"/><Relationship Id="rId28" Type="http://schemas.openxmlformats.org/officeDocument/2006/relationships/image" Target="../media/image2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jpe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4" descr="CCI_ppt_edits_fir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63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631825" y="6430434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 smtClean="0"/>
          </a:p>
        </p:txBody>
      </p:sp>
      <p:sp>
        <p:nvSpPr>
          <p:cNvPr id="7" name="Text Box 58"/>
          <p:cNvSpPr txBox="1">
            <a:spLocks noChangeArrowheads="1"/>
          </p:cNvSpPr>
          <p:nvPr/>
        </p:nvSpPr>
        <p:spPr bwMode="auto">
          <a:xfrm>
            <a:off x="163513" y="6166307"/>
            <a:ext cx="347469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dirty="0" smtClean="0">
                <a:solidFill>
                  <a:schemeClr val="bg1">
                    <a:lumMod val="85000"/>
                  </a:schemeClr>
                </a:solidFill>
              </a:rPr>
              <a:t>CMUG</a:t>
            </a:r>
            <a:r>
              <a:rPr lang="en-US" sz="800" baseline="0" dirty="0" smtClean="0">
                <a:solidFill>
                  <a:schemeClr val="bg1">
                    <a:lumMod val="85000"/>
                  </a:schemeClr>
                </a:solidFill>
              </a:rPr>
              <a:t> Meeting – Exeter 29-31 October 2018</a:t>
            </a:r>
            <a:endParaRPr lang="en-US" sz="800" dirty="0" smtClean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9" name="Straight Connector 39"/>
          <p:cNvCxnSpPr/>
          <p:nvPr/>
        </p:nvCxnSpPr>
        <p:spPr>
          <a:xfrm>
            <a:off x="166690" y="6385984"/>
            <a:ext cx="8823325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67"/>
          <p:cNvGrpSpPr>
            <a:grpSpLocks/>
          </p:cNvGrpSpPr>
          <p:nvPr/>
        </p:nvGrpSpPr>
        <p:grpSpPr bwMode="auto">
          <a:xfrm>
            <a:off x="173038" y="6544734"/>
            <a:ext cx="7510652" cy="143948"/>
            <a:chOff x="172269" y="6621494"/>
            <a:chExt cx="6826666" cy="111519"/>
          </a:xfrm>
        </p:grpSpPr>
        <p:pic>
          <p:nvPicPr>
            <p:cNvPr id="11" name="Picture 68" descr="at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9" descr="be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0" descr="ca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1" descr="ch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72" descr="cz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73" descr="de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74" descr="dk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5" descr="ee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6" descr="es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7" descr="fi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78" descr="fr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79" descr="gr.p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0" descr="hu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81" descr="ie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82" descr="it.png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83" descr="lu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84" descr="nl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85" descr="no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86" descr="pl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87" descr="pt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88" descr="ro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89" descr="se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90" descr="uk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91" descr="si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3886202"/>
            <a:ext cx="79488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s-ES" noProof="0" smtClean="0"/>
              <a:t>Haga clic para modificar el estilo de subtítulo del patrón</a:t>
            </a:r>
            <a:endParaRPr lang="en-GB" noProof="0" dirty="0" smtClean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7" y="2326036"/>
            <a:ext cx="7947025" cy="107721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 noProof="0" smtClean="0"/>
              <a:t>Haga clic para modificar el estilo de título del patrón</a:t>
            </a:r>
            <a:endParaRPr lang="en-GB" noProof="0" dirty="0" smtClean="0"/>
          </a:p>
        </p:txBody>
      </p:sp>
      <p:pic>
        <p:nvPicPr>
          <p:cNvPr id="35" name="Picture 37"/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593526" y="155575"/>
            <a:ext cx="1404425" cy="543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65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>
            <a:fillRect/>
          </a:stretch>
        </p:blipFill>
        <p:spPr bwMode="auto">
          <a:xfrm>
            <a:off x="7789863" y="6536785"/>
            <a:ext cx="1195387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8307944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smtClean="0"/>
              <a:t>Haga clic para modificar el estilo de título del patrón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162829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3296483"/>
            <a:ext cx="7789050" cy="1938992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s-ES" noProof="0" smtClean="0"/>
              <a:t>Haga clic para modificar el estilo de título del patrón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796295"/>
            <a:ext cx="77890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noProof="0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456267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smtClean="0"/>
              <a:t>Haga clic para modificar el estilo de título del patrón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673226"/>
            <a:ext cx="3889376" cy="4318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673226"/>
            <a:ext cx="3888000" cy="4318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26172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666800"/>
            <a:ext cx="3895200" cy="4968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66876"/>
            <a:ext cx="3896416" cy="495324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7"/>
            <a:ext cx="3898900" cy="381635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2174403"/>
            <a:ext cx="3898900" cy="381635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01406"/>
            <a:ext cx="7174846" cy="769441"/>
          </a:xfrm>
        </p:spPr>
        <p:txBody>
          <a:bodyPr/>
          <a:lstStyle/>
          <a:p>
            <a:r>
              <a:rPr lang="es-ES" noProof="0" smtClean="0"/>
              <a:t>Haga clic para modificar el estilo de título del patrón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199875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01406"/>
            <a:ext cx="7174846" cy="769441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/>
            <a:r>
              <a:rPr lang="es-ES" smtClean="0"/>
              <a:t>Haga clic para modificar el estilo de título del patrón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943087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6908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1666877"/>
            <a:ext cx="4968875" cy="4324351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666801"/>
            <a:ext cx="2846388" cy="43243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01406"/>
            <a:ext cx="7174846" cy="769441"/>
          </a:xfrm>
        </p:spPr>
        <p:txBody>
          <a:bodyPr/>
          <a:lstStyle/>
          <a:p>
            <a:r>
              <a:rPr lang="es-ES" noProof="0" smtClean="0"/>
              <a:t>Haga clic para modificar el estilo de título del patrón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96523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5069089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s-ES" noProof="0" smtClean="0"/>
              <a:t>Haga clic para modificar el estilo de título del patrón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666875"/>
            <a:ext cx="5932488" cy="339090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5372103"/>
            <a:ext cx="5932800" cy="61912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noProof="0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494448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image" Target="../media/image10.png"/><Relationship Id="rId21" Type="http://schemas.openxmlformats.org/officeDocument/2006/relationships/image" Target="../media/image11.png"/><Relationship Id="rId22" Type="http://schemas.openxmlformats.org/officeDocument/2006/relationships/image" Target="../media/image12.png"/><Relationship Id="rId23" Type="http://schemas.openxmlformats.org/officeDocument/2006/relationships/image" Target="../media/image13.png"/><Relationship Id="rId24" Type="http://schemas.openxmlformats.org/officeDocument/2006/relationships/image" Target="../media/image14.png"/><Relationship Id="rId25" Type="http://schemas.openxmlformats.org/officeDocument/2006/relationships/image" Target="../media/image15.png"/><Relationship Id="rId26" Type="http://schemas.openxmlformats.org/officeDocument/2006/relationships/image" Target="../media/image16.png"/><Relationship Id="rId27" Type="http://schemas.openxmlformats.org/officeDocument/2006/relationships/image" Target="../media/image17.png"/><Relationship Id="rId28" Type="http://schemas.openxmlformats.org/officeDocument/2006/relationships/image" Target="../media/image18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image" Target="../media/image20.png"/><Relationship Id="rId31" Type="http://schemas.openxmlformats.org/officeDocument/2006/relationships/image" Target="../media/image21.png"/><Relationship Id="rId32" Type="http://schemas.openxmlformats.org/officeDocument/2006/relationships/image" Target="../media/image22.png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image" Target="../media/image23.png"/><Relationship Id="rId34" Type="http://schemas.openxmlformats.org/officeDocument/2006/relationships/image" Target="../media/image24.png"/><Relationship Id="rId35" Type="http://schemas.openxmlformats.org/officeDocument/2006/relationships/image" Target="../media/image25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1" Type="http://schemas.openxmlformats.org/officeDocument/2006/relationships/image" Target="../media/image1.jpeg"/><Relationship Id="rId12" Type="http://schemas.openxmlformats.org/officeDocument/2006/relationships/image" Target="../media/image2.jpeg"/><Relationship Id="rId13" Type="http://schemas.openxmlformats.org/officeDocument/2006/relationships/image" Target="../media/image3.png"/><Relationship Id="rId14" Type="http://schemas.openxmlformats.org/officeDocument/2006/relationships/image" Target="../media/image4.png"/><Relationship Id="rId15" Type="http://schemas.openxmlformats.org/officeDocument/2006/relationships/image" Target="../media/image5.png"/><Relationship Id="rId16" Type="http://schemas.openxmlformats.org/officeDocument/2006/relationships/image" Target="../media/image6.png"/><Relationship Id="rId17" Type="http://schemas.openxmlformats.org/officeDocument/2006/relationships/image" Target="../media/image7.png"/><Relationship Id="rId18" Type="http://schemas.openxmlformats.org/officeDocument/2006/relationships/image" Target="../media/image8.png"/><Relationship Id="rId19" Type="http://schemas.openxmlformats.org/officeDocument/2006/relationships/image" Target="../media/image9.png"/><Relationship Id="rId37" Type="http://schemas.openxmlformats.org/officeDocument/2006/relationships/image" Target="../media/image2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CCI_ppt_edits_fire2.jp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0"/>
          <a:stretch/>
        </p:blipFill>
        <p:spPr bwMode="auto">
          <a:xfrm>
            <a:off x="1" y="1"/>
            <a:ext cx="9144000" cy="819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362" y="1007536"/>
            <a:ext cx="8894763" cy="5239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dirty="0" smtClean="0"/>
              <a:t>Haga clic para modificar el estilo de texto del patrón</a:t>
            </a:r>
          </a:p>
          <a:p>
            <a:pPr lvl="1"/>
            <a:r>
              <a:rPr lang="es-ES" altLang="en-US" dirty="0" smtClean="0"/>
              <a:t>Segundo nivel</a:t>
            </a:r>
          </a:p>
          <a:p>
            <a:pPr lvl="2"/>
            <a:r>
              <a:rPr lang="es-ES" altLang="en-US" dirty="0" smtClean="0"/>
              <a:t>Tercer nivel</a:t>
            </a:r>
          </a:p>
          <a:p>
            <a:pPr lvl="3"/>
            <a:r>
              <a:rPr lang="es-ES" altLang="en-US" dirty="0" smtClean="0"/>
              <a:t>Cuarto nivel</a:t>
            </a:r>
          </a:p>
          <a:p>
            <a:pPr lvl="4"/>
            <a:r>
              <a:rPr lang="es-ES" altLang="en-US" dirty="0" smtClean="0"/>
              <a:t>Quinto nivel</a:t>
            </a:r>
            <a:endParaRPr lang="en-GB" altLang="en-US" dirty="0" smtClean="0"/>
          </a:p>
        </p:txBody>
      </p:sp>
      <p:sp>
        <p:nvSpPr>
          <p:cNvPr id="1028" name="Text Box DG"/>
          <p:cNvSpPr txBox="1">
            <a:spLocks noChangeArrowheads="1"/>
          </p:cNvSpPr>
          <p:nvPr/>
        </p:nvSpPr>
        <p:spPr bwMode="auto">
          <a:xfrm>
            <a:off x="577850" y="446617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 smtClean="0"/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74702" y="4573"/>
            <a:ext cx="69564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s-ES" altLang="en-US" smtClean="0"/>
              <a:t>Haga clic para modificar el estilo de título del patrón</a:t>
            </a:r>
            <a:endParaRPr lang="en-GB" altLang="en-US" smtClean="0"/>
          </a:p>
        </p:txBody>
      </p:sp>
      <p:pic>
        <p:nvPicPr>
          <p:cNvPr id="1030" name="Picture 11" descr="PPT_Footer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9812"/>
            <a:ext cx="9144000" cy="38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38"/>
          <p:cNvSpPr txBox="1">
            <a:spLocks noChangeArrowheads="1"/>
          </p:cNvSpPr>
          <p:nvPr/>
        </p:nvSpPr>
        <p:spPr bwMode="auto">
          <a:xfrm>
            <a:off x="165100" y="6246876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dirty="0" smtClean="0">
                <a:solidFill>
                  <a:srgbClr val="404040"/>
                </a:solidFill>
              </a:rPr>
              <a:t>CMUG</a:t>
            </a:r>
            <a:r>
              <a:rPr lang="en-US" sz="800" baseline="0" dirty="0" smtClean="0">
                <a:solidFill>
                  <a:srgbClr val="404040"/>
                </a:solidFill>
              </a:rPr>
              <a:t> Meeting – Exeter 29-31 October 2018</a:t>
            </a:r>
            <a:endParaRPr lang="en-US" sz="800" dirty="0" smtClean="0">
              <a:solidFill>
                <a:srgbClr val="404040"/>
              </a:solidFill>
            </a:endParaRPr>
          </a:p>
        </p:txBody>
      </p:sp>
      <p:sp>
        <p:nvSpPr>
          <p:cNvPr id="1032" name="Text Box 34"/>
          <p:cNvSpPr txBox="1">
            <a:spLocks noChangeAspect="1" noChangeArrowheads="1"/>
          </p:cNvSpPr>
          <p:nvPr/>
        </p:nvSpPr>
        <p:spPr bwMode="auto">
          <a:xfrm>
            <a:off x="4479925" y="6253228"/>
            <a:ext cx="4521200" cy="196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GB" altLang="en-US" sz="800" noProof="1" smtClean="0">
                <a:solidFill>
                  <a:schemeClr val="bg2"/>
                </a:solidFill>
              </a:rPr>
              <a:t>ESA | </a:t>
            </a:r>
            <a:fld id="{E00716FA-ED77-46C4-914D-9FECC31E91FA}" type="datetime1">
              <a:rPr lang="en-GB" altLang="en-US" sz="800" noProof="1" smtClean="0">
                <a:solidFill>
                  <a:schemeClr val="bg2"/>
                </a:solidFill>
              </a:rPr>
              <a:t>31/10/2018</a:t>
            </a:fld>
            <a:r>
              <a:rPr lang="en-GB" altLang="en-US" sz="800" noProof="1" smtClean="0">
                <a:solidFill>
                  <a:schemeClr val="bg2"/>
                </a:solidFill>
              </a:rPr>
              <a:t> | Slide  </a:t>
            </a:r>
            <a:fld id="{8CBE09B7-5277-4544-975D-E5E446FF33B6}" type="slidenum">
              <a:rPr lang="en-GB" altLang="en-US" sz="800" noProof="1" smtClean="0">
                <a:solidFill>
                  <a:schemeClr val="bg2"/>
                </a:solidFill>
              </a:rPr>
              <a:t>‹#›</a:t>
            </a:fld>
            <a:endParaRPr lang="en-GB" altLang="en-US" sz="800" noProof="1" smtClean="0">
              <a:solidFill>
                <a:schemeClr val="bg2"/>
              </a:solidFill>
            </a:endParaRPr>
          </a:p>
        </p:txBody>
      </p:sp>
      <p:grpSp>
        <p:nvGrpSpPr>
          <p:cNvPr id="1033" name="Group 39"/>
          <p:cNvGrpSpPr>
            <a:grpSpLocks/>
          </p:cNvGrpSpPr>
          <p:nvPr/>
        </p:nvGrpSpPr>
        <p:grpSpPr bwMode="auto">
          <a:xfrm>
            <a:off x="173037" y="6596490"/>
            <a:ext cx="7237053" cy="148166"/>
            <a:chOff x="172269" y="6621494"/>
            <a:chExt cx="6826666" cy="111519"/>
          </a:xfrm>
        </p:grpSpPr>
        <p:pic>
          <p:nvPicPr>
            <p:cNvPr id="1035" name="Picture 40" descr="at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41" descr="be.png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42" descr="ca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43" descr="ch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44" descr="cz.png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45" descr="d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6" descr="dk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7" descr="ee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3" name="Picture 48" descr="es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49" descr="fi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50" descr="fr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51" descr="gr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52" descr="hu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Picture 53" descr="i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54" descr="it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55" descr="lu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56" descr="nl.png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57" descr="no.png"/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3" name="Picture 58" descr="pl.png"/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59" descr="pt.png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60" descr="ro.png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61" descr="se.png"/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62" descr="uk.png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8" name="Picture 63" descr="si.png"/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dirty="0">
          <a:solidFill>
            <a:srgbClr val="FFFFFF"/>
          </a:solidFill>
          <a:latin typeface="Verdana"/>
          <a:ea typeface="MS PGothic" pitchFamily="34" charset="-128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itchFamily="34" charset="-128"/>
          <a:cs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itchFamily="34" charset="-128"/>
          <a:cs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itchFamily="34" charset="-128"/>
          <a:cs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itchFamily="34" charset="-128"/>
          <a:cs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6858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defRPr lang="en-GB" sz="1600" dirty="0">
          <a:solidFill>
            <a:schemeClr val="bg2"/>
          </a:solidFill>
          <a:latin typeface="Verdana"/>
          <a:ea typeface="MS PGothic" pitchFamily="34" charset="-128"/>
          <a:cs typeface="Verdana"/>
        </a:defRPr>
      </a:lvl1pPr>
      <a:lvl2pPr marL="809625" indent="-3524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defRPr lang="en-GB" sz="1600" dirty="0">
          <a:solidFill>
            <a:schemeClr val="bg2"/>
          </a:solidFill>
          <a:latin typeface="Verdana"/>
          <a:ea typeface="MS PGothic" pitchFamily="34" charset="-128"/>
          <a:cs typeface="Verdana"/>
        </a:defRPr>
      </a:lvl2pPr>
      <a:lvl3pPr marL="1406525" indent="-4921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defRPr lang="en-GB" sz="1600" dirty="0">
          <a:solidFill>
            <a:schemeClr val="bg2"/>
          </a:solidFill>
          <a:latin typeface="Verdana"/>
          <a:ea typeface="MS PGothic" pitchFamily="34" charset="-128"/>
          <a:cs typeface="Verdana"/>
        </a:defRPr>
      </a:lvl3pPr>
      <a:lvl4pPr marL="2005013" indent="-6334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defRPr lang="en-GB" sz="1600" dirty="0">
          <a:solidFill>
            <a:schemeClr val="bg2"/>
          </a:solidFill>
          <a:latin typeface="Verdana"/>
          <a:ea typeface="MS PGothic" pitchFamily="34" charset="-128"/>
          <a:cs typeface="Verdana"/>
        </a:defRPr>
      </a:lvl4pPr>
      <a:lvl5pPr marL="2601913" indent="-7731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defRPr lang="en-GB" sz="1600" dirty="0">
          <a:solidFill>
            <a:schemeClr val="bg2"/>
          </a:solidFill>
          <a:latin typeface="Verdana"/>
          <a:ea typeface="MS PGothic" pitchFamily="34" charset="-128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f"/><Relationship Id="rId4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sa-fire-cci.org/" TargetMode="External"/><Relationship Id="rId3" Type="http://schemas.openxmlformats.org/officeDocument/2006/relationships/image" Target="../media/image54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533402" y="2566943"/>
            <a:ext cx="79724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>
              <a:defRPr/>
            </a:pPr>
            <a:r>
              <a:rPr lang="en-GB" sz="3200" dirty="0" smtClean="0">
                <a:solidFill>
                  <a:schemeClr val="bg1">
                    <a:lumMod val="95000"/>
                  </a:schemeClr>
                </a:solidFill>
                <a:latin typeface="Verdana"/>
                <a:ea typeface="+mj-ea"/>
                <a:cs typeface="Verdana"/>
              </a:rPr>
              <a:t>CMUG meeting: Fire_cci project</a:t>
            </a:r>
            <a:endParaRPr lang="en-GB" sz="3200" dirty="0">
              <a:solidFill>
                <a:schemeClr val="bg1">
                  <a:lumMod val="95000"/>
                </a:schemeClr>
              </a:solidFill>
              <a:latin typeface="Verdana"/>
              <a:ea typeface="+mj-ea"/>
              <a:cs typeface="Verdana"/>
            </a:endParaRPr>
          </a:p>
        </p:txBody>
      </p:sp>
      <p:sp>
        <p:nvSpPr>
          <p:cNvPr id="3075" name="Text Box 24"/>
          <p:cNvSpPr txBox="1">
            <a:spLocks noChangeArrowheads="1"/>
          </p:cNvSpPr>
          <p:nvPr/>
        </p:nvSpPr>
        <p:spPr bwMode="auto">
          <a:xfrm>
            <a:off x="615950" y="3725333"/>
            <a:ext cx="3114122" cy="369332"/>
          </a:xfrm>
          <a:prstGeom prst="rect">
            <a:avLst/>
          </a:prstGeom>
          <a:solidFill>
            <a:srgbClr val="1C2D50"/>
          </a:solidFill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GB" altLang="en-US" sz="1800" dirty="0">
                <a:solidFill>
                  <a:schemeClr val="bg1"/>
                </a:solidFill>
              </a:rPr>
              <a:t>  </a:t>
            </a:r>
            <a:r>
              <a:rPr lang="en-GB" altLang="en-US" sz="1800" dirty="0" smtClean="0">
                <a:solidFill>
                  <a:schemeClr val="bg1"/>
                </a:solidFill>
              </a:rPr>
              <a:t>M. Lucrecia Pettinari     </a:t>
            </a:r>
            <a:endParaRPr lang="en-GB" altLang="en-US" sz="1800" dirty="0">
              <a:solidFill>
                <a:schemeClr val="bg1"/>
              </a:solidFill>
            </a:endParaRPr>
          </a:p>
        </p:txBody>
      </p:sp>
      <p:sp>
        <p:nvSpPr>
          <p:cNvPr id="3076" name="Text Box 25"/>
          <p:cNvSpPr txBox="1">
            <a:spLocks noChangeArrowheads="1"/>
          </p:cNvSpPr>
          <p:nvPr/>
        </p:nvSpPr>
        <p:spPr bwMode="auto">
          <a:xfrm>
            <a:off x="615951" y="4349752"/>
            <a:ext cx="3326552" cy="369332"/>
          </a:xfrm>
          <a:prstGeom prst="rect">
            <a:avLst/>
          </a:prstGeom>
          <a:solidFill>
            <a:srgbClr val="1C2D50"/>
          </a:solidFill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1800" dirty="0" smtClean="0">
                <a:solidFill>
                  <a:schemeClr val="bg1"/>
                </a:solidFill>
              </a:rPr>
              <a:t>University of Alcala - Spain</a:t>
            </a:r>
            <a:endParaRPr lang="en-US" altLang="en-US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74702" y="173850"/>
            <a:ext cx="6956425" cy="430887"/>
          </a:xfrm>
        </p:spPr>
        <p:txBody>
          <a:bodyPr/>
          <a:lstStyle/>
          <a:p>
            <a:r>
              <a:rPr lang="en-US" dirty="0" smtClean="0"/>
              <a:t>High resolution product: FireCCISDF11</a:t>
            </a:r>
            <a:endParaRPr lang="en-GB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Sub-Saharan Africa for 2016 based on Sentinel-2</a:t>
            </a:r>
          </a:p>
          <a:p>
            <a:pPr indent="-342900">
              <a:buFontTx/>
              <a:buChar char="-"/>
            </a:pPr>
            <a:r>
              <a:rPr lang="en-GB" altLang="en-US" dirty="0">
                <a:latin typeface="Verdana" pitchFamily="34" charset="0"/>
                <a:cs typeface="Verdana" pitchFamily="34" charset="0"/>
              </a:rPr>
              <a:t>Spatial resolution: </a:t>
            </a:r>
            <a:r>
              <a:rPr lang="en-GB" dirty="0" smtClean="0"/>
              <a:t>~ 20 m</a:t>
            </a:r>
            <a:endParaRPr lang="en-GB" dirty="0"/>
          </a:p>
          <a:p>
            <a:pPr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Subsetting to 5x5 degree files</a:t>
            </a:r>
          </a:p>
          <a:p>
            <a:pPr indent="-342900">
              <a:buFontTx/>
              <a:buChar char="-"/>
            </a:pPr>
            <a:r>
              <a:rPr lang="en-US" dirty="0" smtClean="0">
                <a:latin typeface="Verdana" pitchFamily="34" charset="0"/>
              </a:rPr>
              <a:t>Land cover extracted from the LC_cci HR Sentinel-2 2016 product</a:t>
            </a:r>
            <a:endParaRPr lang="en-US" dirty="0" smtClean="0"/>
          </a:p>
        </p:txBody>
      </p:sp>
      <p:grpSp>
        <p:nvGrpSpPr>
          <p:cNvPr id="5" name="4 Grupo"/>
          <p:cNvGrpSpPr/>
          <p:nvPr/>
        </p:nvGrpSpPr>
        <p:grpSpPr>
          <a:xfrm>
            <a:off x="262393" y="2743200"/>
            <a:ext cx="8807609" cy="2725310"/>
            <a:chOff x="262393" y="2514782"/>
            <a:chExt cx="9033284" cy="2951464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393" y="2514782"/>
              <a:ext cx="4428877" cy="2935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5 Imagen" descr="C:\Ekhi\Fire_cci_phase2\documents\PUG\layer3_lc_v1.1.tif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44"/>
            <a:stretch/>
          </p:blipFill>
          <p:spPr bwMode="auto">
            <a:xfrm>
              <a:off x="6920837" y="2530934"/>
              <a:ext cx="2374840" cy="293531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9540" y="2527740"/>
              <a:ext cx="2300301" cy="2909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724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74702" y="173850"/>
            <a:ext cx="6956425" cy="430887"/>
          </a:xfrm>
        </p:spPr>
        <p:txBody>
          <a:bodyPr/>
          <a:lstStyle/>
          <a:p>
            <a:r>
              <a:rPr lang="en-GB" dirty="0" smtClean="0"/>
              <a:t>Much more detailed information</a:t>
            </a:r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51" y="1503839"/>
            <a:ext cx="8520062" cy="42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609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74702" y="173850"/>
            <a:ext cx="6956425" cy="430887"/>
          </a:xfrm>
        </p:spPr>
        <p:txBody>
          <a:bodyPr/>
          <a:lstStyle/>
          <a:p>
            <a:r>
              <a:rPr lang="es-ES" dirty="0" err="1" smtClean="0"/>
              <a:t>Product</a:t>
            </a:r>
            <a:r>
              <a:rPr lang="es-ES" dirty="0" smtClean="0"/>
              <a:t> Use</a:t>
            </a:r>
            <a:endParaRPr lang="en-GB" dirty="0"/>
          </a:p>
        </p:txBody>
      </p:sp>
      <p:pic>
        <p:nvPicPr>
          <p:cNvPr id="4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8919" y="977095"/>
            <a:ext cx="4691672" cy="242993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19" y="977095"/>
            <a:ext cx="3765004" cy="1902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2 Marcador de contenido"/>
          <p:cNvSpPr>
            <a:spLocks noGrp="1"/>
          </p:cNvSpPr>
          <p:nvPr>
            <p:ph idx="1"/>
          </p:nvPr>
        </p:nvSpPr>
        <p:spPr>
          <a:xfrm>
            <a:off x="106362" y="3862316"/>
            <a:ext cx="8894763" cy="2384559"/>
          </a:xfrm>
        </p:spPr>
        <p:txBody>
          <a:bodyPr/>
          <a:lstStyle/>
          <a:p>
            <a:r>
              <a:rPr lang="en-US" b="1" dirty="0" smtClean="0"/>
              <a:t>CRG</a:t>
            </a:r>
          </a:p>
          <a:p>
            <a:pPr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IRD-LSCE: refinement of fire modules in GDVM – fire patch analysis, relationship between climatic variables and fire morphological features</a:t>
            </a:r>
          </a:p>
          <a:p>
            <a:pPr indent="-342900">
              <a:buFontTx/>
              <a:buChar char="-"/>
            </a:pPr>
            <a:r>
              <a:rPr lang="en-GB" dirty="0" smtClean="0">
                <a:latin typeface="Verdana" pitchFamily="34" charset="0"/>
              </a:rPr>
              <a:t>MPIC: inter-comparison of BA products, participation in </a:t>
            </a:r>
            <a:r>
              <a:rPr lang="en-GB" dirty="0" err="1" smtClean="0">
                <a:latin typeface="Verdana" pitchFamily="34" charset="0"/>
              </a:rPr>
              <a:t>FireMIP</a:t>
            </a:r>
            <a:endParaRPr lang="en-GB" dirty="0" smtClean="0">
              <a:latin typeface="Verdana" pitchFamily="34" charset="0"/>
            </a:endParaRPr>
          </a:p>
          <a:p>
            <a:pPr indent="-342900">
              <a:buFontTx/>
              <a:buChar char="-"/>
            </a:pPr>
            <a:r>
              <a:rPr lang="en-GB" dirty="0" smtClean="0">
                <a:latin typeface="Verdana" pitchFamily="34" charset="0"/>
              </a:rPr>
              <a:t>VUA: emissions estimations – integrating </a:t>
            </a:r>
            <a:r>
              <a:rPr lang="en-GB" dirty="0" err="1" smtClean="0">
                <a:latin typeface="Verdana" pitchFamily="34" charset="0"/>
              </a:rPr>
              <a:t>FireCCI</a:t>
            </a:r>
            <a:r>
              <a:rPr lang="en-GB" dirty="0" smtClean="0">
                <a:latin typeface="Verdana" pitchFamily="34" charset="0"/>
              </a:rPr>
              <a:t> products into GFED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007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74702" y="173850"/>
            <a:ext cx="6956425" cy="430887"/>
          </a:xfrm>
        </p:spPr>
        <p:txBody>
          <a:bodyPr/>
          <a:lstStyle/>
          <a:p>
            <a:r>
              <a:rPr lang="en-GB" dirty="0" smtClean="0"/>
              <a:t>Burned area data to Copernicus</a:t>
            </a:r>
            <a:endParaRPr lang="en-GB" dirty="0"/>
          </a:p>
        </p:txBody>
      </p:sp>
      <p:sp>
        <p:nvSpPr>
          <p:cNvPr id="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Outputs from Fire_cci to C3S (ECMWF)</a:t>
            </a:r>
          </a:p>
          <a:p>
            <a:pPr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Contract with ECMWF for C3S_321b_Lot5</a:t>
            </a:r>
            <a:endParaRPr lang="en-GB" dirty="0"/>
          </a:p>
          <a:p>
            <a:pPr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Brokered and newly generated datasets:</a:t>
            </a:r>
          </a:p>
          <a:p>
            <a:pPr lvl="1"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Brokered FireCCI50 (2001-2016)</a:t>
            </a:r>
          </a:p>
          <a:p>
            <a:pPr lvl="1"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Brokered FireCCI51 (2001-2017)</a:t>
            </a:r>
          </a:p>
          <a:p>
            <a:pPr lvl="1"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Production of S3 OLCI BA (2017-2020) using an adaptation of the FireCCI51 algorithm.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561" y="3235314"/>
            <a:ext cx="4542028" cy="2840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 rot="20784776">
            <a:off x="1533889" y="4496939"/>
            <a:ext cx="2402006" cy="122829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 smtClean="0">
                <a:solidFill>
                  <a:srgbClr val="C00000"/>
                </a:solidFill>
              </a:rPr>
              <a:t>To be found starting Dec. 2018 at your nearest store</a:t>
            </a:r>
            <a:endParaRPr lang="en-GB" sz="1800" dirty="0">
              <a:solidFill>
                <a:srgbClr val="C0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824482" y="5921639"/>
            <a:ext cx="353477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https://cds.climate.copernicus.eu/roadmap</a:t>
            </a:r>
          </a:p>
        </p:txBody>
      </p:sp>
    </p:spTree>
    <p:extLst>
      <p:ext uri="{BB962C8B-B14F-4D97-AF65-F5344CB8AC3E}">
        <p14:creationId xmlns:p14="http://schemas.microsoft.com/office/powerpoint/2010/main" val="78939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pPr algn="ctr"/>
            <a:r>
              <a:rPr lang="en-GB" sz="2400" dirty="0" smtClean="0"/>
              <a:t>Thank you</a:t>
            </a:r>
          </a:p>
          <a:p>
            <a:pPr algn="ctr"/>
            <a:r>
              <a:rPr lang="en-GB" sz="2400" dirty="0" smtClean="0">
                <a:hlinkClick r:id="rId2"/>
              </a:rPr>
              <a:t>https://esa-fire-cci.org</a:t>
            </a:r>
            <a:endParaRPr lang="en-GB" sz="2400" dirty="0" smtClean="0"/>
          </a:p>
          <a:p>
            <a:endParaRPr lang="en-GB" dirty="0"/>
          </a:p>
        </p:txBody>
      </p:sp>
      <p:pic>
        <p:nvPicPr>
          <p:cNvPr id="4" name="Picture 5" descr="C:\Dropbox\A_Fire-CCI2\Algo_GLOBAL\MODIS\5.0\Maps_to_display\MOD_FireCCI_v5.0_small_compressed4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826" y="2967505"/>
            <a:ext cx="5456349" cy="275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746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74702" y="173850"/>
            <a:ext cx="6956425" cy="430887"/>
          </a:xfrm>
        </p:spPr>
        <p:txBody>
          <a:bodyPr/>
          <a:lstStyle/>
          <a:p>
            <a:r>
              <a:rPr lang="en-US" dirty="0" smtClean="0"/>
              <a:t>User requirements and product specifications</a:t>
            </a:r>
            <a:endParaRPr lang="en-GB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User requirements at the basis of the development of the products</a:t>
            </a:r>
          </a:p>
          <a:p>
            <a:pPr indent="-342900">
              <a:buFontTx/>
              <a:buChar char="-"/>
            </a:pPr>
            <a:endParaRPr lang="en-GB" altLang="en-US" dirty="0" smtClean="0">
              <a:latin typeface="Verdana" pitchFamily="34" charset="0"/>
              <a:cs typeface="Verdana" pitchFamily="34" charset="0"/>
            </a:endParaRPr>
          </a:p>
          <a:p>
            <a:pPr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Different types of products developed for different applications: pixel and grid</a:t>
            </a:r>
          </a:p>
          <a:p>
            <a:pPr lvl="1"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Two kind of users:</a:t>
            </a:r>
          </a:p>
          <a:p>
            <a:pPr lvl="2"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Climate, emissions and GDVM modellers</a:t>
            </a:r>
          </a:p>
          <a:p>
            <a:pPr lvl="2"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Terrestrial and fire ecology, fire management, change detection, regional studies</a:t>
            </a:r>
          </a:p>
        </p:txBody>
      </p:sp>
      <p:pic>
        <p:nvPicPr>
          <p:cNvPr id="4" name="0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87" y="3603009"/>
            <a:ext cx="4041097" cy="2316123"/>
          </a:xfrm>
          <a:prstGeom prst="rect">
            <a:avLst/>
          </a:prstGeom>
        </p:spPr>
      </p:pic>
      <p:pic>
        <p:nvPicPr>
          <p:cNvPr id="5" name="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290" y="3603009"/>
            <a:ext cx="4502702" cy="225188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3626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74702" y="173850"/>
            <a:ext cx="6956425" cy="430887"/>
          </a:xfrm>
        </p:spPr>
        <p:txBody>
          <a:bodyPr/>
          <a:lstStyle/>
          <a:p>
            <a:r>
              <a:rPr lang="es-ES" dirty="0" smtClean="0"/>
              <a:t>Fire_cci </a:t>
            </a:r>
            <a:r>
              <a:rPr lang="es-ES" dirty="0" err="1" smtClean="0"/>
              <a:t>products</a:t>
            </a:r>
            <a:endParaRPr lang="en-GB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Fire_cci burned area products</a:t>
            </a:r>
          </a:p>
          <a:p>
            <a:r>
              <a:rPr lang="en-GB" u="sng" dirty="0" smtClean="0"/>
              <a:t>Pixel products</a:t>
            </a:r>
            <a:r>
              <a:rPr lang="en-GB" dirty="0" smtClean="0"/>
              <a:t>:</a:t>
            </a:r>
          </a:p>
          <a:p>
            <a:pPr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Spatial resolution: the one corresponding to the sensor</a:t>
            </a:r>
          </a:p>
          <a:p>
            <a:pPr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Layers: Day of first detection (JD), confidence level (CL), land cover of burned areas (LC). </a:t>
            </a:r>
          </a:p>
          <a:p>
            <a:pPr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Continental subsets, </a:t>
            </a:r>
            <a:r>
              <a:rPr lang="en-GB" altLang="en-US" dirty="0" err="1" smtClean="0">
                <a:latin typeface="Verdana" pitchFamily="34" charset="0"/>
                <a:cs typeface="Verdana" pitchFamily="34" charset="0"/>
              </a:rPr>
              <a:t>GeoTIF</a:t>
            </a: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 files.</a:t>
            </a:r>
          </a:p>
          <a:p>
            <a:pPr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Monthly products</a:t>
            </a:r>
          </a:p>
          <a:p>
            <a:pPr indent="-342900">
              <a:buFontTx/>
              <a:buChar char="-"/>
            </a:pPr>
            <a:endParaRPr lang="en-GB" altLang="en-US" dirty="0" smtClean="0">
              <a:latin typeface="Verdana" pitchFamily="34" charset="0"/>
              <a:cs typeface="Verdana" pitchFamily="34" charset="0"/>
            </a:endParaRPr>
          </a:p>
          <a:p>
            <a:pPr indent="0"/>
            <a:endParaRPr lang="en-GB" altLang="en-US" u="sng" dirty="0" smtClean="0">
              <a:latin typeface="Verdana" pitchFamily="34" charset="0"/>
              <a:cs typeface="Verdana" pitchFamily="34" charset="0"/>
            </a:endParaRPr>
          </a:p>
          <a:p>
            <a:pPr indent="0"/>
            <a:r>
              <a:rPr lang="en-GB" altLang="en-US" u="sng" dirty="0" smtClean="0">
                <a:latin typeface="Verdana" pitchFamily="34" charset="0"/>
                <a:cs typeface="Verdana" pitchFamily="34" charset="0"/>
              </a:rPr>
              <a:t>Grid products</a:t>
            </a: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:</a:t>
            </a:r>
          </a:p>
          <a:p>
            <a:pPr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Spatial resolution: </a:t>
            </a:r>
            <a:r>
              <a:rPr lang="en-GB" dirty="0" smtClean="0"/>
              <a:t>0.25 degrees</a:t>
            </a:r>
          </a:p>
          <a:p>
            <a:pPr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Layers: total burned area, standard error, fraction of burnable area, fraction of observed area, number of patches, burned area per land cover (18 layers)</a:t>
            </a:r>
          </a:p>
          <a:p>
            <a:pPr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Global NetCDF files.</a:t>
            </a:r>
          </a:p>
          <a:p>
            <a:pPr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Fortnightly or monthly products</a:t>
            </a:r>
          </a:p>
          <a:p>
            <a:pPr indent="0"/>
            <a:endParaRPr lang="en-GB" altLang="en-US" dirty="0" smtClean="0">
              <a:latin typeface="Verdana" pitchFamily="34" charset="0"/>
              <a:cs typeface="Verdana" pitchFamily="34" charset="0"/>
            </a:endParaRP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4" name="0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r="2827" b="5826"/>
          <a:stretch/>
        </p:blipFill>
        <p:spPr bwMode="auto">
          <a:xfrm>
            <a:off x="4968813" y="2467455"/>
            <a:ext cx="3863735" cy="20355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8899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74702" y="173850"/>
            <a:ext cx="6956425" cy="430887"/>
          </a:xfrm>
        </p:spPr>
        <p:txBody>
          <a:bodyPr/>
          <a:lstStyle/>
          <a:p>
            <a:r>
              <a:rPr lang="en-US" dirty="0" smtClean="0"/>
              <a:t>User requirements and product specifications</a:t>
            </a:r>
            <a:endParaRPr lang="en-GB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6362" y="1007536"/>
            <a:ext cx="8894763" cy="2800189"/>
          </a:xfrm>
        </p:spPr>
        <p:txBody>
          <a:bodyPr/>
          <a:lstStyle/>
          <a:p>
            <a:pPr indent="-342900">
              <a:buFontTx/>
              <a:buChar char="-"/>
            </a:pPr>
            <a:r>
              <a:rPr lang="en-GB" altLang="en-US" dirty="0" smtClean="0">
                <a:solidFill>
                  <a:schemeClr val="bg1">
                    <a:lumMod val="75000"/>
                  </a:schemeClr>
                </a:solidFill>
                <a:latin typeface="Verdana" pitchFamily="34" charset="0"/>
                <a:cs typeface="Verdana" pitchFamily="34" charset="0"/>
              </a:rPr>
              <a:t>User requirements at the basis of the development of the products</a:t>
            </a:r>
          </a:p>
          <a:p>
            <a:pPr lvl="2" indent="-342900">
              <a:buFontTx/>
              <a:buChar char="-"/>
            </a:pPr>
            <a:endParaRPr lang="en-GB" altLang="en-US" dirty="0" smtClean="0">
              <a:latin typeface="Verdana" pitchFamily="34" charset="0"/>
              <a:cs typeface="Verdana" pitchFamily="34" charset="0"/>
            </a:endParaRPr>
          </a:p>
          <a:p>
            <a:pPr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Product specifications have evolved based on the requests of the users. </a:t>
            </a:r>
          </a:p>
          <a:p>
            <a:pPr indent="0"/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     E.g.:</a:t>
            </a:r>
          </a:p>
          <a:p>
            <a:pPr lvl="1" indent="-342900">
              <a:buFontTx/>
              <a:buChar char="-"/>
            </a:pPr>
            <a:r>
              <a:rPr lang="en-GB" altLang="en-US" dirty="0">
                <a:latin typeface="Verdana" pitchFamily="34" charset="0"/>
                <a:cs typeface="Verdana" pitchFamily="34" charset="0"/>
              </a:rPr>
              <a:t>Subsetting of </a:t>
            </a: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pixel datasets </a:t>
            </a:r>
            <a:r>
              <a:rPr lang="en-GB" altLang="en-US" dirty="0">
                <a:latin typeface="Verdana" pitchFamily="34" charset="0"/>
                <a:cs typeface="Verdana" pitchFamily="34" charset="0"/>
              </a:rPr>
              <a:t>to make them manageable for the users</a:t>
            </a:r>
          </a:p>
          <a:p>
            <a:pPr lvl="1"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Spatial resolution of the grid product (from 0.5 to 0.25 degrees)</a:t>
            </a:r>
          </a:p>
          <a:p>
            <a:pPr lvl="1"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Temporal resolution of the grid product (from fortnightly to monthly)</a:t>
            </a:r>
          </a:p>
          <a:p>
            <a:pPr lvl="1"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Product layers (fraction of burnable area &amp; fraction of observed area)</a:t>
            </a:r>
          </a:p>
          <a:p>
            <a:endParaRPr lang="en-GB" dirty="0"/>
          </a:p>
        </p:txBody>
      </p:sp>
      <p:grpSp>
        <p:nvGrpSpPr>
          <p:cNvPr id="6" name="5 Grupo"/>
          <p:cNvGrpSpPr/>
          <p:nvPr/>
        </p:nvGrpSpPr>
        <p:grpSpPr>
          <a:xfrm>
            <a:off x="126405" y="3841845"/>
            <a:ext cx="8769697" cy="2315182"/>
            <a:chOff x="126405" y="3841845"/>
            <a:chExt cx="8769697" cy="2315182"/>
          </a:xfrm>
        </p:grpSpPr>
        <p:sp>
          <p:nvSpPr>
            <p:cNvPr id="4" name="2 Marcador de contenido"/>
            <p:cNvSpPr txBox="1">
              <a:spLocks/>
            </p:cNvSpPr>
            <p:nvPr/>
          </p:nvSpPr>
          <p:spPr bwMode="auto">
            <a:xfrm>
              <a:off x="126405" y="3841845"/>
              <a:ext cx="4213581" cy="8667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-685800" algn="l" rtl="0" eaLnBrk="1" fontAlgn="base" hangingPunct="1">
                <a:lnSpc>
                  <a:spcPct val="119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defRPr lang="en-GB" sz="1600" baseline="0">
                  <a:solidFill>
                    <a:schemeClr val="bg2"/>
                  </a:solidFill>
                  <a:latin typeface="Verdana"/>
                  <a:ea typeface="MS PGothic" pitchFamily="34" charset="-128"/>
                  <a:cs typeface="Verdana"/>
                </a:defRPr>
              </a:lvl1pPr>
              <a:lvl2pPr marL="809625" indent="-352425" algn="l" rtl="0" eaLnBrk="1" fontAlgn="base" hangingPunct="1">
                <a:lnSpc>
                  <a:spcPct val="119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Verdana" pitchFamily="34" charset="0"/>
                <a:defRPr lang="en-GB" sz="1600" dirty="0">
                  <a:solidFill>
                    <a:schemeClr val="bg2"/>
                  </a:solidFill>
                  <a:latin typeface="Verdana"/>
                  <a:ea typeface="MS PGothic" pitchFamily="34" charset="-128"/>
                  <a:cs typeface="Verdana"/>
                </a:defRPr>
              </a:lvl2pPr>
              <a:lvl3pPr marL="1406525" indent="-492125" algn="l" rtl="0" eaLnBrk="1" fontAlgn="base" hangingPunct="1">
                <a:lnSpc>
                  <a:spcPct val="119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Verdana" pitchFamily="34" charset="0"/>
                <a:defRPr lang="en-GB" sz="1600" dirty="0">
                  <a:solidFill>
                    <a:schemeClr val="bg2"/>
                  </a:solidFill>
                  <a:latin typeface="Verdana"/>
                  <a:ea typeface="MS PGothic" pitchFamily="34" charset="-128"/>
                  <a:cs typeface="Verdana"/>
                </a:defRPr>
              </a:lvl3pPr>
              <a:lvl4pPr marL="2005013" indent="-633413" algn="l" rtl="0" eaLnBrk="1" fontAlgn="base" hangingPunct="1">
                <a:lnSpc>
                  <a:spcPct val="119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Verdana" pitchFamily="34" charset="0"/>
                <a:defRPr lang="en-GB" sz="1600" dirty="0">
                  <a:solidFill>
                    <a:schemeClr val="bg2"/>
                  </a:solidFill>
                  <a:latin typeface="Verdana"/>
                  <a:ea typeface="MS PGothic" pitchFamily="34" charset="-128"/>
                  <a:cs typeface="Verdana"/>
                </a:defRPr>
              </a:lvl4pPr>
              <a:lvl5pPr marL="2601913" indent="-773113" algn="l" rtl="0" eaLnBrk="1" fontAlgn="base" hangingPunct="1">
                <a:lnSpc>
                  <a:spcPct val="119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Verdana" pitchFamily="34" charset="0"/>
                <a:defRPr lang="en-GB" sz="1600" dirty="0">
                  <a:solidFill>
                    <a:schemeClr val="bg2"/>
                  </a:solidFill>
                  <a:latin typeface="Verdana"/>
                  <a:ea typeface="MS PGothic" pitchFamily="34" charset="-128"/>
                  <a:cs typeface="Verdana"/>
                </a:defRPr>
              </a:lvl5pPr>
              <a:lvl6pPr marL="3479800" indent="-419100" algn="l" rtl="0" eaLnBrk="1" fontAlgn="base" hangingPunct="1">
                <a:lnSpc>
                  <a:spcPct val="119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Verdana" pitchFamily="34" charset="0"/>
                <a:buChar char="–"/>
                <a:defRPr sz="1600">
                  <a:solidFill>
                    <a:schemeClr val="bg2"/>
                  </a:solidFill>
                  <a:latin typeface="+mn-lt"/>
                </a:defRPr>
              </a:lvl6pPr>
              <a:lvl7pPr marL="3937000" indent="-419100" algn="l" rtl="0" eaLnBrk="1" fontAlgn="base" hangingPunct="1">
                <a:lnSpc>
                  <a:spcPct val="119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Verdana" pitchFamily="34" charset="0"/>
                <a:buChar char="–"/>
                <a:defRPr sz="1600">
                  <a:solidFill>
                    <a:schemeClr val="bg2"/>
                  </a:solidFill>
                  <a:latin typeface="+mn-lt"/>
                </a:defRPr>
              </a:lvl7pPr>
              <a:lvl8pPr marL="4394200" indent="-419100" algn="l" rtl="0" eaLnBrk="1" fontAlgn="base" hangingPunct="1">
                <a:lnSpc>
                  <a:spcPct val="119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Verdana" pitchFamily="34" charset="0"/>
                <a:buChar char="–"/>
                <a:defRPr sz="1600">
                  <a:solidFill>
                    <a:schemeClr val="bg2"/>
                  </a:solidFill>
                  <a:latin typeface="+mn-lt"/>
                </a:defRPr>
              </a:lvl8pPr>
              <a:lvl9pPr marL="4851400" indent="-419100" algn="l" rtl="0" eaLnBrk="1" fontAlgn="base" hangingPunct="1">
                <a:lnSpc>
                  <a:spcPct val="119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Verdana" pitchFamily="34" charset="0"/>
                <a:buChar char="–"/>
                <a:defRPr sz="1600">
                  <a:solidFill>
                    <a:schemeClr val="bg2"/>
                  </a:solidFill>
                  <a:latin typeface="+mn-lt"/>
                </a:defRPr>
              </a:lvl9pPr>
            </a:lstStyle>
            <a:p>
              <a:pPr marL="363538" indent="-342900">
                <a:buFontTx/>
                <a:buChar char="-"/>
              </a:pPr>
              <a:r>
                <a:rPr lang="en-US" altLang="en-US" b="1" kern="0" dirty="0" smtClean="0">
                  <a:latin typeface="Verdana" pitchFamily="34" charset="0"/>
                  <a:cs typeface="Verdana" pitchFamily="34" charset="0"/>
                </a:rPr>
                <a:t>ECV consistency</a:t>
              </a:r>
              <a:r>
                <a:rPr lang="en-US" altLang="en-US" kern="0" dirty="0" smtClean="0">
                  <a:latin typeface="Verdana" pitchFamily="34" charset="0"/>
                  <a:cs typeface="Verdana" pitchFamily="34" charset="0"/>
                </a:rPr>
                <a:t>: using LC_cci for masking burnable land cover and providing burned land cover.</a:t>
              </a:r>
            </a:p>
            <a:p>
              <a:endParaRPr lang="en-US" kern="0" dirty="0"/>
            </a:p>
          </p:txBody>
        </p:sp>
        <p:pic>
          <p:nvPicPr>
            <p:cNvPr id="5" name="0 Imagen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6647" y="3841845"/>
              <a:ext cx="4039455" cy="23151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113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74702" y="173850"/>
            <a:ext cx="6956425" cy="430887"/>
          </a:xfrm>
        </p:spPr>
        <p:txBody>
          <a:bodyPr/>
          <a:lstStyle/>
          <a:p>
            <a:r>
              <a:rPr lang="es-ES" dirty="0" smtClean="0"/>
              <a:t>Global </a:t>
            </a:r>
            <a:r>
              <a:rPr lang="es-ES" dirty="0" err="1" smtClean="0"/>
              <a:t>products</a:t>
            </a:r>
            <a:endParaRPr lang="en-GB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66952"/>
              </p:ext>
            </p:extLst>
          </p:nvPr>
        </p:nvGraphicFramePr>
        <p:xfrm>
          <a:off x="1900207" y="1127455"/>
          <a:ext cx="5397740" cy="15898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2587"/>
                <a:gridCol w="1050655"/>
                <a:gridCol w="1050655"/>
                <a:gridCol w="1050655"/>
                <a:gridCol w="1103188"/>
              </a:tblGrid>
              <a:tr h="264978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 dirty="0">
                          <a:effectLst/>
                        </a:rPr>
                        <a:t>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u="none" strike="noStrike" dirty="0">
                          <a:effectLst/>
                        </a:rPr>
                        <a:t>FireCCI41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u="none" strike="noStrike" dirty="0">
                          <a:effectLst/>
                        </a:rPr>
                        <a:t>FireCCI50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u="none" strike="noStrike" dirty="0">
                          <a:effectLst/>
                        </a:rPr>
                        <a:t>FireCCI51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u="none" strike="noStrike" dirty="0">
                          <a:effectLst/>
                        </a:rPr>
                        <a:t>FireCCILT10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64978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u="none" strike="noStrike" dirty="0">
                          <a:effectLst/>
                        </a:rPr>
                        <a:t>Sensor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 dirty="0">
                          <a:effectLst/>
                        </a:rPr>
                        <a:t>MERIS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>
                          <a:effectLst/>
                        </a:rPr>
                        <a:t>MODIS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>
                          <a:effectLst/>
                        </a:rPr>
                        <a:t>MODIS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>
                          <a:effectLst/>
                        </a:rPr>
                        <a:t>AVHRR-LTDR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64978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u="none" strike="noStrike" dirty="0">
                          <a:effectLst/>
                        </a:rPr>
                        <a:t>Resolution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>
                          <a:effectLst/>
                        </a:rPr>
                        <a:t>300m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 dirty="0">
                          <a:effectLst/>
                        </a:rPr>
                        <a:t>250m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 dirty="0">
                          <a:effectLst/>
                        </a:rPr>
                        <a:t>250m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>
                          <a:effectLst/>
                        </a:rPr>
                        <a:t>0.05º (~5km)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64978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u="none" strike="noStrike" dirty="0">
                          <a:effectLst/>
                        </a:rPr>
                        <a:t>Pixel product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>
                          <a:effectLst/>
                        </a:rPr>
                        <a:t>Monthly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>
                          <a:effectLst/>
                        </a:rPr>
                        <a:t>Monthly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 dirty="0">
                          <a:effectLst/>
                        </a:rPr>
                        <a:t>Monthly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>
                          <a:effectLst/>
                        </a:rPr>
                        <a:t>-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64978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u="none" strike="noStrike" dirty="0">
                          <a:effectLst/>
                        </a:rPr>
                        <a:t>Grid product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>
                          <a:effectLst/>
                        </a:rPr>
                        <a:t>Biweekly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>
                          <a:effectLst/>
                        </a:rPr>
                        <a:t>Biweekly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 dirty="0">
                          <a:effectLst/>
                        </a:rPr>
                        <a:t>Monthly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 dirty="0">
                          <a:effectLst/>
                        </a:rPr>
                        <a:t>Monthly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64978"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u="none" strike="noStrike" dirty="0">
                          <a:effectLst/>
                        </a:rPr>
                        <a:t>Time span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>
                          <a:effectLst/>
                        </a:rPr>
                        <a:t>2005-2011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 dirty="0">
                          <a:effectLst/>
                        </a:rPr>
                        <a:t>2001-2016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>
                          <a:effectLst/>
                        </a:rPr>
                        <a:t>2001-2017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u="none" strike="noStrike" dirty="0">
                          <a:effectLst/>
                        </a:rPr>
                        <a:t>1982-2017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75" y="3454790"/>
            <a:ext cx="85439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5070577"/>
            <a:ext cx="8464400" cy="71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568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774702" y="283034"/>
            <a:ext cx="6956425" cy="430887"/>
          </a:xfrm>
        </p:spPr>
        <p:txBody>
          <a:bodyPr/>
          <a:lstStyle/>
          <a:p>
            <a:r>
              <a:rPr lang="en-US" altLang="en-US" dirty="0" smtClean="0">
                <a:latin typeface="Verdana" pitchFamily="34" charset="0"/>
                <a:cs typeface="Verdana" pitchFamily="34" charset="0"/>
              </a:rPr>
              <a:t>Global products – pixel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/>
            <a:r>
              <a:rPr lang="en-US" altLang="en-US" b="1" u="sng" dirty="0" smtClean="0">
                <a:latin typeface="Verdana" pitchFamily="34" charset="0"/>
                <a:cs typeface="Verdana" pitchFamily="34" charset="0"/>
              </a:rPr>
              <a:t>Example of pixel product</a:t>
            </a:r>
          </a:p>
          <a:p>
            <a:pPr indent="-342900"/>
            <a:r>
              <a:rPr lang="en-US" altLang="en-US" dirty="0" smtClean="0">
                <a:latin typeface="Verdana" pitchFamily="34" charset="0"/>
                <a:cs typeface="Verdana" pitchFamily="34" charset="0"/>
              </a:rPr>
              <a:t>FireCCI51, 2017 (12)</a:t>
            </a:r>
          </a:p>
          <a:p>
            <a:pPr indent="-342900">
              <a:buFontTx/>
              <a:buChar char="-"/>
            </a:pPr>
            <a:endParaRPr lang="es-ES" altLang="en-US" dirty="0" smtClean="0">
              <a:latin typeface="Verdana" pitchFamily="34" charset="0"/>
              <a:cs typeface="Verdana" pitchFamily="34" charset="0"/>
            </a:endParaRPr>
          </a:p>
          <a:p>
            <a:pPr indent="-342900">
              <a:buFontTx/>
              <a:buChar char="-"/>
            </a:pPr>
            <a:endParaRPr lang="en-US" altLang="en-US" dirty="0" smtClean="0">
              <a:latin typeface="Verdana" pitchFamily="34" charset="0"/>
              <a:cs typeface="Verdana" pitchFamily="34" charset="0"/>
            </a:endParaRPr>
          </a:p>
        </p:txBody>
      </p:sp>
      <p:pic>
        <p:nvPicPr>
          <p:cNvPr id="8" name="0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847" y="4118255"/>
            <a:ext cx="2536118" cy="1721960"/>
          </a:xfrm>
          <a:prstGeom prst="rect">
            <a:avLst/>
          </a:prstGeom>
        </p:spPr>
      </p:pic>
      <p:pic>
        <p:nvPicPr>
          <p:cNvPr id="9" name="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25" y="1172334"/>
            <a:ext cx="4060531" cy="2756998"/>
          </a:xfrm>
          <a:prstGeom prst="rect">
            <a:avLst/>
          </a:prstGeom>
        </p:spPr>
      </p:pic>
      <p:pic>
        <p:nvPicPr>
          <p:cNvPr id="10" name="0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729" y="4118255"/>
            <a:ext cx="2536118" cy="1721960"/>
          </a:xfrm>
          <a:prstGeom prst="rect">
            <a:avLst/>
          </a:prstGeom>
        </p:spPr>
      </p:pic>
      <p:pic>
        <p:nvPicPr>
          <p:cNvPr id="11" name="0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08" y="2018581"/>
            <a:ext cx="3482756" cy="316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53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774702" y="283034"/>
            <a:ext cx="6956425" cy="430887"/>
          </a:xfrm>
        </p:spPr>
        <p:txBody>
          <a:bodyPr/>
          <a:lstStyle/>
          <a:p>
            <a:r>
              <a:rPr lang="en-US" altLang="en-US" dirty="0" smtClean="0">
                <a:latin typeface="Verdana" pitchFamily="34" charset="0"/>
                <a:cs typeface="Verdana" pitchFamily="34" charset="0"/>
              </a:rPr>
              <a:t>Global products – grid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/>
            <a:r>
              <a:rPr lang="en-GB" altLang="en-US" b="1" u="sng" dirty="0" smtClean="0">
                <a:latin typeface="Verdana" pitchFamily="34" charset="0"/>
                <a:cs typeface="Verdana" pitchFamily="34" charset="0"/>
              </a:rPr>
              <a:t>Example of grid product</a:t>
            </a:r>
            <a:endParaRPr lang="en-GB" altLang="en-US" b="1" u="sng" dirty="0">
              <a:latin typeface="Verdana" pitchFamily="34" charset="0"/>
              <a:cs typeface="Verdana" pitchFamily="34" charset="0"/>
            </a:endParaRPr>
          </a:p>
          <a:p>
            <a:pPr indent="-342900"/>
            <a:r>
              <a:rPr lang="en-US" altLang="en-US" dirty="0" smtClean="0">
                <a:latin typeface="Verdana" pitchFamily="34" charset="0"/>
                <a:cs typeface="Verdana" pitchFamily="34" charset="0"/>
              </a:rPr>
              <a:t>FireCCI50, 2016 (08-1F)</a:t>
            </a:r>
            <a:endParaRPr lang="en-US" altLang="en-US" dirty="0">
              <a:latin typeface="Verdana" pitchFamily="34" charset="0"/>
              <a:cs typeface="Verdana" pitchFamily="34" charset="0"/>
            </a:endParaRPr>
          </a:p>
          <a:p>
            <a:pPr indent="-342900"/>
            <a:endParaRPr lang="en-US" altLang="en-US" dirty="0" smtClean="0">
              <a:latin typeface="Verdana" pitchFamily="34" charset="0"/>
              <a:cs typeface="Verdana" pitchFamily="34" charset="0"/>
            </a:endParaRPr>
          </a:p>
        </p:txBody>
      </p:sp>
      <p:pic>
        <p:nvPicPr>
          <p:cNvPr id="5" name="0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76" y="2103263"/>
            <a:ext cx="5400040" cy="270065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" name="0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951" y="2889848"/>
            <a:ext cx="2958860" cy="144061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7" name="0 Image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951" y="4451522"/>
            <a:ext cx="2958860" cy="144061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8" name="0 Imag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951" y="1310920"/>
            <a:ext cx="2958860" cy="144061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774702" y="283034"/>
            <a:ext cx="6956425" cy="430887"/>
          </a:xfrm>
        </p:spPr>
        <p:txBody>
          <a:bodyPr/>
          <a:lstStyle/>
          <a:p>
            <a:r>
              <a:rPr lang="en-US" altLang="en-US" dirty="0" smtClean="0">
                <a:latin typeface="Verdana" pitchFamily="34" charset="0"/>
                <a:cs typeface="Verdana" pitchFamily="34" charset="0"/>
              </a:rPr>
              <a:t>Global products – FireCCILT10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/>
            <a:r>
              <a:rPr lang="en-GB" altLang="en-US" b="1" u="sng" dirty="0" smtClean="0">
                <a:latin typeface="Verdana" pitchFamily="34" charset="0"/>
                <a:cs typeface="Verdana" pitchFamily="34" charset="0"/>
              </a:rPr>
              <a:t>FireCCITL10 – only grid</a:t>
            </a:r>
            <a:endParaRPr lang="en-GB" altLang="en-US" b="1" u="sng" dirty="0">
              <a:latin typeface="Verdana" pitchFamily="34" charset="0"/>
              <a:cs typeface="Verdana" pitchFamily="34" charset="0"/>
            </a:endParaRPr>
          </a:p>
          <a:p>
            <a:pPr indent="-342900">
              <a:buFontTx/>
              <a:buChar char="-"/>
            </a:pPr>
            <a:r>
              <a:rPr lang="en-GB" altLang="en-US" dirty="0">
                <a:latin typeface="Verdana" pitchFamily="34" charset="0"/>
                <a:cs typeface="Verdana" pitchFamily="34" charset="0"/>
              </a:rPr>
              <a:t>Time span: </a:t>
            </a: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1982 </a:t>
            </a:r>
            <a:r>
              <a:rPr lang="en-GB" altLang="en-US" dirty="0">
                <a:latin typeface="Verdana" pitchFamily="34" charset="0"/>
                <a:cs typeface="Verdana" pitchFamily="34" charset="0"/>
              </a:rPr>
              <a:t>– </a:t>
            </a: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2017 (1994 incomplete)</a:t>
            </a:r>
            <a:endParaRPr lang="en-GB" altLang="en-US" dirty="0">
              <a:latin typeface="Verdana" pitchFamily="34" charset="0"/>
              <a:cs typeface="Verdana" pitchFamily="34" charset="0"/>
            </a:endParaRPr>
          </a:p>
          <a:p>
            <a:pPr indent="-342900"/>
            <a:endParaRPr lang="en-US" altLang="en-US" dirty="0" smtClean="0">
              <a:latin typeface="Verdana" pitchFamily="34" charset="0"/>
              <a:cs typeface="Verdana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939" y="2827666"/>
            <a:ext cx="3153346" cy="1599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71" y="2302279"/>
            <a:ext cx="5202759" cy="2649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708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74702" y="173850"/>
            <a:ext cx="6956425" cy="430887"/>
          </a:xfrm>
        </p:spPr>
        <p:txBody>
          <a:bodyPr/>
          <a:lstStyle/>
          <a:p>
            <a:r>
              <a:rPr lang="en-US" dirty="0" smtClean="0"/>
              <a:t>High resolution product: FireCCISDF11</a:t>
            </a:r>
            <a:endParaRPr lang="en-GB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Sub-Saharan Africa for 2016 based on Sentinel-2</a:t>
            </a:r>
          </a:p>
          <a:p>
            <a:pPr indent="-342900">
              <a:buFontTx/>
              <a:buChar char="-"/>
            </a:pPr>
            <a:r>
              <a:rPr lang="en-GB" altLang="en-US" dirty="0">
                <a:latin typeface="Verdana" pitchFamily="34" charset="0"/>
                <a:cs typeface="Verdana" pitchFamily="34" charset="0"/>
              </a:rPr>
              <a:t>Spatial resolution: </a:t>
            </a:r>
            <a:r>
              <a:rPr lang="en-GB" dirty="0" smtClean="0"/>
              <a:t>~ 20 m</a:t>
            </a:r>
            <a:endParaRPr lang="en-GB" dirty="0"/>
          </a:p>
          <a:p>
            <a:pPr indent="-342900">
              <a:buFontTx/>
              <a:buChar char="-"/>
            </a:pPr>
            <a:r>
              <a:rPr lang="en-GB" altLang="en-US" dirty="0" smtClean="0">
                <a:latin typeface="Verdana" pitchFamily="34" charset="0"/>
                <a:cs typeface="Verdana" pitchFamily="34" charset="0"/>
              </a:rPr>
              <a:t>Subsetting to 5x5 degree files</a:t>
            </a:r>
          </a:p>
          <a:p>
            <a:pPr indent="-342900">
              <a:buFontTx/>
              <a:buChar char="-"/>
            </a:pPr>
            <a:r>
              <a:rPr lang="en-US" dirty="0" smtClean="0">
                <a:latin typeface="Verdana" pitchFamily="34" charset="0"/>
              </a:rPr>
              <a:t>Land cover extracted from the LC_cci HR Sentinel-2 2016 product</a:t>
            </a:r>
            <a:endParaRPr 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305" y="2373212"/>
            <a:ext cx="4643391" cy="3862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829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reCCI presentation template - 4-3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52ACBF-C366-48E5-B6C2-B92AF3F92692}">
  <ds:schemaRefs>
    <ds:schemaRef ds:uri="f2760952-b3bb-408f-ace6-eb1e07642b86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FireCCI presentation template - 4-3</Template>
  <TotalTime>3814</TotalTime>
  <Words>534</Words>
  <Application>Microsoft Macintosh PowerPoint</Application>
  <PresentationFormat>On-screen Show (4:3)</PresentationFormat>
  <Paragraphs>106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Calibri</vt:lpstr>
      <vt:lpstr>MS PGothic</vt:lpstr>
      <vt:lpstr>ＭＳ Ｐゴシック</vt:lpstr>
      <vt:lpstr>Verdana</vt:lpstr>
      <vt:lpstr>Arial</vt:lpstr>
      <vt:lpstr>FireCCI presentation template - 4-3</vt:lpstr>
      <vt:lpstr>PowerPoint Presentation</vt:lpstr>
      <vt:lpstr>User requirements and product specifications</vt:lpstr>
      <vt:lpstr>Fire_cci products</vt:lpstr>
      <vt:lpstr>User requirements and product specifications</vt:lpstr>
      <vt:lpstr>Global products</vt:lpstr>
      <vt:lpstr>Global products – pixel</vt:lpstr>
      <vt:lpstr>Global products – grid</vt:lpstr>
      <vt:lpstr>Global products – FireCCILT10</vt:lpstr>
      <vt:lpstr>High resolution product: FireCCISDF11</vt:lpstr>
      <vt:lpstr>High resolution product: FireCCISDF11</vt:lpstr>
      <vt:lpstr>Much more detailed information</vt:lpstr>
      <vt:lpstr>Product Use</vt:lpstr>
      <vt:lpstr>Burned area data to Copernicus</vt:lpstr>
      <vt:lpstr>PowerPoint Presentation</vt:lpstr>
    </vt:vector>
  </TitlesOfParts>
  <LinksUpToDate>false</LinksUpToDate>
  <SharedDoc>false</SharedDoc>
  <HyperlinkBase/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>TITLE OF PRESENTATION</dc:subject>
  <dc:creator>LUCRE</dc:creator>
  <cp:lastModifiedBy>vanda_linden@yahoo.co.uk</cp:lastModifiedBy>
  <cp:revision>43</cp:revision>
  <cp:lastPrinted>2008-08-26T16:26:23Z</cp:lastPrinted>
  <dcterms:created xsi:type="dcterms:W3CDTF">2018-10-24T13:36:16Z</dcterms:created>
  <dcterms:modified xsi:type="dcterms:W3CDTF">2018-10-31T12:13:37Z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