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70" r:id="rId14"/>
    <p:sldId id="267" r:id="rId15"/>
    <p:sldId id="272" r:id="rId16"/>
  </p:sldIdLst>
  <p:sldSz cx="9144000" cy="5143500" type="screen16x9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677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</a:defRPr>
            </a:lvl1pPr>
          </a:lstStyle>
          <a:p>
            <a:fld id="{3F583401-D889-49AB-8EE4-E932380671E5}" type="slidenum">
              <a:rPr lang="it-IT" altLang="de-DE"/>
              <a:pPr/>
              <a:t>‹Nr.›</a:t>
            </a:fld>
            <a:endParaRPr lang="it-IT" altLang="de-DE"/>
          </a:p>
        </p:txBody>
      </p:sp>
    </p:spTree>
    <p:extLst>
      <p:ext uri="{BB962C8B-B14F-4D97-AF65-F5344CB8AC3E}">
        <p14:creationId xmlns:p14="http://schemas.microsoft.com/office/powerpoint/2010/main" val="2221845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8015D9D-EB3D-4834-9943-BBD1109557F8}" type="datetimeFigureOut">
              <a:rPr lang="en-US" altLang="de-DE"/>
              <a:pPr/>
              <a:t>10/30/2018</a:t>
            </a:fld>
            <a:endParaRPr lang="en-US" alt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1F043C18-D829-4FC0-AE56-80747A922A00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87124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lou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39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45396912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4458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2960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776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9733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963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25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7756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0474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CCI_ppt_edits_cloud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US" altLang="de-DE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US" altLang="de-DE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404040"/>
                </a:solidFill>
              </a:rPr>
              <a:t>ESA UNCLASSIFIED - For Official Use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9925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de-DE" altLang="de-DE" sz="800" noProof="1">
                <a:solidFill>
                  <a:schemeClr val="bg2"/>
                </a:solidFill>
              </a:rPr>
              <a:t>ESA | 01/01/2016 | Slide  </a:t>
            </a:r>
            <a:fld id="{7A9338C7-117A-43C1-AC7F-D57EDE2F131F}" type="slidenum">
              <a:rPr altLang="de-DE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‹Nr.›</a:t>
            </a:fld>
            <a:endParaRPr lang="de-DE" altLang="de-DE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3400" y="1778000"/>
            <a:ext cx="7972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z="3200" dirty="0" err="1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Cloud_cci</a:t>
            </a: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 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5122" name="Text Box 24"/>
          <p:cNvSpPr txBox="1">
            <a:spLocks noChangeArrowheads="1"/>
          </p:cNvSpPr>
          <p:nvPr/>
        </p:nvSpPr>
        <p:spPr bwMode="auto">
          <a:xfrm>
            <a:off x="615950" y="2794000"/>
            <a:ext cx="4102887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de-DE" sz="1800" dirty="0" smtClean="0">
                <a:solidFill>
                  <a:schemeClr val="bg1"/>
                </a:solidFill>
              </a:rPr>
              <a:t>Rainer Hollmann, Martin Stengel</a:t>
            </a:r>
            <a:endParaRPr lang="en-US" altLang="de-DE" sz="1800" dirty="0">
              <a:solidFill>
                <a:schemeClr val="bg1"/>
              </a:solidFill>
            </a:endParaRPr>
          </a:p>
        </p:txBody>
      </p:sp>
      <p:sp>
        <p:nvSpPr>
          <p:cNvPr id="5123" name="Text Box 25"/>
          <p:cNvSpPr txBox="1">
            <a:spLocks noChangeArrowheads="1"/>
          </p:cNvSpPr>
          <p:nvPr/>
        </p:nvSpPr>
        <p:spPr bwMode="auto">
          <a:xfrm>
            <a:off x="615950" y="3262313"/>
            <a:ext cx="2917722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de-DE" altLang="de-DE" sz="1800" dirty="0" smtClean="0">
                <a:solidFill>
                  <a:schemeClr val="bg1"/>
                </a:solidFill>
              </a:rPr>
              <a:t>Deutscher Wetterdienst</a:t>
            </a:r>
            <a:endParaRPr lang="de-DE" altLang="de-DE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(1)</a:t>
            </a:r>
            <a:endParaRPr lang="de-DE" dirty="0"/>
          </a:p>
        </p:txBody>
      </p:sp>
      <p:pic>
        <p:nvPicPr>
          <p:cNvPr id="10242" name="Grafik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0" y="787040"/>
            <a:ext cx="7178931" cy="379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500554" y="914399"/>
            <a:ext cx="457093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/>
              <a:t>Probability of Clear sky (during night)</a:t>
            </a:r>
          </a:p>
          <a:p>
            <a:r>
              <a:rPr lang="en-US" sz="1800" dirty="0" smtClean="0"/>
              <a:t>Blue: all clouds</a:t>
            </a:r>
          </a:p>
          <a:p>
            <a:r>
              <a:rPr lang="en-US" sz="1800" dirty="0" smtClean="0"/>
              <a:t>Red: all clouds higher than location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7210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4" y="774230"/>
            <a:ext cx="6984776" cy="363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19723" y="4341282"/>
            <a:ext cx="890455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100" dirty="0" smtClean="0"/>
              <a:t>Pearson </a:t>
            </a:r>
            <a:r>
              <a:rPr lang="en-US" sz="1100" dirty="0"/>
              <a:t>correlation coefficients for </a:t>
            </a:r>
            <a:r>
              <a:rPr lang="en-US" sz="1100" dirty="0" smtClean="0"/>
              <a:t>low-level cloud fraction with sea ice concentration (1984-2015). </a:t>
            </a:r>
            <a:r>
              <a:rPr lang="en-US" sz="1100" dirty="0"/>
              <a:t>Green contour line indicates significance at 95% level of </a:t>
            </a:r>
            <a:r>
              <a:rPr lang="en-US" sz="1100" dirty="0" smtClean="0"/>
              <a:t>confidence. Grey</a:t>
            </a:r>
            <a:r>
              <a:rPr lang="en-US" sz="1100" dirty="0"/>
              <a:t>: Continent; Black: </a:t>
            </a:r>
            <a:r>
              <a:rPr lang="en-US" sz="1100" dirty="0" smtClean="0"/>
              <a:t>Ocean. </a:t>
            </a:r>
            <a:r>
              <a:rPr lang="en-GB" sz="1100" dirty="0" smtClean="0"/>
              <a:t>Courtesy of Daniel Philipp (DWD).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737508" y="-20538"/>
            <a:ext cx="557652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dirty="0" err="1" smtClean="0">
                <a:solidFill>
                  <a:schemeClr val="bg1"/>
                </a:solidFill>
              </a:rPr>
              <a:t>Assessing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the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relationship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between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artic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sea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ice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and</a:t>
            </a:r>
            <a:endParaRPr lang="de-DE" sz="1600" dirty="0" smtClean="0">
              <a:solidFill>
                <a:schemeClr val="bg1"/>
              </a:solidFill>
            </a:endParaRPr>
          </a:p>
          <a:p>
            <a:pPr algn="l"/>
            <a:r>
              <a:rPr lang="de-DE" sz="1600" dirty="0" err="1" smtClean="0">
                <a:solidFill>
                  <a:schemeClr val="bg1"/>
                </a:solidFill>
              </a:rPr>
              <a:t>low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level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clouds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86693" y="1232922"/>
            <a:ext cx="19375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artic sea ice decline leads to an increase in low level </a:t>
            </a:r>
            <a:r>
              <a:rPr lang="en-US" sz="1200" dirty="0" smtClean="0"/>
              <a:t>cloudiness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positive </a:t>
            </a:r>
            <a:r>
              <a:rPr lang="en-US" sz="1200" dirty="0"/>
              <a:t>feedback since in return the increase in low level cloudiness supports the sea ice decline (through an increase in </a:t>
            </a:r>
            <a:r>
              <a:rPr lang="en-US" sz="1200" dirty="0" err="1"/>
              <a:t>downwelling</a:t>
            </a:r>
            <a:r>
              <a:rPr lang="en-US" sz="1200" dirty="0"/>
              <a:t> LW flux at BOA). 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7925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734438" y="147295"/>
            <a:ext cx="74882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dirty="0" err="1" smtClean="0">
                <a:solidFill>
                  <a:schemeClr val="bg1"/>
                </a:solidFill>
                <a:latin typeface="Verdana" pitchFamily="34" charset="0"/>
              </a:rPr>
              <a:t>Cloud_cci</a:t>
            </a:r>
            <a:r>
              <a:rPr lang="en-GB" altLang="de-DE" sz="2800" dirty="0" smtClean="0">
                <a:solidFill>
                  <a:schemeClr val="bg1"/>
                </a:solidFill>
                <a:latin typeface="Verdana" pitchFamily="34" charset="0"/>
              </a:rPr>
              <a:t>  Summary</a:t>
            </a:r>
            <a:endParaRPr lang="en-GB" altLang="de-DE" sz="28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5085" y="778661"/>
            <a:ext cx="8938821" cy="4015012"/>
          </a:xfrm>
          <a:prstGeom prst="rect">
            <a:avLst/>
          </a:prstGeom>
          <a:solidFill>
            <a:schemeClr val="bg1"/>
          </a:solidFill>
          <a:extLst/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4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Two multi-decadal global data sets for the GCOS cloud property ECVs including uncertainty </a:t>
            </a: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estimates are available. </a:t>
            </a:r>
            <a:endParaRPr lang="en-US" sz="1400" b="0" dirty="0">
              <a:solidFill>
                <a:schemeClr val="tx1"/>
              </a:solidFill>
              <a:latin typeface="Verdana" pitchFamily="34" charset="0"/>
              <a:ea typeface="MS PGothic" pitchFamily="34" charset="-128"/>
            </a:endParaRPr>
          </a:p>
          <a:p>
            <a:pPr marL="720725" lvl="1" indent="-27305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400" b="0" dirty="0">
                <a:solidFill>
                  <a:schemeClr val="tx1"/>
                </a:solidFill>
                <a:latin typeface="Verdana" pitchFamily="34" charset="0"/>
              </a:rPr>
              <a:t>multi-decadal multi-instrument product from (A)ATSR – AVHRR – MODIS (1982 - </a:t>
            </a: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</a:rPr>
              <a:t>2016)</a:t>
            </a:r>
            <a:endParaRPr lang="en-US" sz="1400" b="0" dirty="0">
              <a:solidFill>
                <a:schemeClr val="tx1"/>
              </a:solidFill>
              <a:latin typeface="Verdana" pitchFamily="34" charset="0"/>
            </a:endParaRPr>
          </a:p>
          <a:p>
            <a:pPr marL="720725" lvl="1" indent="-27305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</a:rPr>
              <a:t>decadal </a:t>
            </a:r>
            <a:r>
              <a:rPr lang="en-US" sz="1400" b="0" dirty="0">
                <a:solidFill>
                  <a:schemeClr val="tx1"/>
                </a:solidFill>
                <a:latin typeface="Verdana" pitchFamily="34" charset="0"/>
              </a:rPr>
              <a:t>product that uses complimentary information from AATSR and MERIS on-board of ENVISAT (2002 - 2012)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sz="1400" b="0" dirty="0" smtClean="0">
              <a:solidFill>
                <a:schemeClr val="tx1"/>
              </a:solidFill>
              <a:latin typeface="Verdana" pitchFamily="34" charset="0"/>
              <a:ea typeface="MS PGothic" pitchFamily="34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V3 </a:t>
            </a:r>
            <a:r>
              <a:rPr lang="en-US" sz="14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is now available, now </a:t>
            </a:r>
            <a:r>
              <a:rPr lang="en-US" sz="1400" b="0" dirty="0" err="1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ToA</a:t>
            </a:r>
            <a:r>
              <a:rPr lang="en-US" sz="14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 and </a:t>
            </a:r>
            <a:r>
              <a:rPr lang="en-US" sz="1400" b="0" dirty="0" err="1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BoA</a:t>
            </a:r>
            <a:r>
              <a:rPr lang="en-US" sz="14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 radiation fluxes are consistently derived and included in the </a:t>
            </a: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products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sz="1400" b="0" dirty="0" smtClean="0">
              <a:solidFill>
                <a:schemeClr val="tx1"/>
              </a:solidFill>
              <a:latin typeface="Verdana" pitchFamily="34" charset="0"/>
              <a:ea typeface="MS PGothic" pitchFamily="34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400" b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Key strengths:</a:t>
            </a:r>
          </a:p>
          <a:p>
            <a:pPr marL="720725" lvl="1" indent="-273050"/>
            <a:r>
              <a:rPr lang="en-GB" sz="12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Spectral consistency of derived parameters, which is achieved by an optimal estimation (OE) approach based on fitting a physically consistent cloud model to satellite observations simultaneously from the visible to the mid-infrared.</a:t>
            </a:r>
            <a:endParaRPr lang="de-DE" sz="1200" b="0" dirty="0">
              <a:solidFill>
                <a:schemeClr val="tx1"/>
              </a:solidFill>
              <a:latin typeface="Verdana" pitchFamily="34" charset="0"/>
              <a:ea typeface="MS PGothic" pitchFamily="34" charset="-128"/>
            </a:endParaRPr>
          </a:p>
          <a:p>
            <a:pPr marL="720725" lvl="1" indent="-273050"/>
            <a:r>
              <a:rPr lang="en-GB" sz="1200" b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Uncertainty characterization, which is inferred from OE theory on pixel level, physically consistent, propagated into L3 </a:t>
            </a:r>
            <a:r>
              <a:rPr lang="en-GB" sz="1200" b="0" dirty="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</a:rPr>
              <a:t>data </a:t>
            </a:r>
            <a:r>
              <a:rPr lang="en-GB" sz="1200" b="0" dirty="0">
                <a:solidFill>
                  <a:schemeClr val="tx1"/>
                </a:solidFill>
                <a:latin typeface="Verdana" pitchFamily="34" charset="0"/>
              </a:rPr>
              <a:t>with uncertainties of the input data (e.g. measurements, a-priori) among the retrieved variables</a:t>
            </a:r>
            <a:r>
              <a:rPr lang="en-GB" sz="1200" b="0" dirty="0" smtClean="0">
                <a:solidFill>
                  <a:schemeClr val="tx1"/>
                </a:solidFill>
                <a:latin typeface="Verdana" pitchFamily="34" charset="0"/>
              </a:rPr>
              <a:t>.</a:t>
            </a:r>
          </a:p>
          <a:p>
            <a:pPr lvl="1"/>
            <a:endParaRPr lang="en-US" sz="1200" b="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sz="1200" b="0" dirty="0">
              <a:solidFill>
                <a:schemeClr val="tx1"/>
              </a:solidFill>
              <a:latin typeface="Verdana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741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Content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3038" y="792164"/>
            <a:ext cx="8747125" cy="25784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000" dirty="0" err="1" smtClean="0"/>
              <a:t>Cloud_cci</a:t>
            </a:r>
            <a:r>
              <a:rPr lang="de-DE" sz="2000" dirty="0" smtClean="0"/>
              <a:t> </a:t>
            </a:r>
            <a:r>
              <a:rPr lang="de-DE" sz="2000" dirty="0" err="1" smtClean="0"/>
              <a:t>recent</a:t>
            </a:r>
            <a:r>
              <a:rPr lang="de-DE" sz="2000" dirty="0" smtClean="0"/>
              <a:t> </a:t>
            </a:r>
            <a:r>
              <a:rPr lang="de-DE" sz="2000" dirty="0" err="1" smtClean="0"/>
              <a:t>developments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available</a:t>
            </a: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sets</a:t>
            </a:r>
            <a:endParaRPr lang="de-DE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 smtClean="0"/>
              <a:t>Intercomparison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latest</a:t>
            </a:r>
            <a:r>
              <a:rPr lang="de-DE" sz="2000" dirty="0" smtClean="0"/>
              <a:t> </a:t>
            </a:r>
            <a:r>
              <a:rPr lang="de-DE" sz="2000" dirty="0" err="1" smtClean="0"/>
              <a:t>versions</a:t>
            </a:r>
            <a:endParaRPr lang="de-DE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 smtClean="0"/>
              <a:t>Application</a:t>
            </a:r>
            <a:r>
              <a:rPr lang="de-DE" sz="2000" dirty="0" smtClean="0"/>
              <a:t> </a:t>
            </a:r>
            <a:r>
              <a:rPr lang="de-DE" sz="2000" dirty="0" err="1" smtClean="0"/>
              <a:t>examples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39424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Cloud_cci v2 </a:t>
            </a:r>
            <a:r>
              <a:rPr lang="de-DE" dirty="0" err="1" smtClean="0"/>
              <a:t>datasets</a:t>
            </a:r>
            <a:endParaRPr lang="de-DE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5938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-5938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8" name="Bild 305" descr="Plot_Cloudcci_primes_equat_cross_time_19810101_201701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5" y="1186650"/>
            <a:ext cx="7937619" cy="27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9815" y="3906837"/>
            <a:ext cx="7884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zh-CN" sz="1000" b="0" i="1" u="none" strike="noStrike" cap="none" normalizeH="0" baseline="0" dirty="0" smtClean="0" bmk="_Ref465416235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Time periods and local observation times (equator crossing times) of each satellite sensor considered in Cloud_cci.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zh-CN" sz="1000" b="0" i="1" u="none" strike="noStrike" cap="none" normalizeH="0" baseline="0" dirty="0" smtClean="0" bmk="_Ref465416235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Figure is taken from </a:t>
            </a:r>
            <a:r>
              <a:rPr kumimoji="0" lang="en-GB" altLang="zh-CN" sz="1000" b="0" i="1" u="none" strike="noStrike" cap="none" normalizeH="0" baseline="0" dirty="0" smtClean="0" bmk="_Ref465416235">
                <a:ln>
                  <a:noFill/>
                </a:ln>
                <a:solidFill>
                  <a:srgbClr val="1F497D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Stengel et al. (2017)</a:t>
            </a:r>
            <a:r>
              <a:rPr kumimoji="0" lang="en-GB" altLang="zh-CN" sz="1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.</a:t>
            </a:r>
            <a:endParaRPr kumimoji="0" lang="en-GB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8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Cloud_cci v3 </a:t>
            </a:r>
            <a:r>
              <a:rPr lang="de-DE" dirty="0" err="1" smtClean="0"/>
              <a:t>datasets</a:t>
            </a:r>
            <a:endParaRPr lang="de-DE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5938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5" name="Bild 3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61" y="1165586"/>
            <a:ext cx="8084106" cy="28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92350" y="4006480"/>
            <a:ext cx="78488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zh-CN" sz="1000" b="0" i="1" u="none" strike="noStrike" cap="none" normalizeH="0" baseline="0" dirty="0" smtClean="0" bmk="_Ref465416235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Time periods and local observation times (equator crossing times) of each satellite sensor considered in Cloud_cci. Figure is taken from </a:t>
            </a:r>
            <a:r>
              <a:rPr kumimoji="0" lang="en-GB" altLang="zh-CN" sz="1000" b="0" i="1" u="none" strike="noStrike" cap="none" normalizeH="0" baseline="0" dirty="0" smtClean="0" bmk="_Ref465416235">
                <a:ln>
                  <a:noFill/>
                </a:ln>
                <a:solidFill>
                  <a:srgbClr val="1F497D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Stengel et al. (2018b)</a:t>
            </a:r>
            <a:r>
              <a:rPr kumimoji="0" lang="en-GB" altLang="zh-CN" sz="1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FreeSans"/>
              </a:rPr>
              <a:t>.</a:t>
            </a:r>
            <a:endParaRPr kumimoji="0" lang="en-GB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575504" y="1054564"/>
            <a:ext cx="1007842" cy="27832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85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Cloud_cci AVHRR-PMv3 vs. v2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Examples</a:t>
            </a:r>
            <a:r>
              <a:rPr lang="de-DE" dirty="0" smtClean="0"/>
              <a:t> (</a:t>
            </a:r>
            <a:r>
              <a:rPr lang="de-DE" dirty="0" err="1" smtClean="0"/>
              <a:t>monthly</a:t>
            </a:r>
            <a:r>
              <a:rPr lang="de-DE" dirty="0" smtClean="0"/>
              <a:t> </a:t>
            </a:r>
            <a:r>
              <a:rPr lang="de-DE" dirty="0" err="1" smtClean="0"/>
              <a:t>means</a:t>
            </a:r>
            <a:r>
              <a:rPr lang="de-DE" dirty="0" smtClean="0"/>
              <a:t>)</a:t>
            </a:r>
            <a:endParaRPr lang="de-D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387281"/>
            <a:ext cx="8820472" cy="2633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3077607" y="4205180"/>
            <a:ext cx="5968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 smtClean="0"/>
              <a:t>Significant</a:t>
            </a:r>
            <a:r>
              <a:rPr lang="de-DE" sz="1600" dirty="0" smtClean="0"/>
              <a:t> </a:t>
            </a:r>
            <a:r>
              <a:rPr lang="de-DE" sz="1600" dirty="0" err="1" smtClean="0"/>
              <a:t>changes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CER (in </a:t>
            </a:r>
            <a:r>
              <a:rPr lang="de-DE" sz="1600" dirty="0" err="1" smtClean="0"/>
              <a:t>particular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ice</a:t>
            </a:r>
            <a:r>
              <a:rPr lang="de-DE" sz="1600" dirty="0" smtClean="0"/>
              <a:t> </a:t>
            </a:r>
            <a:r>
              <a:rPr lang="de-DE" sz="1600" dirty="0" err="1" smtClean="0"/>
              <a:t>clouds</a:t>
            </a:r>
            <a:r>
              <a:rPr lang="de-DE" sz="1600" dirty="0" smtClean="0"/>
              <a:t>)</a:t>
            </a:r>
            <a:endParaRPr lang="de-DE" sz="1600" dirty="0"/>
          </a:p>
        </p:txBody>
      </p:sp>
      <p:cxnSp>
        <p:nvCxnSpPr>
          <p:cNvPr id="6" name="Gerade Verbindung mit Pfeil 5"/>
          <p:cNvCxnSpPr/>
          <p:nvPr/>
        </p:nvCxnSpPr>
        <p:spPr>
          <a:xfrm flipV="1">
            <a:off x="6449471" y="3408844"/>
            <a:ext cx="504056" cy="70207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4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Cloud_cci</a:t>
            </a:r>
            <a:r>
              <a:rPr lang="de-DE" dirty="0" smtClean="0"/>
              <a:t> AVHRR-PM v3 vs. v2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Broadband (SW &amp; LW) </a:t>
            </a:r>
            <a:r>
              <a:rPr lang="de-DE" dirty="0" err="1" smtClean="0"/>
              <a:t>flux</a:t>
            </a:r>
            <a:r>
              <a:rPr lang="de-DE" dirty="0" smtClean="0"/>
              <a:t> </a:t>
            </a:r>
            <a:r>
              <a:rPr lang="de-DE" dirty="0" err="1"/>
              <a:t>e</a:t>
            </a:r>
            <a:r>
              <a:rPr lang="de-DE" dirty="0" err="1" smtClean="0"/>
              <a:t>xamples</a:t>
            </a:r>
            <a:r>
              <a:rPr lang="de-DE" dirty="0" smtClean="0"/>
              <a:t> (</a:t>
            </a:r>
            <a:r>
              <a:rPr lang="de-DE" dirty="0" err="1" smtClean="0"/>
              <a:t>monthly</a:t>
            </a:r>
            <a:r>
              <a:rPr lang="de-DE" dirty="0" smtClean="0"/>
              <a:t> </a:t>
            </a:r>
            <a:r>
              <a:rPr lang="de-DE" dirty="0" err="1" smtClean="0"/>
              <a:t>means</a:t>
            </a:r>
            <a:r>
              <a:rPr lang="de-DE" dirty="0" smtClean="0"/>
              <a:t>). </a:t>
            </a:r>
            <a:r>
              <a:rPr lang="de-DE" b="1" dirty="0" smtClean="0">
                <a:solidFill>
                  <a:srgbClr val="FF0000"/>
                </a:solidFill>
              </a:rPr>
              <a:t>New in v3</a:t>
            </a:r>
            <a:r>
              <a:rPr lang="de-DE" dirty="0" smtClean="0"/>
              <a:t>!</a:t>
            </a:r>
            <a:endParaRPr lang="de-D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8" y="1294006"/>
            <a:ext cx="8982236" cy="2777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18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0853" y="0"/>
            <a:ext cx="8229600" cy="857250"/>
          </a:xfrm>
        </p:spPr>
        <p:txBody>
          <a:bodyPr>
            <a:noAutofit/>
          </a:bodyPr>
          <a:lstStyle/>
          <a:p>
            <a:r>
              <a:rPr lang="de-DE" sz="2400" dirty="0" err="1" smtClean="0"/>
              <a:t>Comparisons</a:t>
            </a:r>
            <a:r>
              <a:rPr lang="de-DE" sz="2400" dirty="0" smtClean="0"/>
              <a:t> v3 </a:t>
            </a:r>
            <a:r>
              <a:rPr lang="de-DE" sz="2400" dirty="0" err="1" smtClean="0"/>
              <a:t>vs</a:t>
            </a:r>
            <a:r>
              <a:rPr lang="de-DE" sz="2400" dirty="0" smtClean="0"/>
              <a:t> v2</a:t>
            </a:r>
            <a:endParaRPr lang="de-DE" sz="2400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971713"/>
              </p:ext>
            </p:extLst>
          </p:nvPr>
        </p:nvGraphicFramePr>
        <p:xfrm>
          <a:off x="611560" y="1167595"/>
          <a:ext cx="7704856" cy="3849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Dokument" r:id="rId3" imgW="6532766" imgH="4358260" progId="Word.Document.12">
                  <p:embed/>
                </p:oleObj>
              </mc:Choice>
              <mc:Fallback>
                <p:oleObj name="Dokument" r:id="rId3" imgW="6532766" imgH="43582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1167595"/>
                        <a:ext cx="7704856" cy="3849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47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67"/>
          <a:stretch/>
        </p:blipFill>
        <p:spPr>
          <a:xfrm>
            <a:off x="0" y="1828435"/>
            <a:ext cx="9144000" cy="269355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07909" y="1135787"/>
            <a:ext cx="8689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/>
              <a:t>Comparison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dirty="0" err="1" smtClean="0"/>
              <a:t>Cloud_cci</a:t>
            </a:r>
            <a:r>
              <a:rPr lang="de-DE" sz="1400" dirty="0" smtClean="0"/>
              <a:t> AVHRR-AM v3 </a:t>
            </a:r>
            <a:r>
              <a:rPr lang="de-DE" sz="1400" dirty="0" err="1" smtClean="0"/>
              <a:t>and</a:t>
            </a:r>
            <a:r>
              <a:rPr lang="de-DE" sz="1400" dirty="0" smtClean="0"/>
              <a:t> ATSR2-AATSR v3 </a:t>
            </a:r>
            <a:r>
              <a:rPr lang="de-DE" sz="1400" dirty="0" err="1" smtClean="0"/>
              <a:t>with</a:t>
            </a:r>
            <a:r>
              <a:rPr lang="de-DE" sz="1400" dirty="0" smtClean="0"/>
              <a:t> </a:t>
            </a:r>
            <a:r>
              <a:rPr lang="de-DE" sz="1400" dirty="0" err="1" smtClean="0"/>
              <a:t>other</a:t>
            </a:r>
            <a:r>
              <a:rPr lang="de-DE" sz="1400" dirty="0" smtClean="0"/>
              <a:t> </a:t>
            </a:r>
            <a:r>
              <a:rPr lang="de-DE" sz="1400" dirty="0" err="1" smtClean="0"/>
              <a:t>datasets</a:t>
            </a:r>
            <a:endParaRPr lang="de-DE" sz="140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730853" y="0"/>
            <a:ext cx="8229600" cy="857250"/>
          </a:xfrm>
        </p:spPr>
        <p:txBody>
          <a:bodyPr>
            <a:noAutofit/>
          </a:bodyPr>
          <a:lstStyle/>
          <a:p>
            <a:r>
              <a:rPr lang="de-DE" sz="2400" dirty="0" err="1" smtClean="0"/>
              <a:t>Comparisons</a:t>
            </a:r>
            <a:r>
              <a:rPr lang="de-DE" sz="2400" dirty="0" smtClean="0"/>
              <a:t> v3 </a:t>
            </a:r>
            <a:r>
              <a:rPr lang="de-DE" sz="2400" dirty="0" err="1" smtClean="0"/>
              <a:t>vs</a:t>
            </a:r>
            <a:r>
              <a:rPr lang="de-DE" sz="2400" dirty="0" smtClean="0"/>
              <a:t> v2 (2)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467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Linking </a:t>
            </a:r>
            <a:r>
              <a:rPr lang="de-DE" dirty="0" err="1" smtClean="0"/>
              <a:t>cloud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radiation</a:t>
            </a:r>
            <a:r>
              <a:rPr lang="de-DE" dirty="0" smtClean="0"/>
              <a:t> </a:t>
            </a:r>
            <a:r>
              <a:rPr lang="de-DE" dirty="0" err="1" smtClean="0"/>
              <a:t>properties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9642"/>
            <a:ext cx="9144000" cy="200697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11560" y="998607"/>
            <a:ext cx="6734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Cloud </a:t>
            </a:r>
            <a:r>
              <a:rPr lang="de-DE" dirty="0" err="1" smtClean="0"/>
              <a:t>radiative</a:t>
            </a:r>
            <a:r>
              <a:rPr lang="de-DE" dirty="0" smtClean="0"/>
              <a:t> </a:t>
            </a:r>
            <a:r>
              <a:rPr lang="de-DE" dirty="0" err="1" smtClean="0"/>
              <a:t>effect</a:t>
            </a:r>
            <a:r>
              <a:rPr lang="de-DE" dirty="0" smtClean="0"/>
              <a:t> at TOA (2003-2016)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51520" y="3843027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Very good agreement between Cloud_cci AVHRR-PMv3 and CERES EBAF TOA Ed4.0. cloud radiative effect. Cloud_cci AVHRR-PMv3 covers 1982 to 2016 and includes a large variety of cloud and radiative flux properties at AVHRR GAC spatial resolution (~4km).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708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I_cloud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schemas.openxmlformats.org/package/2006/metadata/core-properties"/>
    <ds:schemaRef ds:uri="f2760952-b3bb-408f-ace6-eb1e07642b86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CCI_cloud</Template>
  <TotalTime>0</TotalTime>
  <Words>470</Words>
  <Application>Microsoft Office PowerPoint</Application>
  <PresentationFormat>Bildschirmpräsentation (16:9)</PresentationFormat>
  <Paragraphs>44</Paragraphs>
  <Slides>12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4" baseType="lpstr">
      <vt:lpstr>CCI_cloud</vt:lpstr>
      <vt:lpstr>Dokument</vt:lpstr>
      <vt:lpstr>PowerPoint-Präsentation</vt:lpstr>
      <vt:lpstr>Content</vt:lpstr>
      <vt:lpstr>Cloud_cci v2 datasets</vt:lpstr>
      <vt:lpstr>Cloud_cci v3 datasets</vt:lpstr>
      <vt:lpstr>Cloud_cci AVHRR-PMv3 vs. v2</vt:lpstr>
      <vt:lpstr>Cloud_cci AVHRR-PM v3 vs. v2</vt:lpstr>
      <vt:lpstr>Comparisons v3 vs v2</vt:lpstr>
      <vt:lpstr>Comparisons v3 vs v2 (2)</vt:lpstr>
      <vt:lpstr>Linking cloud and radiation properties</vt:lpstr>
      <vt:lpstr>Application Examples (1)</vt:lpstr>
      <vt:lpstr>PowerPoint-Präsentation</vt:lpstr>
      <vt:lpstr>PowerPoint-Präsentation</vt:lpstr>
    </vt:vector>
  </TitlesOfParts>
  <Company>Deutscher Wetterdienst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>TITLE OF PRESENTATION</dc:subject>
  <dc:creator>Hollmann Rainer</dc:creator>
  <cp:lastModifiedBy>Hollmann Rainer</cp:lastModifiedBy>
  <cp:revision>11</cp:revision>
  <cp:lastPrinted>2008-08-26T16:26:23Z</cp:lastPrinted>
  <dcterms:created xsi:type="dcterms:W3CDTF">2018-10-30T06:57:06Z</dcterms:created>
  <dcterms:modified xsi:type="dcterms:W3CDTF">2018-10-30T11:23:23Z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