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928" r:id="rId5"/>
  </p:sldMasterIdLst>
  <p:notesMasterIdLst>
    <p:notesMasterId r:id="rId10"/>
  </p:notesMasterIdLst>
  <p:handoutMasterIdLst>
    <p:handoutMasterId r:id="rId11"/>
  </p:handoutMasterIdLst>
  <p:sldIdLst>
    <p:sldId id="302" r:id="rId6"/>
    <p:sldId id="303" r:id="rId7"/>
    <p:sldId id="304" r:id="rId8"/>
    <p:sldId id="305" r:id="rId9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82F"/>
    <a:srgbClr val="0098DB"/>
    <a:srgbClr val="00549F"/>
    <a:srgbClr val="00338D"/>
    <a:srgbClr val="D0103A"/>
    <a:srgbClr val="008542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89" autoAdjust="0"/>
  </p:normalViewPr>
  <p:slideViewPr>
    <p:cSldViewPr snapToGrid="0">
      <p:cViewPr varScale="1">
        <p:scale>
          <a:sx n="121" d="100"/>
          <a:sy n="121" d="100"/>
        </p:scale>
        <p:origin x="13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4" Type="http://schemas.openxmlformats.org/officeDocument/2006/relationships/theme" Target="theme/theme1.xml"/><Relationship Id="rId9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b="1"/>
              <a:t>Number of CCI publications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Sheet1!$A$2:$A$12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</c:v>
                </c:pt>
                <c:pt idx="1">
                  <c:v>2</c:v>
                </c:pt>
                <c:pt idx="2">
                  <c:v>20</c:v>
                </c:pt>
                <c:pt idx="3">
                  <c:v>47</c:v>
                </c:pt>
                <c:pt idx="4">
                  <c:v>59</c:v>
                </c:pt>
                <c:pt idx="5">
                  <c:v>71</c:v>
                </c:pt>
                <c:pt idx="6">
                  <c:v>95</c:v>
                </c:pt>
                <c:pt idx="7">
                  <c:v>99</c:v>
                </c:pt>
                <c:pt idx="8">
                  <c:v>126</c:v>
                </c:pt>
                <c:pt idx="9">
                  <c:v>98</c:v>
                </c:pt>
                <c:pt idx="10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69-4CC2-8533-8DA2CFE3F3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1224208"/>
        <c:axId val="531228800"/>
      </c:barChart>
      <c:catAx>
        <c:axId val="5312242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228800"/>
        <c:crosses val="autoZero"/>
        <c:auto val="1"/>
        <c:lblAlgn val="ctr"/>
        <c:lblOffset val="100"/>
        <c:noMultiLvlLbl val="0"/>
      </c:catAx>
      <c:valAx>
        <c:axId val="531228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Number of publications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122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>
                <a:latin typeface="Arial" panose="020B0604020202020204" pitchFamily="34" charset="0"/>
              </a:defRPr>
            </a:lvl1pPr>
          </a:lstStyle>
          <a:p>
            <a:fld id="{65B87E98-0639-4231-B255-0610A8A0BCEF}" type="slidenum">
              <a:rPr lang="it-IT" altLang="en-US"/>
              <a:pPr/>
              <a:t>‹#›</a:t>
            </a:fld>
            <a:endParaRPr lang="it-IT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B5A8051E-9B47-4207-A40E-F5B5FDD08BB7}" type="datetimeFigureOut">
              <a:rPr lang="en-GB" altLang="en-US"/>
              <a:pPr/>
              <a:t>01/11/2019</a:t>
            </a:fld>
            <a:endParaRPr lang="en-GB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/>
            </a:lvl1pPr>
          </a:lstStyle>
          <a:p>
            <a:fld id="{6DF48260-AB77-4914-9783-09E61CC0E64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/>
              <a:t>The last scientific exploitation report was conducted in May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7688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Compiled from Paul Fisher’s list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4117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User breakdown is poor- not captured where user is from or what they are using the data for.</a:t>
            </a:r>
          </a:p>
          <a:p>
            <a:r>
              <a:rPr lang="en-GB" dirty="0"/>
              <a:t>Data taken from </a:t>
            </a:r>
            <a:r>
              <a:rPr lang="en-GB"/>
              <a:t>Alison Waterfall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F48260-AB77-4914-9783-09E61CC0E647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27364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7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8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4" descr="CCI_ppt_edits_cmug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631825" y="482282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pic>
        <p:nvPicPr>
          <p:cNvPr id="6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8"/>
          <p:cNvSpPr txBox="1">
            <a:spLocks noChangeArrowheads="1"/>
          </p:cNvSpPr>
          <p:nvPr/>
        </p:nvSpPr>
        <p:spPr bwMode="auto">
          <a:xfrm>
            <a:off x="163513" y="4572000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>
                <a:solidFill>
                  <a:srgbClr val="D9D9D9"/>
                </a:solidFill>
              </a:rPr>
              <a:t>ESA UNCLASSIFIED - For Official Use</a:t>
            </a:r>
          </a:p>
        </p:txBody>
      </p:sp>
      <p:pic>
        <p:nvPicPr>
          <p:cNvPr id="8" name="Picture 6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>
            <a:fillRect/>
          </a:stretch>
        </p:blipFill>
        <p:spPr bwMode="auto">
          <a:xfrm>
            <a:off x="7789863" y="4899025"/>
            <a:ext cx="1195387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166688" y="4789488"/>
            <a:ext cx="8823325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67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1" name="Picture 68" descr="at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9" descr="be.pn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0" descr="ca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1" descr="ch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72" descr="cz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73" descr="de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74" descr="dk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75" descr="ee.png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76" descr="es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77" descr="fi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78" descr="fr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79" descr="gr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80" descr="hu.png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81" descr="i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82" descr="i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3" descr="lu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84" descr="nl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85" descr="no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86" descr="pl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87" descr="pt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88" descr="ro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89" descr="s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90" descr="uk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91" descr="si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2843612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9668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234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23518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558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850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59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43606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CI_ppt_edits_cmug2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3038" y="792163"/>
            <a:ext cx="8747125" cy="382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Text Box DG"/>
          <p:cNvSpPr txBox="1">
            <a:spLocks noChangeArrowheads="1"/>
          </p:cNvSpPr>
          <p:nvPr/>
        </p:nvSpPr>
        <p:spPr bwMode="auto">
          <a:xfrm>
            <a:off x="577850" y="334963"/>
            <a:ext cx="50165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 sz="800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774700" y="158750"/>
            <a:ext cx="69564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pic>
        <p:nvPicPr>
          <p:cNvPr id="1030" name="Picture 11" descr="PPT_Footer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6788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38"/>
          <p:cNvSpPr txBox="1">
            <a:spLocks noChangeArrowheads="1"/>
          </p:cNvSpPr>
          <p:nvPr/>
        </p:nvSpPr>
        <p:spPr bwMode="auto">
          <a:xfrm>
            <a:off x="165100" y="4575175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800" dirty="0">
                <a:solidFill>
                  <a:srgbClr val="404040"/>
                </a:solidFill>
              </a:rPr>
              <a:t>Climate Modelling User Group</a:t>
            </a:r>
          </a:p>
        </p:txBody>
      </p:sp>
      <p:sp>
        <p:nvSpPr>
          <p:cNvPr id="1032" name="Text Box 34"/>
          <p:cNvSpPr txBox="1">
            <a:spLocks noChangeAspect="1" noChangeArrowheads="1"/>
          </p:cNvSpPr>
          <p:nvPr/>
        </p:nvSpPr>
        <p:spPr bwMode="auto">
          <a:xfrm>
            <a:off x="4473788" y="4579938"/>
            <a:ext cx="4521200" cy="147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800" noProof="1">
                <a:solidFill>
                  <a:schemeClr val="bg2"/>
                </a:solidFill>
              </a:rPr>
              <a:t>CMUG | 25-07-2018 | Slide  </a:t>
            </a:r>
            <a:fld id="{52AB8474-ED92-413E-8575-36E5F8D3A884}" type="slidenum">
              <a:rPr altLang="en-US" sz="800" noProof="1">
                <a:solidFill>
                  <a:schemeClr val="bg2"/>
                </a:solidFill>
              </a:rPr>
              <a:pPr algn="r" eaLnBrk="1" hangingPunct="1">
                <a:spcBef>
                  <a:spcPct val="50000"/>
                </a:spcBef>
              </a:pPr>
              <a:t>‹#›</a:t>
            </a:fld>
            <a:endParaRPr lang="en-GB" altLang="en-US" sz="800" noProof="1">
              <a:solidFill>
                <a:schemeClr val="bg2"/>
              </a:solidFill>
            </a:endParaRPr>
          </a:p>
        </p:txBody>
      </p:sp>
      <p:grpSp>
        <p:nvGrpSpPr>
          <p:cNvPr id="1033" name="Group 39"/>
          <p:cNvGrpSpPr>
            <a:grpSpLocks/>
          </p:cNvGrpSpPr>
          <p:nvPr/>
        </p:nvGrpSpPr>
        <p:grpSpPr bwMode="auto">
          <a:xfrm>
            <a:off x="173038" y="4908550"/>
            <a:ext cx="6826250" cy="111125"/>
            <a:chOff x="172269" y="6621494"/>
            <a:chExt cx="6826666" cy="111519"/>
          </a:xfrm>
        </p:grpSpPr>
        <p:pic>
          <p:nvPicPr>
            <p:cNvPr id="1035" name="Picture 40" descr="at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26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41" descr="be.png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79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42" descr="ca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029" y="6621494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43" descr="ch.png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5566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44" descr="cz.png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153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0" name="Picture 45" descr="de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0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1" name="Picture 46" descr="dk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976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2" name="Picture 47" descr="ee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298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3" name="Picture 48" descr="es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71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" name="Picture 49" descr="fi.png"/>
            <p:cNvPicPr>
              <a:picLocks noChangeAspect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956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5" name="Picture 50" descr="fr.png"/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931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6" name="Picture 51" descr="gr.png"/>
            <p:cNvPicPr>
              <a:picLocks noChangeAspect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783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7" name="Picture 52" descr="hu.png"/>
            <p:cNvPicPr>
              <a:picLocks noChangeAspect="1"/>
            </p:cNvPicPr>
            <p:nvPr/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519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8" name="Picture 53" descr="ie.png"/>
            <p:cNvPicPr>
              <a:picLocks noChangeAspect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255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9" name="Picture 54" descr="it.png"/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991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0" name="Picture 55" descr="lu.png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8472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1" name="Picture 56" descr="nl.png"/>
            <p:cNvPicPr>
              <a:picLocks noChangeAspect="1"/>
            </p:cNvPicPr>
            <p:nvPr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629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2" name="Picture 57" descr="no.png"/>
            <p:cNvPicPr>
              <a:picLocks noChangeAspect="1"/>
            </p:cNvPicPr>
            <p:nvPr/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338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3" name="Picture 58" descr="pl.png"/>
            <p:cNvPicPr>
              <a:picLocks noChangeAspect="1"/>
            </p:cNvPicPr>
            <p:nvPr/>
          </p:nvPicPr>
          <p:blipFill>
            <a:blip r:embed="rId3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9447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4" name="Picture 59" descr="pt.png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03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5" name="Picture 60" descr="ro.png"/>
            <p:cNvPicPr>
              <a:picLocks noChangeAspect="1"/>
            </p:cNvPicPr>
            <p:nvPr/>
          </p:nvPicPr>
          <p:blipFill>
            <a:blip r:embed="rId3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0460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6" name="Picture 61" descr="se.png"/>
            <p:cNvPicPr>
              <a:picLocks noChangeAspect="1"/>
            </p:cNvPicPr>
            <p:nvPr/>
          </p:nvPicPr>
          <p:blipFill>
            <a:blip r:embed="rId3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5801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7" name="Picture 62" descr="uk.png"/>
            <p:cNvPicPr>
              <a:picLocks noChangeAspect="1"/>
            </p:cNvPicPr>
            <p:nvPr/>
          </p:nvPicPr>
          <p:blipFill>
            <a:blip r:embed="rId3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30535" y="6624669"/>
              <a:ext cx="163906" cy="108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58" name="Picture 63" descr="si.png"/>
            <p:cNvPicPr>
              <a:picLocks noChangeAspect="1"/>
            </p:cNvPicPr>
            <p:nvPr/>
          </p:nvPicPr>
          <p:blipFill>
            <a:blip r:embed="rId3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5327" y="6623401"/>
              <a:ext cx="163385" cy="1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34" name="Picture 34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3"/>
          <a:stretch>
            <a:fillRect/>
          </a:stretch>
        </p:blipFill>
        <p:spPr bwMode="auto">
          <a:xfrm>
            <a:off x="7788275" y="155575"/>
            <a:ext cx="1209675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dirty="0">
          <a:solidFill>
            <a:srgbClr val="FFFFFF"/>
          </a:solidFill>
          <a:latin typeface="Verdana"/>
          <a:ea typeface="MS PGothic" panose="020B0600070205080204" pitchFamily="34" charset="-128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>
          <a:solidFill>
            <a:srgbClr val="FFFFFF"/>
          </a:solidFill>
          <a:latin typeface="Verdana" pitchFamily="34" charset="0"/>
          <a:ea typeface="MS PGothic" panose="020B0600070205080204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6858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1pPr>
      <a:lvl2pPr marL="809625" indent="-3524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2pPr>
      <a:lvl3pPr marL="1406525" indent="-492125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3pPr>
      <a:lvl4pPr marL="2005013" indent="-6334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4pPr>
      <a:lvl5pPr marL="2601913" indent="-773113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anose="020B0604030504040204" pitchFamily="34" charset="0"/>
        <a:defRPr lang="en-GB" sz="1600" dirty="0">
          <a:solidFill>
            <a:schemeClr val="bg2"/>
          </a:solidFill>
          <a:latin typeface="Verdana"/>
          <a:ea typeface="MS PGothic" panose="020B0600070205080204" pitchFamily="34" charset="-128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2E485-72EC-451A-9EB7-8E5BF29B3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Scientific </a:t>
            </a:r>
            <a:r>
              <a:rPr lang="en-GB" b="1"/>
              <a:t>Exploitation Report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D0102B-DED6-4ECC-9685-CE5CC6020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PURPOSE:</a:t>
            </a:r>
          </a:p>
          <a:p>
            <a:r>
              <a:rPr lang="en-GB" dirty="0"/>
              <a:t>Documents the scientific engagement, exploitation activities and their outcomes/successes.</a:t>
            </a:r>
          </a:p>
          <a:p>
            <a:endParaRPr lang="en-GB" dirty="0"/>
          </a:p>
          <a:p>
            <a:r>
              <a:rPr lang="en-GB" b="1" dirty="0"/>
              <a:t>Key engagement through:</a:t>
            </a:r>
          </a:p>
          <a:p>
            <a:pPr marL="285750" indent="-285750">
              <a:buFontTx/>
              <a:buChar char="-"/>
            </a:pPr>
            <a:r>
              <a:rPr lang="en-GB" sz="1400" dirty="0"/>
              <a:t>CMUG project website (reports, newsletters, information on events)</a:t>
            </a:r>
          </a:p>
          <a:p>
            <a:pPr marL="285750" indent="-285750">
              <a:buFontTx/>
              <a:buChar char="-"/>
            </a:pPr>
            <a:r>
              <a:rPr lang="en-GB" sz="1400" dirty="0"/>
              <a:t>Data forum (blog, showcase, community pages, links to CCI datasets)</a:t>
            </a:r>
          </a:p>
          <a:p>
            <a:pPr marL="285750" indent="-285750">
              <a:buFontTx/>
              <a:buChar char="-"/>
            </a:pPr>
            <a:r>
              <a:rPr lang="en-GB" sz="1400" dirty="0"/>
              <a:t>CCI Open Data Portal</a:t>
            </a:r>
          </a:p>
          <a:p>
            <a:pPr marL="285750" indent="-285750">
              <a:buFontTx/>
              <a:buChar char="-"/>
            </a:pPr>
            <a:r>
              <a:rPr lang="en-GB" sz="1400" dirty="0"/>
              <a:t>Uptake through other initiatives (e.g. Obs4MIPs, CMIP)</a:t>
            </a:r>
          </a:p>
          <a:p>
            <a:pPr marL="285750" indent="-285750">
              <a:buFontTx/>
              <a:buChar char="-"/>
            </a:pPr>
            <a:r>
              <a:rPr lang="en-GB" sz="1400" dirty="0"/>
              <a:t>Newsletters, email bulletins</a:t>
            </a:r>
          </a:p>
          <a:p>
            <a:pPr marL="285750" indent="-285750">
              <a:buFontTx/>
              <a:buChar char="-"/>
            </a:pPr>
            <a:r>
              <a:rPr lang="en-GB" sz="1400" dirty="0"/>
              <a:t>CMUG attendance at national and international climate research events (e.g. conferences)</a:t>
            </a:r>
          </a:p>
          <a:p>
            <a:pPr marL="285750" indent="-285750">
              <a:buFontTx/>
              <a:buChar char="-"/>
            </a:pPr>
            <a:r>
              <a:rPr lang="en-GB" sz="1400" dirty="0"/>
              <a:t>Peer reviewed literature, articles in programme bulletins</a:t>
            </a:r>
          </a:p>
          <a:p>
            <a:pPr marL="285750" indent="-285750">
              <a:buFontTx/>
              <a:buChar char="-"/>
            </a:pPr>
            <a:endParaRPr lang="en-GB" dirty="0"/>
          </a:p>
          <a:p>
            <a:pPr marL="285750" indent="-285750"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2703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588A9-F5F4-4FCB-A176-53A07DC0E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Scientific Exploitation Report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AF614-849A-4253-AEA2-E6C92BFCF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Summarise the use of CCI datasets through outcomes of integration meetings and results presented in other relevant conference and publications.</a:t>
            </a:r>
          </a:p>
          <a:p>
            <a:endParaRPr lang="en-GB" dirty="0"/>
          </a:p>
          <a:p>
            <a:pPr>
              <a:buAutoNum type="arabicPeriod"/>
            </a:pPr>
            <a:r>
              <a:rPr lang="en-GB" b="1" dirty="0"/>
              <a:t>Gather feedback on the uses of CCI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Contact with science leads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Compile list of publications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/>
              <a:t>Compile reports and engagement through integration meeting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Use previous exploitation report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dirty="0"/>
              <a:t>Gather data from key engagement activities</a:t>
            </a:r>
          </a:p>
        </p:txBody>
      </p:sp>
    </p:spTree>
    <p:extLst>
      <p:ext uri="{BB962C8B-B14F-4D97-AF65-F5344CB8AC3E}">
        <p14:creationId xmlns:p14="http://schemas.microsoft.com/office/powerpoint/2010/main" val="2170615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84E05-D060-449B-9637-8A18DB020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CCI Publications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7CAC079-8E1D-44F9-8176-2E118BC0D3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6332047"/>
              </p:ext>
            </p:extLst>
          </p:nvPr>
        </p:nvGraphicFramePr>
        <p:xfrm>
          <a:off x="1291277" y="1011078"/>
          <a:ext cx="5923269" cy="3548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4603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A8B4A-4F17-4BC2-93B6-85BC7459B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July-September 2019 download statistics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B463AD-74ED-4B0F-8694-412BA2304F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5007180"/>
              </p:ext>
            </p:extLst>
          </p:nvPr>
        </p:nvGraphicFramePr>
        <p:xfrm>
          <a:off x="173038" y="746443"/>
          <a:ext cx="8666160" cy="40529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232">
                  <a:extLst>
                    <a:ext uri="{9D8B030D-6E8A-4147-A177-3AD203B41FA5}">
                      <a16:colId xmlns:a16="http://schemas.microsoft.com/office/drawing/2014/main" val="4052223302"/>
                    </a:ext>
                  </a:extLst>
                </a:gridCol>
                <a:gridCol w="1733232">
                  <a:extLst>
                    <a:ext uri="{9D8B030D-6E8A-4147-A177-3AD203B41FA5}">
                      <a16:colId xmlns:a16="http://schemas.microsoft.com/office/drawing/2014/main" val="3500351702"/>
                    </a:ext>
                  </a:extLst>
                </a:gridCol>
                <a:gridCol w="1733232">
                  <a:extLst>
                    <a:ext uri="{9D8B030D-6E8A-4147-A177-3AD203B41FA5}">
                      <a16:colId xmlns:a16="http://schemas.microsoft.com/office/drawing/2014/main" val="487109543"/>
                    </a:ext>
                  </a:extLst>
                </a:gridCol>
                <a:gridCol w="1733232">
                  <a:extLst>
                    <a:ext uri="{9D8B030D-6E8A-4147-A177-3AD203B41FA5}">
                      <a16:colId xmlns:a16="http://schemas.microsoft.com/office/drawing/2014/main" val="700859607"/>
                    </a:ext>
                  </a:extLst>
                </a:gridCol>
                <a:gridCol w="1733232">
                  <a:extLst>
                    <a:ext uri="{9D8B030D-6E8A-4147-A177-3AD203B41FA5}">
                      <a16:colId xmlns:a16="http://schemas.microsoft.com/office/drawing/2014/main" val="3517384368"/>
                    </a:ext>
                  </a:extLst>
                </a:gridCol>
              </a:tblGrid>
              <a:tr h="260288">
                <a:tc>
                  <a:txBody>
                    <a:bodyPr/>
                    <a:lstStyle/>
                    <a:p>
                      <a:r>
                        <a:rPr lang="en-GB" sz="1400" dirty="0"/>
                        <a:t>ECV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Users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Accesses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Activity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752341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aerosol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651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336365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753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59554996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cloud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48735185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fire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245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65167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299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456038369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ghg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24734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73075055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 sheets antarctica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78359323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ice sheets greenland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15128028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land cover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87604639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ocean colour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6569734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ozone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860664813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sea ice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34595581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sea level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78660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86780131"/>
                  </a:ext>
                </a:extLst>
              </a:tr>
              <a:tr h="312346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soil moisture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238543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174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703361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722870"/>
      </p:ext>
    </p:extLst>
  </p:cSld>
  <p:clrMapOvr>
    <a:masterClrMapping/>
  </p:clrMapOvr>
</p:sld>
</file>

<file path=ppt/theme/theme1.xml><?xml version="1.0" encoding="utf-8"?>
<a:theme xmlns:a="http://schemas.openxmlformats.org/drawingml/2006/main" name="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ListForm</Display>
  <Edit>ListForm</Edit>
  <New>ListForm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Folder" ma:contentTypeID="0x01200074ECA997A812C74BAA81AFF03B94B1D7" ma:contentTypeVersion="0" ma:contentTypeDescription="Create a new folder." ma:contentTypeScope="" ma:versionID="57d10aa4cf2adcbf22d783c36272a935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eecaa7691a5b0582f944e87f49c95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ItemChildCount" minOccurs="0"/>
                <xsd:element ref="ns1:FolderChild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ItemChildCount" ma:index="3" nillable="true" ma:displayName="Item Child Count" ma:hidden="true" ma:list="Docs" ma:internalName="ItemChildCount" ma:readOnly="true" ma:showField="ItemChildCount">
      <xsd:simpleType>
        <xsd:restriction base="dms:Lookup"/>
      </xsd:simpleType>
    </xsd:element>
    <xsd:element name="FolderChildCount" ma:index="4" nillable="true" ma:displayName="Folder Child Count" ma:hidden="true" ma:list="Docs" ma:internalName="FolderChildCount" ma:readOnly="true" ma:showField="FolderChildCount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Met Office Document" ma:contentTypeID="0x01010008EC4BDFB4C3D542892399C37F0B505F00CFAC3E0671A91D4694736BDE93165D36" ma:contentTypeVersion="3" ma:contentTypeDescription="" ma:contentTypeScope="" ma:versionID="076acad2616d4b3929761e122bee25dc">
  <xsd:schema xmlns:xsd="http://www.w3.org/2001/XMLSchema" xmlns:xs="http://www.w3.org/2001/XMLSchema" xmlns:p="http://schemas.microsoft.com/office/2006/metadata/properties" xmlns:ns2="95a6d21c-7db0-4b7e-981f-b4f22b02b9d8" targetNamespace="http://schemas.microsoft.com/office/2006/metadata/properties" ma:root="true" ma:fieldsID="0c47093d323f43d893bd58568f08500a" ns2:_="">
    <xsd:import namespace="95a6d21c-7db0-4b7e-981f-b4f22b02b9d8"/>
    <xsd:element name="properties">
      <xsd:complexType>
        <xsd:sequence>
          <xsd:element name="documentManagement">
            <xsd:complexType>
              <xsd:all>
                <xsd:element ref="ns2:TNA" minOccurs="0"/>
                <xsd:element ref="ns2:Re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6d21c-7db0-4b7e-981f-b4f22b02b9d8" elementFormDefault="qualified">
    <xsd:import namespace="http://schemas.microsoft.com/office/2006/documentManagement/types"/>
    <xsd:import namespace="http://schemas.microsoft.com/office/infopath/2007/PartnerControls"/>
    <xsd:element name="TNA" ma:index="1" nillable="true" ma:displayName="TNA" ma:default="Not of potential interest" ma:format="Dropdown" ma:internalName="TNA">
      <xsd:simpleType>
        <xsd:restriction base="dms:Choice">
          <xsd:enumeration value="Not of potential interest"/>
          <xsd:enumeration value="Potential TNA Record"/>
          <xsd:enumeration value="Flagged for TNA"/>
          <xsd:enumeration value="List to TNA"/>
          <xsd:enumeration value="Not listed to TNA"/>
          <xsd:enumeration value="Transferred to TNA"/>
          <xsd:enumeration value="Published by TNA"/>
        </xsd:restriction>
      </xsd:simpleType>
    </xsd:element>
    <xsd:element name="ReviewDate" ma:index="2" nillable="true" ma:displayName="Review Date" ma:format="DateOnly" ma:internalName="Review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A8DD60-1E33-46C3-914B-DC13F0601038}"/>
</file>

<file path=customXml/itemProps2.xml><?xml version="1.0" encoding="utf-8"?>
<ds:datastoreItem xmlns:ds="http://schemas.openxmlformats.org/officeDocument/2006/customXml" ds:itemID="{711E4F13-8A2E-4E9E-A6BE-BE4DFBC12ED1}"/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5a6d21c-7db0-4b7e-981f-b4f22b02b9d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BAAF28BB-CBC5-46FB-AABA-959B2534B6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a6d21c-7db0-4b7e-981f-b4f22b02b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CCI_cmug</Template>
  <TotalTime>6626</TotalTime>
  <Words>284</Words>
  <Application>Microsoft Office PowerPoint</Application>
  <PresentationFormat>On-screen Show (16:9)</PresentationFormat>
  <Paragraphs>99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Verdana</vt:lpstr>
      <vt:lpstr>ESA Presentation 16-9</vt:lpstr>
      <vt:lpstr>Scientific Exploitation Report</vt:lpstr>
      <vt:lpstr>Scientific Exploitation Report next steps</vt:lpstr>
      <vt:lpstr>CCI Publications</vt:lpstr>
      <vt:lpstr>July-September 2019 download statistics</vt:lpstr>
    </vt:vector>
  </TitlesOfParts>
  <Manager/>
  <Company>Met Office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TITLE OF PRESENTATION</dc:subject>
  <dc:creator>Van Der Linden, Paul</dc:creator>
  <cp:keywords/>
  <dc:description/>
  <cp:lastModifiedBy>Salmon, Kate</cp:lastModifiedBy>
  <cp:revision>65</cp:revision>
  <cp:lastPrinted>2008-08-26T16:26:23Z</cp:lastPrinted>
  <dcterms:created xsi:type="dcterms:W3CDTF">2018-07-10T10:00:37Z</dcterms:created>
  <dcterms:modified xsi:type="dcterms:W3CDTF">2019-11-01T17:32:46Z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0x01200074ECA997A812C74BAA81AFF03B94B1D7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Order">
    <vt:r8>1077900</vt:r8>
  </property>
  <property fmtid="{D5CDD505-2E9C-101B-9397-08002B2CF9AE}" pid="30" name="xd_Signature">
    <vt:bool>false</vt:bool>
  </property>
  <property fmtid="{D5CDD505-2E9C-101B-9397-08002B2CF9AE}" pid="31" name="xd_ProgID">
    <vt:lpwstr/>
  </property>
  <property fmtid="{D5CDD505-2E9C-101B-9397-08002B2CF9AE}" pid="32" name="_SourceUrl">
    <vt:lpwstr/>
  </property>
  <property fmtid="{D5CDD505-2E9C-101B-9397-08002B2CF9AE}" pid="33" name="_SharedFileIndex">
    <vt:lpwstr/>
  </property>
  <property fmtid="{D5CDD505-2E9C-101B-9397-08002B2CF9AE}" pid="34" name="ComplianceAssetId">
    <vt:lpwstr/>
  </property>
  <property fmtid="{D5CDD505-2E9C-101B-9397-08002B2CF9AE}" pid="35" name="TemplateUrl">
    <vt:lpwstr/>
  </property>
  <property fmtid="{D5CDD505-2E9C-101B-9397-08002B2CF9AE}" pid="36" name="TNA">
    <vt:lpwstr>Not of potential interest</vt:lpwstr>
  </property>
</Properties>
</file>