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8"/>
  </p:notesMasterIdLst>
  <p:handoutMasterIdLst>
    <p:handoutMasterId r:id="rId29"/>
  </p:handoutMasterIdLst>
  <p:sldIdLst>
    <p:sldId id="256" r:id="rId2"/>
    <p:sldId id="258" r:id="rId3"/>
    <p:sldId id="259" r:id="rId4"/>
    <p:sldId id="268" r:id="rId5"/>
    <p:sldId id="261" r:id="rId6"/>
    <p:sldId id="262" r:id="rId7"/>
    <p:sldId id="260" r:id="rId8"/>
    <p:sldId id="263" r:id="rId9"/>
    <p:sldId id="264" r:id="rId10"/>
    <p:sldId id="269" r:id="rId11"/>
    <p:sldId id="270" r:id="rId12"/>
    <p:sldId id="265" r:id="rId13"/>
    <p:sldId id="266" r:id="rId14"/>
    <p:sldId id="267" r:id="rId15"/>
    <p:sldId id="271" r:id="rId16"/>
    <p:sldId id="272" r:id="rId17"/>
    <p:sldId id="273" r:id="rId18"/>
    <p:sldId id="274" r:id="rId19"/>
    <p:sldId id="275" r:id="rId20"/>
    <p:sldId id="281" r:id="rId21"/>
    <p:sldId id="277" r:id="rId22"/>
    <p:sldId id="279" r:id="rId23"/>
    <p:sldId id="280" r:id="rId24"/>
    <p:sldId id="282" r:id="rId25"/>
    <p:sldId id="283" r:id="rId26"/>
    <p:sldId id="284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7EB0"/>
    <a:srgbClr val="041E5D"/>
    <a:srgbClr val="DE03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1416" y="-1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82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AB993B-B9CF-48BD-AA44-58A5248C0632}" type="datetimeFigureOut">
              <a:rPr lang="en-US" smtClean="0"/>
              <a:t>21/06/20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8E9A67-51B4-4BA6-B161-1D27D4317D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8439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CBD406-257A-4D0E-8B85-EBE391377205}" type="datetimeFigureOut">
              <a:rPr lang="en-US" smtClean="0"/>
              <a:t>21/06/20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F6DE44-2E36-41E9-B661-2866AF1853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959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484785"/>
            <a:ext cx="7772400" cy="165618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3200" spc="-80" baseline="0">
                <a:solidFill>
                  <a:srgbClr val="041E5D"/>
                </a:solidFill>
              </a:defRPr>
            </a:lvl1pPr>
          </a:lstStyle>
          <a:p>
            <a:r>
              <a:rPr lang="fr-FR" dirty="0" err="1" smtClean="0"/>
              <a:t>Presentation</a:t>
            </a:r>
            <a:r>
              <a:rPr lang="fr-FR" dirty="0" smtClean="0"/>
              <a:t> </a:t>
            </a:r>
            <a:r>
              <a:rPr lang="fr-FR" dirty="0" err="1" smtClean="0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306688"/>
            <a:ext cx="7787208" cy="914400"/>
          </a:xfrm>
        </p:spPr>
        <p:txBody>
          <a:bodyPr>
            <a:normAutofit/>
          </a:bodyPr>
          <a:lstStyle>
            <a:lvl1pPr marL="0" indent="0" algn="ctr">
              <a:buNone/>
              <a:defRPr sz="2000" b="1" cap="all" spc="120" baseline="0">
                <a:solidFill>
                  <a:srgbClr val="00B0F0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err="1" smtClean="0"/>
              <a:t>Sub-Title</a:t>
            </a:r>
            <a:r>
              <a:rPr lang="fr-FR" dirty="0" smtClean="0"/>
              <a:t> (</a:t>
            </a:r>
            <a:r>
              <a:rPr lang="fr-FR" dirty="0" err="1" smtClean="0"/>
              <a:t>eg</a:t>
            </a:r>
            <a:r>
              <a:rPr lang="fr-FR" dirty="0" smtClean="0"/>
              <a:t> </a:t>
            </a:r>
            <a:r>
              <a:rPr lang="fr-FR" dirty="0" err="1" smtClean="0"/>
              <a:t>author</a:t>
            </a:r>
            <a:r>
              <a:rPr lang="fr-FR" dirty="0" smtClean="0"/>
              <a:t>, affiliation, etc.)</a:t>
            </a:r>
            <a:endParaRPr lang="en-US" dirty="0"/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000" y="11807"/>
            <a:ext cx="3600000" cy="1340825"/>
          </a:xfrm>
          <a:prstGeom prst="rect">
            <a:avLst/>
          </a:prstGeom>
        </p:spPr>
      </p:pic>
      <p:pic>
        <p:nvPicPr>
          <p:cNvPr id="1026" name="Picture 2" descr="R:\Projets\UOL-924\1650-CCI-LST\Management\Logos\LST-CCI_all-logos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999" y="4518000"/>
            <a:ext cx="4680002" cy="23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980728"/>
            <a:ext cx="4068000" cy="512003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36448" y="980728"/>
            <a:ext cx="4068000" cy="512003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2.png"/><Relationship Id="rId8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 userDrawn="1"/>
        </p:nvSpPr>
        <p:spPr>
          <a:xfrm>
            <a:off x="247308" y="6381328"/>
            <a:ext cx="8357140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tabLst>
                <a:tab pos="8343900" algn="r"/>
              </a:tabLst>
            </a:pPr>
            <a:r>
              <a:rPr lang="en-US" sz="1200" baseline="0" dirty="0" smtClean="0">
                <a:solidFill>
                  <a:srgbClr val="067EB0"/>
                </a:solidFill>
                <a:latin typeface="Calibri" panose="020F0502020204030204" pitchFamily="34" charset="0"/>
              </a:rPr>
              <a:t>24</a:t>
            </a:r>
            <a:r>
              <a:rPr lang="en-US" sz="1200" baseline="30000" dirty="0" smtClean="0">
                <a:solidFill>
                  <a:srgbClr val="067EB0"/>
                </a:solidFill>
                <a:latin typeface="Calibri" panose="020F0502020204030204" pitchFamily="34" charset="0"/>
              </a:rPr>
              <a:t>th</a:t>
            </a:r>
            <a:r>
              <a:rPr lang="en-US" sz="1200" baseline="0" dirty="0" smtClean="0">
                <a:solidFill>
                  <a:srgbClr val="067EB0"/>
                </a:solidFill>
                <a:latin typeface="Calibri" panose="020F0502020204030204" pitchFamily="34" charset="0"/>
              </a:rPr>
              <a:t> June 2020, LST CCI User Workshop	</a:t>
            </a:r>
            <a:r>
              <a:rPr lang="en-US" sz="1200" b="1" baseline="0" dirty="0" smtClean="0">
                <a:solidFill>
                  <a:srgbClr val="067EB0"/>
                </a:solidFill>
                <a:latin typeface="Calibri" panose="020F0502020204030204" pitchFamily="34" charset="0"/>
              </a:rPr>
              <a:t>CCI+ LST</a:t>
            </a:r>
            <a:endParaRPr lang="en-US" sz="1200" b="1" dirty="0">
              <a:solidFill>
                <a:srgbClr val="067EB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0" y="908720"/>
            <a:ext cx="8352928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Second </a:t>
            </a:r>
            <a:r>
              <a:rPr lang="fr-FR" dirty="0" err="1" smtClean="0"/>
              <a:t>level</a:t>
            </a:r>
            <a:endParaRPr lang="fr-FR" dirty="0" smtClean="0"/>
          </a:p>
          <a:p>
            <a:pPr lvl="2"/>
            <a:r>
              <a:rPr lang="fr-FR" dirty="0" err="1" smtClean="0"/>
              <a:t>Third</a:t>
            </a:r>
            <a:r>
              <a:rPr lang="fr-FR" dirty="0" smtClean="0"/>
              <a:t> </a:t>
            </a:r>
            <a:r>
              <a:rPr lang="fr-FR" dirty="0" err="1" smtClean="0"/>
              <a:t>level</a:t>
            </a:r>
            <a:endParaRPr lang="fr-FR" dirty="0" smtClean="0"/>
          </a:p>
          <a:p>
            <a:pPr lvl="3"/>
            <a:r>
              <a:rPr lang="fr-FR" dirty="0" err="1" smtClean="0"/>
              <a:t>Fourth</a:t>
            </a:r>
            <a:r>
              <a:rPr lang="fr-FR" dirty="0" smtClean="0"/>
              <a:t> </a:t>
            </a:r>
            <a:r>
              <a:rPr lang="fr-FR" dirty="0" err="1" smtClean="0"/>
              <a:t>level</a:t>
            </a:r>
            <a:endParaRPr lang="fr-FR" dirty="0" smtClean="0"/>
          </a:p>
          <a:p>
            <a:pPr lvl="4"/>
            <a:r>
              <a:rPr lang="fr-FR" dirty="0" err="1" smtClean="0"/>
              <a:t>Fifth</a:t>
            </a:r>
            <a:r>
              <a:rPr lang="fr-FR" dirty="0" smtClean="0"/>
              <a:t> </a:t>
            </a:r>
            <a:r>
              <a:rPr lang="fr-FR" dirty="0" err="1" smtClean="0"/>
              <a:t>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3848" y="44624"/>
            <a:ext cx="5400600" cy="61198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fr-FR" dirty="0" err="1" smtClean="0"/>
              <a:t>Title</a:t>
            </a:r>
            <a:endParaRPr lang="en-US" dirty="0"/>
          </a:p>
        </p:txBody>
      </p:sp>
      <p:cxnSp>
        <p:nvCxnSpPr>
          <p:cNvPr id="12" name="Connecteur droit 11"/>
          <p:cNvCxnSpPr/>
          <p:nvPr/>
        </p:nvCxnSpPr>
        <p:spPr>
          <a:xfrm>
            <a:off x="251520" y="6381328"/>
            <a:ext cx="8352928" cy="0"/>
          </a:xfrm>
          <a:prstGeom prst="line">
            <a:avLst/>
          </a:prstGeom>
          <a:ln>
            <a:solidFill>
              <a:srgbClr val="067E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3563888" y="6611779"/>
            <a:ext cx="16962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© ESA – CCI+ LST </a:t>
            </a:r>
            <a:r>
              <a:rPr lang="en-US" sz="1000" i="1" baseline="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Consortium</a:t>
            </a:r>
            <a:endParaRPr lang="en-US" sz="1000" i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ZoneTexte 5"/>
          <p:cNvSpPr txBox="1"/>
          <p:nvPr userDrawn="1"/>
        </p:nvSpPr>
        <p:spPr>
          <a:xfrm>
            <a:off x="8748464" y="6669360"/>
            <a:ext cx="237244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fld id="{2C129BBD-FD7C-4B99-A230-6BE5E473BDAB}" type="slidenum">
              <a:rPr lang="en-US" sz="1100" b="1" smtClean="0">
                <a:solidFill>
                  <a:srgbClr val="041E5D"/>
                </a:solidFill>
                <a:latin typeface="Calibri" panose="020F0502020204030204" pitchFamily="34" charset="0"/>
              </a:rPr>
              <a:pPr algn="ctr"/>
              <a:t>‹#›</a:t>
            </a:fld>
            <a:endParaRPr lang="en-US" b="1" dirty="0">
              <a:solidFill>
                <a:srgbClr val="041E5D"/>
              </a:solidFill>
              <a:latin typeface="Calibri" panose="020F050202020403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2" y="-2551"/>
            <a:ext cx="1440000" cy="536333"/>
          </a:xfrm>
          <a:prstGeom prst="rect">
            <a:avLst/>
          </a:prstGeom>
        </p:spPr>
      </p:pic>
      <p:pic>
        <p:nvPicPr>
          <p:cNvPr id="7" name="Picture 6" descr="UReading.jpe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0"/>
            <a:ext cx="1584176" cy="55446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00" r:id="rId3"/>
    <p:sldLayoutId id="2147483702" r:id="rId4"/>
    <p:sldLayoutId id="2147483703" r:id="rId5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lang="en-US" sz="2400" b="1" kern="1200" cap="small" spc="-60" baseline="0" dirty="0">
          <a:solidFill>
            <a:srgbClr val="067EB0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600"/>
        </a:spcAft>
        <a:buFont typeface="Arial" pitchFamily="34" charset="0"/>
        <a:buNone/>
        <a:defRPr sz="2200" b="1" kern="120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1pPr>
      <a:lvl2pPr marL="271463" indent="-182563" algn="l" defTabSz="914400" rtl="0" eaLnBrk="1" latinLnBrk="0" hangingPunct="1">
        <a:spcBef>
          <a:spcPct val="20000"/>
        </a:spcBef>
        <a:buClr>
          <a:srgbClr val="067EB0"/>
        </a:buClr>
        <a:buSzPct val="100000"/>
        <a:buFont typeface="Wingdings" panose="05000000000000000000" pitchFamily="2" charset="2"/>
        <a:buChar char="§"/>
        <a:defRPr sz="2000" kern="120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2pPr>
      <a:lvl3pPr marL="538163" indent="-228600" algn="l" defTabSz="914400" rtl="0" eaLnBrk="1" latinLnBrk="0" hangingPunct="1">
        <a:spcBef>
          <a:spcPct val="20000"/>
        </a:spcBef>
        <a:buClr>
          <a:srgbClr val="B03806"/>
        </a:buClr>
        <a:buSzPct val="80000"/>
        <a:buFont typeface="Wingdings" panose="05000000000000000000" pitchFamily="2" charset="2"/>
        <a:buChar char="v"/>
        <a:defRPr sz="1800" kern="120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3pPr>
      <a:lvl4pPr marL="895350" indent="-228600" algn="l" defTabSz="914400" rtl="0" eaLnBrk="1" latinLnBrk="0" hangingPunct="1">
        <a:spcBef>
          <a:spcPct val="20000"/>
        </a:spcBef>
        <a:buClr>
          <a:srgbClr val="067EB0"/>
        </a:buClr>
        <a:buFont typeface="Wingdings" panose="05000000000000000000" pitchFamily="2" charset="2"/>
        <a:buChar char="Ø"/>
        <a:defRPr sz="1800" kern="1200" baseline="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4pPr>
      <a:lvl5pPr marL="1260475" indent="-228600" algn="l" defTabSz="914400" rtl="0" eaLnBrk="1" latinLnBrk="0" hangingPunct="1">
        <a:spcBef>
          <a:spcPct val="20000"/>
        </a:spcBef>
        <a:buClr>
          <a:srgbClr val="B03806"/>
        </a:buClr>
        <a:buFont typeface="Wingdings" panose="05000000000000000000" pitchFamily="2" charset="2"/>
        <a:buChar char="ü"/>
        <a:defRPr sz="1800" kern="1200" baseline="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4" Type="http://schemas.openxmlformats.org/officeDocument/2006/relationships/package" Target="../embeddings/Microsoft_Word_Document2.docx"/><Relationship Id="rId5" Type="http://schemas.openxmlformats.org/officeDocument/2006/relationships/image" Target="../media/image9.pn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4" Type="http://schemas.openxmlformats.org/officeDocument/2006/relationships/package" Target="../embeddings/Microsoft_Word_Document3.docx"/><Relationship Id="rId5" Type="http://schemas.openxmlformats.org/officeDocument/2006/relationships/image" Target="../media/image9.png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4" Type="http://schemas.openxmlformats.org/officeDocument/2006/relationships/package" Target="../embeddings/Microsoft_Word_Document4.docx"/><Relationship Id="rId5" Type="http://schemas.openxmlformats.org/officeDocument/2006/relationships/image" Target="../media/image9.png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4" Type="http://schemas.openxmlformats.org/officeDocument/2006/relationships/image" Target="../media/image13.e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4" Type="http://schemas.openxmlformats.org/officeDocument/2006/relationships/image" Target="../media/image13.emf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4" Type="http://schemas.openxmlformats.org/officeDocument/2006/relationships/image" Target="../media/image13.emf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4" Type="http://schemas.openxmlformats.org/officeDocument/2006/relationships/image" Target="../media/image13.emf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4" Type="http://schemas.openxmlformats.org/officeDocument/2006/relationships/image" Target="../media/image13.emf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4" Type="http://schemas.openxmlformats.org/officeDocument/2006/relationships/image" Target="../media/image13.emf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8.emf"/><Relationship Id="rId5" Type="http://schemas.openxmlformats.org/officeDocument/2006/relationships/oleObject" Target="../embeddings/oleObject2.bin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4" Type="http://schemas.openxmlformats.org/officeDocument/2006/relationships/package" Target="../embeddings/Microsoft_Word_Document1.docx"/><Relationship Id="rId5" Type="http://schemas.openxmlformats.org/officeDocument/2006/relationships/image" Target="../media/image9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2400" cy="1656183"/>
          </a:xfrm>
        </p:spPr>
        <p:txBody>
          <a:bodyPr/>
          <a:lstStyle/>
          <a:p>
            <a:r>
              <a:rPr lang="en-US" dirty="0" smtClean="0"/>
              <a:t>Recent Advances in the Field of Satellite Data Uncertainties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11560" y="3068960"/>
            <a:ext cx="7787208" cy="1584176"/>
          </a:xfrm>
        </p:spPr>
        <p:txBody>
          <a:bodyPr>
            <a:normAutofit/>
          </a:bodyPr>
          <a:lstStyle/>
          <a:p>
            <a:r>
              <a:rPr lang="en-US" dirty="0" smtClean="0"/>
              <a:t>Claire Bulgin</a:t>
            </a:r>
            <a:r>
              <a:rPr lang="en-US" baseline="30000" dirty="0" smtClean="0"/>
              <a:t>1</a:t>
            </a:r>
            <a:r>
              <a:rPr lang="en-US" dirty="0" smtClean="0"/>
              <a:t>, Chris Merchant</a:t>
            </a:r>
            <a:r>
              <a:rPr lang="en-US" baseline="30000" dirty="0" smtClean="0"/>
              <a:t>1</a:t>
            </a:r>
            <a:r>
              <a:rPr lang="en-US" dirty="0" smtClean="0"/>
              <a:t>, Darren Ghent</a:t>
            </a:r>
            <a:r>
              <a:rPr lang="en-US" baseline="30000" dirty="0" smtClean="0"/>
              <a:t>2</a:t>
            </a:r>
          </a:p>
          <a:p>
            <a:r>
              <a:rPr lang="en-US" sz="1400" baseline="30000" dirty="0" smtClean="0"/>
              <a:t>1</a:t>
            </a:r>
            <a:r>
              <a:rPr lang="en-US" sz="1400" dirty="0" smtClean="0"/>
              <a:t>University of Reading, UK</a:t>
            </a:r>
          </a:p>
          <a:p>
            <a:r>
              <a:rPr lang="en-US" sz="1400" baseline="30000" dirty="0" smtClean="0"/>
              <a:t>2</a:t>
            </a:r>
            <a:r>
              <a:rPr lang="en-US" sz="1400" dirty="0" smtClean="0"/>
              <a:t>University of Leicester, UK</a:t>
            </a:r>
            <a:endParaRPr lang="en-US" sz="1400" baseline="30000" dirty="0"/>
          </a:p>
        </p:txBody>
      </p:sp>
    </p:spTree>
    <p:extLst>
      <p:ext uri="{BB962C8B-B14F-4D97-AF65-F5344CB8AC3E}">
        <p14:creationId xmlns:p14="http://schemas.microsoft.com/office/powerpoint/2010/main" val="18072033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3848" y="116632"/>
            <a:ext cx="5400600" cy="611986"/>
          </a:xfrm>
        </p:spPr>
        <p:txBody>
          <a:bodyPr/>
          <a:lstStyle/>
          <a:p>
            <a:r>
              <a:rPr lang="en-US" dirty="0" smtClean="0"/>
              <a:t>The complete uncertainty budget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88224" y="1412776"/>
            <a:ext cx="2304256" cy="1512168"/>
          </a:xfrm>
        </p:spPr>
        <p:txBody>
          <a:bodyPr>
            <a:normAutofit/>
          </a:bodyPr>
          <a:lstStyle/>
          <a:p>
            <a:r>
              <a:rPr lang="en-US" dirty="0" smtClean="0"/>
              <a:t>Uncertainties introduced directly in the retrieval 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3317448"/>
              </p:ext>
            </p:extLst>
          </p:nvPr>
        </p:nvGraphicFramePr>
        <p:xfrm>
          <a:off x="251519" y="836712"/>
          <a:ext cx="5384247" cy="54726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4" name="Document" r:id="rId4" imgW="6083300" imgH="8242300" progId="Word.Document.12">
                  <p:embed/>
                </p:oleObj>
              </mc:Choice>
              <mc:Fallback>
                <p:oleObj name="Document" r:id="rId4" imgW="6083300" imgH="82423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1519" y="836712"/>
                        <a:ext cx="5384247" cy="54726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179512" y="1124744"/>
            <a:ext cx="5616624" cy="2088232"/>
          </a:xfrm>
          <a:prstGeom prst="rect">
            <a:avLst/>
          </a:prstGeom>
          <a:noFill/>
          <a:ln w="50800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5796136" y="2204864"/>
            <a:ext cx="720080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4236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3848" y="116632"/>
            <a:ext cx="5400600" cy="611986"/>
          </a:xfrm>
        </p:spPr>
        <p:txBody>
          <a:bodyPr/>
          <a:lstStyle/>
          <a:p>
            <a:r>
              <a:rPr lang="en-US" dirty="0" smtClean="0"/>
              <a:t>The complete uncertainty budget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16216" y="2780928"/>
            <a:ext cx="2376264" cy="2016224"/>
          </a:xfrm>
        </p:spPr>
        <p:txBody>
          <a:bodyPr>
            <a:normAutofit/>
          </a:bodyPr>
          <a:lstStyle/>
          <a:p>
            <a:r>
              <a:rPr lang="en-US" dirty="0" smtClean="0"/>
              <a:t>Uncertainties propagated through from the satellite measurements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3317448"/>
              </p:ext>
            </p:extLst>
          </p:nvPr>
        </p:nvGraphicFramePr>
        <p:xfrm>
          <a:off x="251519" y="836712"/>
          <a:ext cx="5384247" cy="54726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8" name="Document" r:id="rId4" imgW="6083300" imgH="8242300" progId="Word.Document.12">
                  <p:embed/>
                </p:oleObj>
              </mc:Choice>
              <mc:Fallback>
                <p:oleObj name="Document" r:id="rId4" imgW="6083300" imgH="82423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1519" y="836712"/>
                        <a:ext cx="5384247" cy="54726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179512" y="3140968"/>
            <a:ext cx="5616624" cy="1080120"/>
          </a:xfrm>
          <a:prstGeom prst="rect">
            <a:avLst/>
          </a:prstGeom>
          <a:noFill/>
          <a:ln w="50800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5796136" y="3717032"/>
            <a:ext cx="720080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4236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complete uncertainty budget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716205"/>
              </p:ext>
            </p:extLst>
          </p:nvPr>
        </p:nvGraphicFramePr>
        <p:xfrm>
          <a:off x="251519" y="836712"/>
          <a:ext cx="5384247" cy="54726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" name="Document" r:id="rId4" imgW="6083300" imgH="8242300" progId="Word.Document.12">
                  <p:embed/>
                </p:oleObj>
              </mc:Choice>
              <mc:Fallback>
                <p:oleObj name="Document" r:id="rId4" imgW="6083300" imgH="82423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1519" y="836712"/>
                        <a:ext cx="5384247" cy="54726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179512" y="4077072"/>
            <a:ext cx="3312368" cy="2160240"/>
          </a:xfrm>
          <a:prstGeom prst="rect">
            <a:avLst/>
          </a:prstGeom>
          <a:noFill/>
          <a:ln w="50800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156176" y="3429001"/>
            <a:ext cx="2448272" cy="864095"/>
          </a:xfrm>
        </p:spPr>
        <p:txBody>
          <a:bodyPr/>
          <a:lstStyle/>
          <a:p>
            <a:r>
              <a:rPr lang="en-US" dirty="0" smtClean="0"/>
              <a:t>What is included in the ‘+0’ term?</a:t>
            </a:r>
          </a:p>
          <a:p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3491880" y="3933056"/>
            <a:ext cx="2520280" cy="936104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58417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+0 Term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4749603"/>
              </p:ext>
            </p:extLst>
          </p:nvPr>
        </p:nvGraphicFramePr>
        <p:xfrm>
          <a:off x="539552" y="1844824"/>
          <a:ext cx="8208912" cy="323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0768"/>
                <a:gridCol w="2427385"/>
                <a:gridCol w="1347732"/>
                <a:gridCol w="306302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Measurement Term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Normal Notation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Effect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Effects expected</a:t>
                      </a:r>
                      <a:endParaRPr lang="en-US" sz="1600" dirty="0"/>
                    </a:p>
                  </a:txBody>
                  <a:tcPr/>
                </a:tc>
              </a:tr>
              <a:tr h="182880">
                <a:tc rowSpan="5">
                  <a:txBody>
                    <a:bodyPr/>
                    <a:lstStyle/>
                    <a:p>
                      <a:pPr algn="ctr"/>
                      <a:endParaRPr lang="en-GB" sz="1800" b="0" dirty="0" smtClean="0"/>
                    </a:p>
                    <a:p>
                      <a:pPr algn="ctr"/>
                      <a:endParaRPr lang="en-GB" sz="1800" b="0" dirty="0" smtClean="0"/>
                    </a:p>
                    <a:p>
                      <a:pPr algn="ctr"/>
                      <a:endParaRPr lang="en-GB" sz="1800" b="0" dirty="0" smtClean="0"/>
                    </a:p>
                    <a:p>
                      <a:pPr algn="ctr"/>
                      <a:r>
                        <a:rPr lang="en-GB" sz="1800" b="0" dirty="0" smtClean="0"/>
                        <a:t> +0 </a:t>
                      </a:r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Geolocation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Correction of known geolocation mismatch</a:t>
                      </a:r>
                      <a:endParaRPr lang="en-US" dirty="0"/>
                    </a:p>
                  </a:txBody>
                  <a:tcPr/>
                </a:tc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Re-projection of native instrument grid to image grid</a:t>
                      </a:r>
                      <a:endParaRPr lang="en-US" dirty="0"/>
                    </a:p>
                  </a:txBody>
                  <a:tcPr/>
                </a:tc>
              </a:tr>
              <a:tr h="3048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Cloud Detection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Undetected cloud</a:t>
                      </a:r>
                      <a:endParaRPr lang="en-US" dirty="0"/>
                    </a:p>
                  </a:txBody>
                  <a:tcPr/>
                </a:tc>
              </a:tr>
              <a:tr h="3048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RTM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Error in RTM simulation</a:t>
                      </a:r>
                      <a:endParaRPr lang="en-US" dirty="0"/>
                    </a:p>
                  </a:txBody>
                  <a:tcPr/>
                </a:tc>
              </a:tr>
              <a:tr h="3048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NWP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Error in RTM inputs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39931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do we use this approach?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Starting from the measurement equation as illustrated on the previous slides has a number of benefits:</a:t>
            </a:r>
          </a:p>
          <a:p>
            <a:pPr marL="457200" indent="-457200">
              <a:buFont typeface="+mj-lt"/>
              <a:buAutoNum type="arabicPeriod"/>
            </a:pPr>
            <a:r>
              <a:rPr lang="en-US" b="0" dirty="0" smtClean="0"/>
              <a:t>It is methodological considering each component in turn</a:t>
            </a:r>
          </a:p>
          <a:p>
            <a:pPr marL="457200" indent="-457200">
              <a:buFont typeface="+mj-lt"/>
              <a:buAutoNum type="arabicPeriod"/>
            </a:pPr>
            <a:r>
              <a:rPr lang="en-US" b="0" dirty="0" smtClean="0"/>
              <a:t>It is rooted in metrology</a:t>
            </a:r>
          </a:p>
          <a:p>
            <a:pPr marL="457200" indent="-457200">
              <a:buFont typeface="+mj-lt"/>
              <a:buAutoNum type="arabicPeriod"/>
            </a:pPr>
            <a:r>
              <a:rPr lang="en-US" b="0" dirty="0" smtClean="0"/>
              <a:t>It is transparent for both data users and data producers</a:t>
            </a:r>
          </a:p>
          <a:p>
            <a:pPr marL="457200" indent="-457200">
              <a:buFont typeface="+mj-lt"/>
              <a:buAutoNum type="arabicPeriod"/>
            </a:pPr>
            <a:r>
              <a:rPr lang="en-US" b="0" dirty="0" smtClean="0"/>
              <a:t>It is a mean to identify gaps</a:t>
            </a:r>
            <a:endParaRPr lang="en-US" b="0" dirty="0"/>
          </a:p>
        </p:txBody>
      </p:sp>
      <p:pic>
        <p:nvPicPr>
          <p:cNvPr id="4" name="Picture Placeholder 13" descr="FIDUCEO-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2" b="8892"/>
          <a:stretch>
            <a:fillRect/>
          </a:stretch>
        </p:blipFill>
        <p:spPr>
          <a:xfrm>
            <a:off x="107504" y="620688"/>
            <a:ext cx="1440160" cy="270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6533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we provide to data users?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96753"/>
            <a:ext cx="8352928" cy="4896544"/>
          </a:xfrm>
        </p:spPr>
        <p:txBody>
          <a:bodyPr/>
          <a:lstStyle/>
          <a:p>
            <a:r>
              <a:rPr lang="en-US" dirty="0" smtClean="0"/>
              <a:t>Our objective for uncertainty information provision is:</a:t>
            </a:r>
          </a:p>
          <a:p>
            <a:pPr marL="342900" indent="-342900">
              <a:buFont typeface="Arial"/>
              <a:buChar char="•"/>
            </a:pPr>
            <a:r>
              <a:rPr lang="en-US" b="0" dirty="0" smtClean="0"/>
              <a:t>To provide uncertainties for every LST retrieval made.</a:t>
            </a:r>
          </a:p>
          <a:p>
            <a:pPr marL="342900" indent="-342900">
              <a:buFont typeface="Arial"/>
              <a:buChar char="•"/>
            </a:pPr>
            <a:r>
              <a:rPr lang="en-US" b="0" dirty="0" smtClean="0"/>
              <a:t>To provide uncertainties for products at different levels (L2, L3).</a:t>
            </a:r>
          </a:p>
          <a:p>
            <a:pPr marL="342900" indent="-342900">
              <a:buFont typeface="Arial"/>
              <a:buChar char="•"/>
            </a:pPr>
            <a:r>
              <a:rPr lang="en-US" b="0" dirty="0" smtClean="0"/>
              <a:t>To provide uncertainties for data re-gridded at different resolutions.</a:t>
            </a:r>
          </a:p>
          <a:p>
            <a:pPr marL="342900" indent="-342900">
              <a:buFont typeface="Arial"/>
              <a:buChar char="•"/>
            </a:pPr>
            <a:r>
              <a:rPr lang="en-US" b="0" dirty="0" smtClean="0"/>
              <a:t>To derive these uncertainties independently of in-situ data.</a:t>
            </a:r>
          </a:p>
          <a:p>
            <a:pPr marL="342900" indent="-342900">
              <a:buFont typeface="Arial"/>
              <a:buChar char="•"/>
            </a:pPr>
            <a:endParaRPr lang="en-US" b="0" dirty="0"/>
          </a:p>
          <a:p>
            <a:r>
              <a:rPr lang="en-US" dirty="0" smtClean="0"/>
              <a:t>One key benefit of deriving uncertainties independently of in-situ data is that we can then use in-situ data to validate both the retrieved LST and the associated uncertainty.</a:t>
            </a:r>
            <a:endParaRPr lang="en-US" dirty="0"/>
          </a:p>
        </p:txBody>
      </p:sp>
      <p:pic>
        <p:nvPicPr>
          <p:cNvPr id="4" name="Picture 3" descr="SST-cci-with-acrony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672"/>
            <a:ext cx="1008112" cy="51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9072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we provide to data users?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24744"/>
            <a:ext cx="8352928" cy="5400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In our data products we provide:</a:t>
            </a:r>
          </a:p>
          <a:p>
            <a:pPr marL="342900" indent="-342900">
              <a:buFont typeface="Arial"/>
              <a:buChar char="•"/>
            </a:pPr>
            <a:r>
              <a:rPr lang="en-US" b="0" dirty="0" smtClean="0"/>
              <a:t>Total uncertainty</a:t>
            </a:r>
          </a:p>
          <a:p>
            <a:pPr marL="342900" indent="-342900">
              <a:buFont typeface="Arial"/>
              <a:buChar char="•"/>
            </a:pPr>
            <a:r>
              <a:rPr lang="en-US" b="0" dirty="0" smtClean="0"/>
              <a:t>Three additional categories of uncertainty information:</a:t>
            </a:r>
          </a:p>
          <a:p>
            <a:pPr marL="614363" lvl="1" indent="-342900">
              <a:buFont typeface="Arial"/>
              <a:buChar char="•"/>
            </a:pPr>
            <a:r>
              <a:rPr lang="en-US" dirty="0" smtClean="0"/>
              <a:t>Uncertainties arising from random error effects (uncorrelated between observations)</a:t>
            </a:r>
          </a:p>
          <a:p>
            <a:pPr marL="614363" lvl="1" indent="-342900">
              <a:buFont typeface="Arial"/>
              <a:buChar char="•"/>
            </a:pPr>
            <a:r>
              <a:rPr lang="en-US" b="0" dirty="0" smtClean="0"/>
              <a:t>Uncertainties arising from locally systematic error effects</a:t>
            </a:r>
          </a:p>
          <a:p>
            <a:pPr marL="881063" lvl="2" indent="-342900">
              <a:buFont typeface="Arial"/>
              <a:buChar char="•"/>
            </a:pPr>
            <a:r>
              <a:rPr lang="en-US" dirty="0" smtClean="0"/>
              <a:t>For LST products there are typically two components in this category </a:t>
            </a:r>
            <a:r>
              <a:rPr lang="mr-IN" dirty="0" smtClean="0"/>
              <a:t>–</a:t>
            </a:r>
            <a:r>
              <a:rPr lang="en-US" dirty="0" smtClean="0"/>
              <a:t> uncertainties from surface processes and uncertainties from atmospheric processes</a:t>
            </a:r>
            <a:endParaRPr lang="en-US" b="0" dirty="0" smtClean="0"/>
          </a:p>
          <a:p>
            <a:pPr marL="614363" lvl="1" indent="-342900">
              <a:buFont typeface="Arial"/>
              <a:buChar char="•"/>
            </a:pPr>
            <a:r>
              <a:rPr lang="en-US" dirty="0" smtClean="0"/>
              <a:t>Uncertainties arising from large-scale error effects</a:t>
            </a:r>
            <a:endParaRPr lang="en-US" dirty="0"/>
          </a:p>
          <a:p>
            <a:pPr marL="614363" lvl="1" indent="-342900">
              <a:buFont typeface="Arial"/>
              <a:buChar char="•"/>
            </a:pPr>
            <a:endParaRPr lang="en-US" dirty="0" smtClean="0"/>
          </a:p>
          <a:p>
            <a:r>
              <a:rPr lang="en-US" dirty="0" smtClean="0"/>
              <a:t>The reason for providing the breakdown of uncertainty components is to allow the uncertainties to be correctly propagated in any further processing or generation of derived products.</a:t>
            </a:r>
            <a:endParaRPr lang="en-US" dirty="0"/>
          </a:p>
        </p:txBody>
      </p:sp>
      <p:pic>
        <p:nvPicPr>
          <p:cNvPr id="4" name="Picture 3" descr="SST-cci-with-acrony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672"/>
            <a:ext cx="1008112" cy="51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3444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Example products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5589240"/>
            <a:ext cx="8352928" cy="608931"/>
          </a:xfrm>
        </p:spPr>
        <p:txBody>
          <a:bodyPr/>
          <a:lstStyle/>
          <a:p>
            <a:pPr algn="ctr"/>
            <a:r>
              <a:rPr lang="en-US" dirty="0" smtClean="0"/>
              <a:t>MODIS TERRA LST and breakdown of uncertainties components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48" y="980728"/>
            <a:ext cx="9012199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6387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example products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5733256"/>
            <a:ext cx="8352928" cy="536923"/>
          </a:xfrm>
        </p:spPr>
        <p:txBody>
          <a:bodyPr/>
          <a:lstStyle/>
          <a:p>
            <a:pPr algn="ctr"/>
            <a:r>
              <a:rPr lang="en-US" dirty="0" smtClean="0"/>
              <a:t>MODIS TERRA L3C Daily LST and total uncertainty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764704"/>
            <a:ext cx="7056784" cy="488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5363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Validation of uncertainties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217443"/>
          </a:xfrm>
        </p:spPr>
        <p:txBody>
          <a:bodyPr/>
          <a:lstStyle/>
          <a:p>
            <a:r>
              <a:rPr lang="en-US" dirty="0" smtClean="0"/>
              <a:t>Validation of uncertainties tests the goodness of fit between:</a:t>
            </a:r>
          </a:p>
          <a:p>
            <a:pPr marL="457200" indent="-457200">
              <a:lnSpc>
                <a:spcPct val="80000"/>
              </a:lnSpc>
              <a:buFont typeface="+mj-lt"/>
              <a:buAutoNum type="alphaLcPeriod"/>
            </a:pPr>
            <a:r>
              <a:rPr lang="en-US" dirty="0" smtClean="0"/>
              <a:t>The uncertainty calculated from the difference between the satellite and in-situ measurements (</a:t>
            </a:r>
            <a:r>
              <a:rPr lang="en-US" dirty="0" err="1" smtClean="0"/>
              <a:t>σ</a:t>
            </a:r>
            <a:r>
              <a:rPr lang="en-US" baseline="-25000" dirty="0" err="1" smtClean="0"/>
              <a:t>diff</a:t>
            </a:r>
            <a:r>
              <a:rPr lang="en-US" dirty="0" smtClean="0"/>
              <a:t>)</a:t>
            </a:r>
          </a:p>
          <a:p>
            <a:pPr marL="457200" indent="-457200">
              <a:lnSpc>
                <a:spcPct val="80000"/>
              </a:lnSpc>
              <a:buFont typeface="+mj-lt"/>
              <a:buAutoNum type="alphaLcPeriod"/>
            </a:pPr>
            <a:r>
              <a:rPr lang="en-US" dirty="0" smtClean="0"/>
              <a:t>The total satellite product uncertainty</a:t>
            </a:r>
          </a:p>
          <a:p>
            <a:pPr marL="457200" indent="-457200">
              <a:buFont typeface="+mj-lt"/>
              <a:buAutoNum type="alphaLcPeriod"/>
            </a:pP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2285107"/>
              </p:ext>
            </p:extLst>
          </p:nvPr>
        </p:nvGraphicFramePr>
        <p:xfrm>
          <a:off x="2411760" y="2852936"/>
          <a:ext cx="4320480" cy="6034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2" name="Equation" r:id="rId3" imgW="2578100" imgH="330200" progId="Equation.3">
                  <p:embed/>
                </p:oleObj>
              </mc:Choice>
              <mc:Fallback>
                <p:oleObj name="Equation" r:id="rId3" imgW="2578100" imgH="330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11760" y="2852936"/>
                        <a:ext cx="4320480" cy="6034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687390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Why do we need to provide uncertainties?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908720"/>
            <a:ext cx="8352928" cy="5688632"/>
          </a:xfrm>
        </p:spPr>
        <p:txBody>
          <a:bodyPr>
            <a:normAutofit/>
          </a:bodyPr>
          <a:lstStyle/>
          <a:p>
            <a:r>
              <a:rPr lang="en-US" dirty="0" smtClean="0"/>
              <a:t>All measurements (in-situ and remote sensing) have an associated uncertainty:</a:t>
            </a:r>
          </a:p>
          <a:p>
            <a:pPr marL="342900" indent="-342900">
              <a:buFont typeface="Arial"/>
              <a:buChar char="•"/>
            </a:pPr>
            <a:r>
              <a:rPr lang="en-GB" sz="2000" b="0" dirty="0"/>
              <a:t>Every measurement we make deviates from the ‘true’ surface temperature due imperfections in the instrumentation and measurement process.</a:t>
            </a:r>
          </a:p>
          <a:p>
            <a:pPr marL="342900" indent="-342900">
              <a:buFont typeface="Arial"/>
              <a:buChar char="•"/>
            </a:pPr>
            <a:r>
              <a:rPr lang="en-GB" sz="2000" b="0" dirty="0"/>
              <a:t>We need to understand this uncertainty in the measurement in order to use the data properly</a:t>
            </a:r>
            <a:r>
              <a:rPr lang="en-GB" sz="2000" b="0" dirty="0" smtClean="0"/>
              <a:t>.</a:t>
            </a:r>
            <a:endParaRPr lang="en-GB" sz="2000" b="0" dirty="0"/>
          </a:p>
          <a:p>
            <a:r>
              <a:rPr lang="en-GB" dirty="0"/>
              <a:t>Error and uncertainty are two different concepts</a:t>
            </a:r>
            <a:r>
              <a:rPr lang="mr-IN" dirty="0"/>
              <a:t>…</a:t>
            </a:r>
            <a:endParaRPr lang="en-GB" dirty="0"/>
          </a:p>
          <a:p>
            <a:pPr marL="342900" indent="-342900">
              <a:buFont typeface="Arial"/>
              <a:buChar char="•"/>
            </a:pPr>
            <a:r>
              <a:rPr lang="en-GB" sz="2000" dirty="0"/>
              <a:t>Error</a:t>
            </a:r>
            <a:r>
              <a:rPr lang="en-GB" sz="2000" i="1" dirty="0"/>
              <a:t>: </a:t>
            </a:r>
            <a:r>
              <a:rPr lang="en-GB" sz="2000" b="0" dirty="0"/>
              <a:t>How different is the measured value from the true value?</a:t>
            </a:r>
          </a:p>
          <a:p>
            <a:pPr marL="342900" indent="-342900">
              <a:buFont typeface="Arial"/>
              <a:buChar char="•"/>
            </a:pPr>
            <a:r>
              <a:rPr lang="en-GB" sz="2000" dirty="0"/>
              <a:t>Uncertainty</a:t>
            </a:r>
            <a:r>
              <a:rPr lang="en-GB" sz="2000" i="1" dirty="0"/>
              <a:t>: </a:t>
            </a:r>
            <a:r>
              <a:rPr lang="en-GB" sz="2000" b="0" dirty="0"/>
              <a:t>To what degree is the measured value in doubt?</a:t>
            </a:r>
          </a:p>
          <a:p>
            <a:r>
              <a:rPr lang="en-US" dirty="0" smtClean="0"/>
              <a:t>Measurement error </a:t>
            </a:r>
            <a:r>
              <a:rPr lang="en-US" dirty="0"/>
              <a:t>is often unknown (and if we did know what it was we would correct for it).  We therefore </a:t>
            </a:r>
            <a:r>
              <a:rPr lang="en-US" dirty="0" smtClean="0"/>
              <a:t>provide an </a:t>
            </a:r>
            <a:r>
              <a:rPr lang="en-US" dirty="0"/>
              <a:t>uncertainty, a measure of the dispersion of the error distribution.</a:t>
            </a:r>
          </a:p>
          <a:p>
            <a:endParaRPr lang="en-US" dirty="0"/>
          </a:p>
          <a:p>
            <a:pPr marL="342900" indent="-342900">
              <a:buFont typeface="Arial"/>
              <a:buChar char="•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273138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Validation of uncertainties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08720"/>
            <a:ext cx="8892480" cy="5217443"/>
          </a:xfrm>
        </p:spPr>
        <p:txBody>
          <a:bodyPr/>
          <a:lstStyle/>
          <a:p>
            <a:r>
              <a:rPr lang="en-US" dirty="0" smtClean="0"/>
              <a:t>Validation of uncertainties tests the goodness of fit between:</a:t>
            </a:r>
          </a:p>
          <a:p>
            <a:pPr marL="457200" indent="-457200">
              <a:lnSpc>
                <a:spcPct val="80000"/>
              </a:lnSpc>
              <a:buFont typeface="+mj-lt"/>
              <a:buAutoNum type="alphaLcPeriod"/>
            </a:pPr>
            <a:r>
              <a:rPr lang="en-US" dirty="0" smtClean="0"/>
              <a:t>The uncertainty calculated from the difference between the satellite and in-situ measurements (</a:t>
            </a:r>
            <a:r>
              <a:rPr lang="en-US" dirty="0" err="1" smtClean="0"/>
              <a:t>σ</a:t>
            </a:r>
            <a:r>
              <a:rPr lang="en-US" baseline="-25000" dirty="0" err="1" smtClean="0"/>
              <a:t>diff</a:t>
            </a:r>
            <a:r>
              <a:rPr lang="en-US" dirty="0" smtClean="0"/>
              <a:t>)</a:t>
            </a:r>
          </a:p>
          <a:p>
            <a:pPr marL="457200" indent="-457200">
              <a:lnSpc>
                <a:spcPct val="80000"/>
              </a:lnSpc>
              <a:buFont typeface="+mj-lt"/>
              <a:buAutoNum type="alphaLcPeriod"/>
            </a:pPr>
            <a:r>
              <a:rPr lang="en-US" dirty="0" smtClean="0"/>
              <a:t>The total satellite product uncertainty</a:t>
            </a:r>
          </a:p>
          <a:p>
            <a:pPr marL="457200" indent="-457200">
              <a:buFont typeface="+mj-lt"/>
              <a:buAutoNum type="alphaLcPeriod"/>
            </a:pPr>
            <a:endParaRPr lang="en-US" dirty="0"/>
          </a:p>
          <a:p>
            <a:pPr marL="457200" indent="-457200">
              <a:buFont typeface="+mj-lt"/>
              <a:buAutoNum type="alphaLcPeriod"/>
            </a:pPr>
            <a:endParaRPr lang="en-US" b="0" dirty="0" smtClean="0"/>
          </a:p>
          <a:p>
            <a:pPr>
              <a:lnSpc>
                <a:spcPct val="60000"/>
              </a:lnSpc>
            </a:pPr>
            <a:r>
              <a:rPr lang="en-US" b="0" dirty="0" err="1" smtClean="0"/>
              <a:t>σ</a:t>
            </a:r>
            <a:r>
              <a:rPr lang="en-US" sz="2000" b="0" baseline="-25000" dirty="0" err="1" smtClean="0"/>
              <a:t>sat</a:t>
            </a:r>
            <a:r>
              <a:rPr lang="en-US" sz="2000" b="0" baseline="-25000" dirty="0" smtClean="0"/>
              <a:t>        </a:t>
            </a:r>
            <a:r>
              <a:rPr lang="en-US" sz="2000" b="0" dirty="0" smtClean="0"/>
              <a:t> = the total uncertainty in the satellite observation</a:t>
            </a:r>
          </a:p>
          <a:p>
            <a:endParaRPr lang="en-US" b="0" dirty="0" smtClean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8498846"/>
              </p:ext>
            </p:extLst>
          </p:nvPr>
        </p:nvGraphicFramePr>
        <p:xfrm>
          <a:off x="2411760" y="2852936"/>
          <a:ext cx="4320480" cy="6034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6" name="Equation" r:id="rId3" imgW="2578100" imgH="330200" progId="Equation.3">
                  <p:embed/>
                </p:oleObj>
              </mc:Choice>
              <mc:Fallback>
                <p:oleObj name="Equation" r:id="rId3" imgW="2578100" imgH="330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11760" y="2852936"/>
                        <a:ext cx="4320480" cy="6034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3131840" y="2852936"/>
            <a:ext cx="792088" cy="648072"/>
          </a:xfrm>
          <a:prstGeom prst="rect">
            <a:avLst/>
          </a:prstGeom>
          <a:noFill/>
          <a:ln w="50800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4038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Validation of uncertainties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08720"/>
            <a:ext cx="8712968" cy="5217443"/>
          </a:xfrm>
        </p:spPr>
        <p:txBody>
          <a:bodyPr/>
          <a:lstStyle/>
          <a:p>
            <a:r>
              <a:rPr lang="en-US" dirty="0" smtClean="0"/>
              <a:t>Validation of uncertainties tests the goodness of fit between:</a:t>
            </a:r>
          </a:p>
          <a:p>
            <a:pPr marL="457200" indent="-457200">
              <a:lnSpc>
                <a:spcPct val="80000"/>
              </a:lnSpc>
              <a:buFont typeface="+mj-lt"/>
              <a:buAutoNum type="alphaLcPeriod"/>
            </a:pPr>
            <a:r>
              <a:rPr lang="en-US" dirty="0" smtClean="0"/>
              <a:t>The uncertainty calculated from the difference between the satellite and in-situ measurements (</a:t>
            </a:r>
            <a:r>
              <a:rPr lang="en-US" dirty="0" err="1" smtClean="0"/>
              <a:t>σ</a:t>
            </a:r>
            <a:r>
              <a:rPr lang="en-US" baseline="-25000" dirty="0" err="1" smtClean="0"/>
              <a:t>diff</a:t>
            </a:r>
            <a:r>
              <a:rPr lang="en-US" dirty="0" smtClean="0"/>
              <a:t>)</a:t>
            </a:r>
          </a:p>
          <a:p>
            <a:pPr marL="457200" indent="-457200">
              <a:lnSpc>
                <a:spcPct val="80000"/>
              </a:lnSpc>
              <a:buFont typeface="+mj-lt"/>
              <a:buAutoNum type="alphaLcPeriod"/>
            </a:pPr>
            <a:r>
              <a:rPr lang="en-US" dirty="0" smtClean="0"/>
              <a:t>The total satellite product uncertainty</a:t>
            </a:r>
          </a:p>
          <a:p>
            <a:pPr marL="457200" indent="-457200">
              <a:buFont typeface="+mj-lt"/>
              <a:buAutoNum type="alphaLcPeriod"/>
            </a:pPr>
            <a:endParaRPr lang="en-US" dirty="0"/>
          </a:p>
          <a:p>
            <a:pPr marL="457200" indent="-457200">
              <a:buFont typeface="+mj-lt"/>
              <a:buAutoNum type="alphaLcPeriod"/>
            </a:pPr>
            <a:endParaRPr lang="en-US" b="0" dirty="0" smtClean="0"/>
          </a:p>
          <a:p>
            <a:pPr>
              <a:lnSpc>
                <a:spcPct val="60000"/>
              </a:lnSpc>
            </a:pPr>
            <a:r>
              <a:rPr lang="en-US" sz="2000" b="0" dirty="0" err="1" smtClean="0"/>
              <a:t>σ</a:t>
            </a:r>
            <a:r>
              <a:rPr lang="en-US" sz="2000" b="0" baseline="-25000" dirty="0" err="1" smtClean="0"/>
              <a:t>sat</a:t>
            </a:r>
            <a:r>
              <a:rPr lang="en-US" sz="2000" b="0" baseline="-25000" dirty="0" smtClean="0"/>
              <a:t>        </a:t>
            </a:r>
            <a:r>
              <a:rPr lang="en-US" sz="2000" b="0" dirty="0" smtClean="0"/>
              <a:t> = the total uncertainty in the satellite observation</a:t>
            </a:r>
          </a:p>
          <a:p>
            <a:pPr>
              <a:lnSpc>
                <a:spcPct val="60000"/>
              </a:lnSpc>
            </a:pPr>
            <a:r>
              <a:rPr lang="en-US" sz="2000" b="0" dirty="0" err="1" smtClean="0"/>
              <a:t>σ</a:t>
            </a:r>
            <a:r>
              <a:rPr lang="en-US" sz="2000" b="0" baseline="-25000" dirty="0" err="1" smtClean="0"/>
              <a:t>ground</a:t>
            </a:r>
            <a:r>
              <a:rPr lang="en-US" sz="2000" b="0" dirty="0" smtClean="0"/>
              <a:t> </a:t>
            </a:r>
            <a:r>
              <a:rPr lang="en-US" sz="2000" b="0" dirty="0"/>
              <a:t>= the total uncertainty in the </a:t>
            </a:r>
            <a:r>
              <a:rPr lang="en-US" sz="2000" b="0" dirty="0" smtClean="0"/>
              <a:t>in-situ </a:t>
            </a:r>
            <a:r>
              <a:rPr lang="en-US" sz="2000" b="0" dirty="0"/>
              <a:t>observation</a:t>
            </a:r>
          </a:p>
          <a:p>
            <a:endParaRPr lang="en-US" b="0" dirty="0" smtClean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8659023"/>
              </p:ext>
            </p:extLst>
          </p:nvPr>
        </p:nvGraphicFramePr>
        <p:xfrm>
          <a:off x="2411760" y="2852936"/>
          <a:ext cx="4320480" cy="6034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1" name="Equation" r:id="rId3" imgW="2578100" imgH="330200" progId="Equation.3">
                  <p:embed/>
                </p:oleObj>
              </mc:Choice>
              <mc:Fallback>
                <p:oleObj name="Equation" r:id="rId3" imgW="2578100" imgH="330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11760" y="2852936"/>
                        <a:ext cx="4320480" cy="6034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3779912" y="2852936"/>
            <a:ext cx="792088" cy="648072"/>
          </a:xfrm>
          <a:prstGeom prst="rect">
            <a:avLst/>
          </a:prstGeom>
          <a:noFill/>
          <a:ln w="50800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199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Validation of uncertainties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217443"/>
          </a:xfrm>
        </p:spPr>
        <p:txBody>
          <a:bodyPr/>
          <a:lstStyle/>
          <a:p>
            <a:r>
              <a:rPr lang="en-US" dirty="0" smtClean="0"/>
              <a:t>Validation of uncertainties tests the goodness of fit between:</a:t>
            </a:r>
          </a:p>
          <a:p>
            <a:pPr marL="457200" indent="-457200">
              <a:lnSpc>
                <a:spcPct val="80000"/>
              </a:lnSpc>
              <a:buFont typeface="+mj-lt"/>
              <a:buAutoNum type="alphaLcPeriod"/>
            </a:pPr>
            <a:r>
              <a:rPr lang="en-US" dirty="0" smtClean="0"/>
              <a:t>The uncertainty calculated from the difference between the satellite and in-situ measurements (</a:t>
            </a:r>
            <a:r>
              <a:rPr lang="en-US" dirty="0" err="1" smtClean="0"/>
              <a:t>σ</a:t>
            </a:r>
            <a:r>
              <a:rPr lang="en-US" baseline="-25000" dirty="0" err="1" smtClean="0"/>
              <a:t>diff</a:t>
            </a:r>
            <a:r>
              <a:rPr lang="en-US" dirty="0" smtClean="0"/>
              <a:t>)</a:t>
            </a:r>
          </a:p>
          <a:p>
            <a:pPr marL="457200" indent="-457200">
              <a:lnSpc>
                <a:spcPct val="80000"/>
              </a:lnSpc>
              <a:buFont typeface="+mj-lt"/>
              <a:buAutoNum type="alphaLcPeriod"/>
            </a:pPr>
            <a:r>
              <a:rPr lang="en-US" dirty="0" smtClean="0"/>
              <a:t>The total satellite product uncertainty</a:t>
            </a:r>
          </a:p>
          <a:p>
            <a:pPr marL="457200" indent="-457200">
              <a:buFont typeface="+mj-lt"/>
              <a:buAutoNum type="alphaLcPeriod"/>
            </a:pPr>
            <a:endParaRPr lang="en-US" dirty="0"/>
          </a:p>
          <a:p>
            <a:pPr marL="457200" indent="-457200">
              <a:buFont typeface="+mj-lt"/>
              <a:buAutoNum type="alphaLcPeriod"/>
            </a:pPr>
            <a:endParaRPr lang="en-US" b="0" dirty="0" smtClean="0"/>
          </a:p>
          <a:p>
            <a:pPr>
              <a:lnSpc>
                <a:spcPct val="60000"/>
              </a:lnSpc>
            </a:pPr>
            <a:r>
              <a:rPr lang="en-US" sz="2000" b="0" dirty="0" err="1" smtClean="0"/>
              <a:t>σ</a:t>
            </a:r>
            <a:r>
              <a:rPr lang="en-US" sz="2000" b="0" baseline="-25000" dirty="0" err="1" smtClean="0"/>
              <a:t>sat</a:t>
            </a:r>
            <a:r>
              <a:rPr lang="en-US" sz="2000" b="0" baseline="-25000" dirty="0" smtClean="0"/>
              <a:t>        </a:t>
            </a:r>
            <a:r>
              <a:rPr lang="en-US" sz="2000" b="0" dirty="0" smtClean="0"/>
              <a:t> = the total uncertainty in the satellite observation</a:t>
            </a:r>
          </a:p>
          <a:p>
            <a:pPr>
              <a:lnSpc>
                <a:spcPct val="60000"/>
              </a:lnSpc>
            </a:pPr>
            <a:r>
              <a:rPr lang="en-US" sz="2000" b="0" dirty="0" err="1" smtClean="0"/>
              <a:t>σ</a:t>
            </a:r>
            <a:r>
              <a:rPr lang="en-US" sz="2000" b="0" baseline="-25000" dirty="0" err="1" smtClean="0"/>
              <a:t>ground</a:t>
            </a:r>
            <a:r>
              <a:rPr lang="en-US" sz="2000" b="0" dirty="0" smtClean="0"/>
              <a:t> </a:t>
            </a:r>
            <a:r>
              <a:rPr lang="en-US" sz="2000" b="0" dirty="0"/>
              <a:t>= the total uncertainty in the </a:t>
            </a:r>
            <a:r>
              <a:rPr lang="en-US" sz="2000" b="0" dirty="0" smtClean="0"/>
              <a:t>in-situ observation</a:t>
            </a:r>
          </a:p>
          <a:p>
            <a:pPr>
              <a:lnSpc>
                <a:spcPct val="80000"/>
              </a:lnSpc>
            </a:pPr>
            <a:r>
              <a:rPr lang="en-US" sz="2000" b="0" dirty="0" err="1" smtClean="0"/>
              <a:t>σ</a:t>
            </a:r>
            <a:r>
              <a:rPr lang="en-US" sz="2000" b="0" baseline="-25000" dirty="0" err="1" smtClean="0"/>
              <a:t>space</a:t>
            </a:r>
            <a:r>
              <a:rPr lang="en-US" sz="2000" b="0" dirty="0" smtClean="0"/>
              <a:t>   = </a:t>
            </a:r>
            <a:r>
              <a:rPr lang="en-US" sz="2000" b="0" dirty="0"/>
              <a:t>the </a:t>
            </a:r>
            <a:r>
              <a:rPr lang="en-US" sz="2000" b="0" dirty="0" smtClean="0"/>
              <a:t>geophysical uncertainty associated with comparing a point measurement with an area average</a:t>
            </a:r>
            <a:endParaRPr lang="en-US" sz="2000" b="0" dirty="0"/>
          </a:p>
          <a:p>
            <a:pPr>
              <a:lnSpc>
                <a:spcPct val="60000"/>
              </a:lnSpc>
            </a:pPr>
            <a:endParaRPr lang="en-US" b="0" dirty="0"/>
          </a:p>
          <a:p>
            <a:endParaRPr lang="en-US" b="0" dirty="0" smtClean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0553257"/>
              </p:ext>
            </p:extLst>
          </p:nvPr>
        </p:nvGraphicFramePr>
        <p:xfrm>
          <a:off x="2411760" y="2852936"/>
          <a:ext cx="4320480" cy="6034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8" name="Equation" r:id="rId3" imgW="2578100" imgH="330200" progId="Equation.3">
                  <p:embed/>
                </p:oleObj>
              </mc:Choice>
              <mc:Fallback>
                <p:oleObj name="Equation" r:id="rId3" imgW="2578100" imgH="330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11760" y="2852936"/>
                        <a:ext cx="4320480" cy="6034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4644008" y="2852936"/>
            <a:ext cx="792088" cy="648072"/>
          </a:xfrm>
          <a:prstGeom prst="rect">
            <a:avLst/>
          </a:prstGeom>
          <a:noFill/>
          <a:ln w="50800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89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Validation of uncertainties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08720"/>
            <a:ext cx="9001000" cy="5949280"/>
          </a:xfrm>
        </p:spPr>
        <p:txBody>
          <a:bodyPr>
            <a:normAutofit/>
          </a:bodyPr>
          <a:lstStyle/>
          <a:p>
            <a:r>
              <a:rPr lang="en-US" dirty="0" smtClean="0"/>
              <a:t>Validation of uncertainties tests the goodness of fit between:</a:t>
            </a:r>
          </a:p>
          <a:p>
            <a:pPr marL="457200" indent="-457200">
              <a:lnSpc>
                <a:spcPct val="80000"/>
              </a:lnSpc>
              <a:buFont typeface="+mj-lt"/>
              <a:buAutoNum type="alphaLcPeriod"/>
            </a:pPr>
            <a:r>
              <a:rPr lang="en-US" dirty="0" smtClean="0"/>
              <a:t>The uncertainty calculated from the difference between the satellite and in-situ measurements (</a:t>
            </a:r>
            <a:r>
              <a:rPr lang="en-US" dirty="0" err="1" smtClean="0"/>
              <a:t>σ</a:t>
            </a:r>
            <a:r>
              <a:rPr lang="en-US" baseline="-25000" dirty="0" err="1" smtClean="0"/>
              <a:t>diff</a:t>
            </a:r>
            <a:r>
              <a:rPr lang="en-US" dirty="0" smtClean="0"/>
              <a:t>)</a:t>
            </a:r>
          </a:p>
          <a:p>
            <a:pPr marL="457200" indent="-457200">
              <a:lnSpc>
                <a:spcPct val="80000"/>
              </a:lnSpc>
              <a:buFont typeface="+mj-lt"/>
              <a:buAutoNum type="alphaLcPeriod"/>
            </a:pPr>
            <a:r>
              <a:rPr lang="en-US" dirty="0" smtClean="0"/>
              <a:t>The total satellite product uncertainty</a:t>
            </a:r>
          </a:p>
          <a:p>
            <a:pPr marL="457200" indent="-457200">
              <a:buFont typeface="+mj-lt"/>
              <a:buAutoNum type="alphaLcPeriod"/>
            </a:pPr>
            <a:endParaRPr lang="en-US" dirty="0"/>
          </a:p>
          <a:p>
            <a:pPr marL="457200" indent="-457200">
              <a:buFont typeface="+mj-lt"/>
              <a:buAutoNum type="alphaLcPeriod"/>
            </a:pPr>
            <a:endParaRPr lang="en-US" b="0" dirty="0" smtClean="0"/>
          </a:p>
          <a:p>
            <a:pPr>
              <a:lnSpc>
                <a:spcPct val="60000"/>
              </a:lnSpc>
            </a:pPr>
            <a:r>
              <a:rPr lang="en-US" sz="2000" b="0" dirty="0" err="1" smtClean="0"/>
              <a:t>σ</a:t>
            </a:r>
            <a:r>
              <a:rPr lang="en-US" sz="2000" b="0" baseline="-25000" dirty="0" err="1" smtClean="0"/>
              <a:t>sat</a:t>
            </a:r>
            <a:r>
              <a:rPr lang="en-US" sz="2000" b="0" baseline="-25000" dirty="0" smtClean="0"/>
              <a:t>        </a:t>
            </a:r>
            <a:r>
              <a:rPr lang="en-US" sz="2000" b="0" dirty="0" smtClean="0"/>
              <a:t> = the total uncertainty in the satellite observation</a:t>
            </a:r>
          </a:p>
          <a:p>
            <a:pPr>
              <a:lnSpc>
                <a:spcPct val="60000"/>
              </a:lnSpc>
            </a:pPr>
            <a:r>
              <a:rPr lang="en-US" sz="2000" b="0" dirty="0" err="1" smtClean="0"/>
              <a:t>σ</a:t>
            </a:r>
            <a:r>
              <a:rPr lang="en-US" sz="2000" b="0" baseline="-25000" dirty="0" err="1" smtClean="0"/>
              <a:t>ground</a:t>
            </a:r>
            <a:r>
              <a:rPr lang="en-US" sz="2000" b="0" dirty="0" smtClean="0"/>
              <a:t> </a:t>
            </a:r>
            <a:r>
              <a:rPr lang="en-US" sz="2000" b="0" dirty="0"/>
              <a:t>= the total uncertainty in the </a:t>
            </a:r>
            <a:r>
              <a:rPr lang="en-US" sz="2000" b="0" dirty="0" smtClean="0"/>
              <a:t>in-situ observation</a:t>
            </a:r>
          </a:p>
          <a:p>
            <a:pPr>
              <a:lnSpc>
                <a:spcPct val="80000"/>
              </a:lnSpc>
            </a:pPr>
            <a:r>
              <a:rPr lang="en-US" sz="2000" b="0" dirty="0" err="1" smtClean="0"/>
              <a:t>σ</a:t>
            </a:r>
            <a:r>
              <a:rPr lang="en-US" sz="2000" b="0" baseline="-25000" dirty="0" err="1" smtClean="0"/>
              <a:t>space</a:t>
            </a:r>
            <a:r>
              <a:rPr lang="en-US" sz="2000" b="0" dirty="0" smtClean="0"/>
              <a:t>   = </a:t>
            </a:r>
            <a:r>
              <a:rPr lang="en-US" sz="2000" b="0" dirty="0"/>
              <a:t>the </a:t>
            </a:r>
            <a:r>
              <a:rPr lang="en-US" sz="2000" b="0" dirty="0" smtClean="0"/>
              <a:t>geophysical uncertainty associated with comparing a point measurement with an area average</a:t>
            </a:r>
          </a:p>
          <a:p>
            <a:pPr>
              <a:lnSpc>
                <a:spcPct val="80000"/>
              </a:lnSpc>
            </a:pPr>
            <a:r>
              <a:rPr lang="en-US" sz="2000" b="0" dirty="0" err="1" smtClean="0"/>
              <a:t>σ</a:t>
            </a:r>
            <a:r>
              <a:rPr lang="en-US" sz="2000" b="0" baseline="-25000" dirty="0" err="1" smtClean="0"/>
              <a:t>time</a:t>
            </a:r>
            <a:r>
              <a:rPr lang="en-US" sz="2000" b="0" dirty="0" smtClean="0"/>
              <a:t>    </a:t>
            </a:r>
            <a:r>
              <a:rPr lang="en-US" sz="2000" b="0" dirty="0"/>
              <a:t>= </a:t>
            </a:r>
            <a:r>
              <a:rPr lang="en-US" sz="2000" b="0" dirty="0" smtClean="0"/>
              <a:t>the geophysical uncertainty from comparing observations at different times</a:t>
            </a:r>
            <a:endParaRPr lang="en-US" sz="2000" b="0" dirty="0"/>
          </a:p>
          <a:p>
            <a:pPr>
              <a:lnSpc>
                <a:spcPct val="60000"/>
              </a:lnSpc>
            </a:pPr>
            <a:endParaRPr lang="en-US" b="0" dirty="0"/>
          </a:p>
          <a:p>
            <a:pPr>
              <a:lnSpc>
                <a:spcPct val="60000"/>
              </a:lnSpc>
            </a:pPr>
            <a:endParaRPr lang="en-US" b="0" dirty="0"/>
          </a:p>
          <a:p>
            <a:endParaRPr lang="en-US" b="0" dirty="0" smtClean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9128895"/>
              </p:ext>
            </p:extLst>
          </p:nvPr>
        </p:nvGraphicFramePr>
        <p:xfrm>
          <a:off x="2411760" y="2852936"/>
          <a:ext cx="4320480" cy="6034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2" name="Equation" r:id="rId3" imgW="2578100" imgH="330200" progId="Equation.3">
                  <p:embed/>
                </p:oleObj>
              </mc:Choice>
              <mc:Fallback>
                <p:oleObj name="Equation" r:id="rId3" imgW="2578100" imgH="330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11760" y="2852936"/>
                        <a:ext cx="4320480" cy="6034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5220072" y="2852936"/>
            <a:ext cx="792088" cy="648072"/>
          </a:xfrm>
          <a:prstGeom prst="rect">
            <a:avLst/>
          </a:prstGeom>
          <a:noFill/>
          <a:ln w="50800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2427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Validation of uncertainties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08720"/>
            <a:ext cx="8892480" cy="5949280"/>
          </a:xfrm>
        </p:spPr>
        <p:txBody>
          <a:bodyPr>
            <a:normAutofit/>
          </a:bodyPr>
          <a:lstStyle/>
          <a:p>
            <a:r>
              <a:rPr lang="en-US" dirty="0" smtClean="0"/>
              <a:t>Validation of uncertainties tests the goodness of fit between:</a:t>
            </a:r>
          </a:p>
          <a:p>
            <a:pPr marL="457200" indent="-457200">
              <a:lnSpc>
                <a:spcPct val="80000"/>
              </a:lnSpc>
              <a:buFont typeface="+mj-lt"/>
              <a:buAutoNum type="alphaLcPeriod"/>
            </a:pPr>
            <a:r>
              <a:rPr lang="en-US" dirty="0" smtClean="0"/>
              <a:t>The uncertainty calculated from the difference between the satellite and in-situ measurements (</a:t>
            </a:r>
            <a:r>
              <a:rPr lang="en-US" dirty="0" err="1" smtClean="0"/>
              <a:t>σ</a:t>
            </a:r>
            <a:r>
              <a:rPr lang="en-US" baseline="-25000" dirty="0" err="1" smtClean="0"/>
              <a:t>diff</a:t>
            </a:r>
            <a:r>
              <a:rPr lang="en-US" dirty="0" smtClean="0"/>
              <a:t>)</a:t>
            </a:r>
          </a:p>
          <a:p>
            <a:pPr marL="457200" indent="-457200">
              <a:lnSpc>
                <a:spcPct val="80000"/>
              </a:lnSpc>
              <a:buFont typeface="+mj-lt"/>
              <a:buAutoNum type="alphaLcPeriod"/>
            </a:pPr>
            <a:r>
              <a:rPr lang="en-US" dirty="0" smtClean="0"/>
              <a:t>The total satellite product uncertainty</a:t>
            </a:r>
          </a:p>
          <a:p>
            <a:pPr marL="457200" indent="-457200">
              <a:buFont typeface="+mj-lt"/>
              <a:buAutoNum type="alphaLcPeriod"/>
            </a:pPr>
            <a:endParaRPr lang="en-US" dirty="0"/>
          </a:p>
          <a:p>
            <a:pPr marL="457200" indent="-457200">
              <a:buFont typeface="+mj-lt"/>
              <a:buAutoNum type="alphaLcPeriod"/>
            </a:pPr>
            <a:endParaRPr lang="en-US" b="0" dirty="0" smtClean="0"/>
          </a:p>
          <a:p>
            <a:pPr>
              <a:lnSpc>
                <a:spcPct val="60000"/>
              </a:lnSpc>
            </a:pPr>
            <a:r>
              <a:rPr lang="en-US" sz="2000" b="0" dirty="0" err="1" smtClean="0"/>
              <a:t>σ</a:t>
            </a:r>
            <a:r>
              <a:rPr lang="en-US" sz="2000" b="0" baseline="-25000" dirty="0" err="1" smtClean="0"/>
              <a:t>sat</a:t>
            </a:r>
            <a:r>
              <a:rPr lang="en-US" sz="2000" b="0" baseline="-25000" dirty="0" smtClean="0"/>
              <a:t>        </a:t>
            </a:r>
            <a:r>
              <a:rPr lang="en-US" sz="2000" b="0" dirty="0" smtClean="0"/>
              <a:t> = the total uncertainty in the satellite observation</a:t>
            </a:r>
          </a:p>
          <a:p>
            <a:pPr>
              <a:lnSpc>
                <a:spcPct val="60000"/>
              </a:lnSpc>
            </a:pPr>
            <a:r>
              <a:rPr lang="en-US" sz="2000" b="0" dirty="0" err="1" smtClean="0"/>
              <a:t>σ</a:t>
            </a:r>
            <a:r>
              <a:rPr lang="en-US" sz="2000" b="0" baseline="-25000" dirty="0" err="1" smtClean="0"/>
              <a:t>ground</a:t>
            </a:r>
            <a:r>
              <a:rPr lang="en-US" sz="2000" b="0" dirty="0" smtClean="0"/>
              <a:t> </a:t>
            </a:r>
            <a:r>
              <a:rPr lang="en-US" sz="2000" b="0" dirty="0"/>
              <a:t>= the total uncertainty in the </a:t>
            </a:r>
            <a:r>
              <a:rPr lang="en-US" sz="2000" b="0" dirty="0" smtClean="0"/>
              <a:t>in-situ observation</a:t>
            </a:r>
          </a:p>
          <a:p>
            <a:pPr>
              <a:lnSpc>
                <a:spcPct val="80000"/>
              </a:lnSpc>
            </a:pPr>
            <a:r>
              <a:rPr lang="en-US" sz="2000" b="0" dirty="0" err="1" smtClean="0"/>
              <a:t>σ</a:t>
            </a:r>
            <a:r>
              <a:rPr lang="en-US" sz="2000" b="0" baseline="-25000" dirty="0" err="1" smtClean="0"/>
              <a:t>space</a:t>
            </a:r>
            <a:r>
              <a:rPr lang="en-US" sz="2000" b="0" dirty="0" smtClean="0"/>
              <a:t>   = </a:t>
            </a:r>
            <a:r>
              <a:rPr lang="en-US" sz="2000" b="0" dirty="0"/>
              <a:t>the </a:t>
            </a:r>
            <a:r>
              <a:rPr lang="en-US" sz="2000" b="0" dirty="0" smtClean="0"/>
              <a:t>geophysical uncertainty associated with comparing a point measurement with an area average</a:t>
            </a:r>
          </a:p>
          <a:p>
            <a:pPr>
              <a:lnSpc>
                <a:spcPct val="80000"/>
              </a:lnSpc>
            </a:pPr>
            <a:r>
              <a:rPr lang="en-US" sz="2000" b="0" dirty="0" err="1" smtClean="0"/>
              <a:t>σ</a:t>
            </a:r>
            <a:r>
              <a:rPr lang="en-US" sz="2000" b="0" baseline="-25000" dirty="0" err="1" smtClean="0"/>
              <a:t>time</a:t>
            </a:r>
            <a:r>
              <a:rPr lang="en-US" sz="2000" b="0" dirty="0" smtClean="0"/>
              <a:t>    </a:t>
            </a:r>
            <a:r>
              <a:rPr lang="en-US" sz="2000" b="0" dirty="0"/>
              <a:t>= </a:t>
            </a:r>
            <a:r>
              <a:rPr lang="en-US" sz="2000" b="0" dirty="0" smtClean="0"/>
              <a:t>the geophysical uncertainty from comparing observations at different times</a:t>
            </a:r>
            <a:endParaRPr lang="en-US" sz="2000" b="0" dirty="0"/>
          </a:p>
          <a:p>
            <a:pPr>
              <a:lnSpc>
                <a:spcPct val="80000"/>
              </a:lnSpc>
            </a:pPr>
            <a:r>
              <a:rPr lang="en-US" sz="2000" b="0" dirty="0" err="1"/>
              <a:t>σ</a:t>
            </a:r>
            <a:r>
              <a:rPr lang="en-US" sz="2000" b="0" baseline="-25000" dirty="0" err="1"/>
              <a:t>time</a:t>
            </a:r>
            <a:r>
              <a:rPr lang="en-US" sz="2000" b="0" dirty="0"/>
              <a:t>    = the geophysical </a:t>
            </a:r>
            <a:r>
              <a:rPr lang="en-US" sz="2000" b="0" dirty="0" smtClean="0"/>
              <a:t>uncertainty due to the difference in measurement depth (MW only)</a:t>
            </a:r>
            <a:endParaRPr lang="en-US" sz="2000" b="0" dirty="0"/>
          </a:p>
          <a:p>
            <a:pPr>
              <a:lnSpc>
                <a:spcPct val="60000"/>
              </a:lnSpc>
            </a:pPr>
            <a:endParaRPr lang="en-US" b="0" dirty="0"/>
          </a:p>
          <a:p>
            <a:pPr>
              <a:lnSpc>
                <a:spcPct val="60000"/>
              </a:lnSpc>
            </a:pPr>
            <a:endParaRPr lang="en-US" b="0" dirty="0"/>
          </a:p>
          <a:p>
            <a:endParaRPr lang="en-US" b="0" dirty="0" smtClean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5497709"/>
              </p:ext>
            </p:extLst>
          </p:nvPr>
        </p:nvGraphicFramePr>
        <p:xfrm>
          <a:off x="2411760" y="2852936"/>
          <a:ext cx="4320480" cy="6034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9" name="Equation" r:id="rId3" imgW="2578100" imgH="330200" progId="Equation.3">
                  <p:embed/>
                </p:oleObj>
              </mc:Choice>
              <mc:Fallback>
                <p:oleObj name="Equation" r:id="rId3" imgW="2578100" imgH="330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11760" y="2852936"/>
                        <a:ext cx="4320480" cy="6034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5940152" y="2852936"/>
            <a:ext cx="792088" cy="648072"/>
          </a:xfrm>
          <a:prstGeom prst="rect">
            <a:avLst/>
          </a:prstGeom>
          <a:noFill/>
          <a:ln w="50800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4152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Validating uncertainties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" r="715"/>
          <a:stretch>
            <a:fillRect/>
          </a:stretch>
        </p:blipFill>
        <p:spPr bwMode="auto">
          <a:xfrm>
            <a:off x="597366" y="1124744"/>
            <a:ext cx="8007082" cy="5001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03848" y="5949280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Retrieval Uncertainty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 rot="16200000">
            <a:off x="-2407883" y="3424355"/>
            <a:ext cx="5256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Uncertainty from satellite and in-situ differences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732240" y="3789040"/>
            <a:ext cx="21602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Expected uncertainty model:</a:t>
            </a:r>
          </a:p>
          <a:p>
            <a:pPr algn="ctr"/>
            <a:r>
              <a:rPr lang="en-US" dirty="0" smtClean="0"/>
              <a:t>This doesn’t tend to zero due to uncertainties in the in-situ data and data matching process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6156176" y="4005064"/>
            <a:ext cx="1008112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97637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summary:</a:t>
            </a:r>
          </a:p>
          <a:p>
            <a:pPr marL="342900" indent="-342900">
              <a:buFont typeface="Arial"/>
              <a:buChar char="•"/>
            </a:pPr>
            <a:r>
              <a:rPr lang="en-US" b="0" dirty="0" smtClean="0"/>
              <a:t>We derive our uncertainties independently of in-situ data, based on the measurement equation for the retrieval process.</a:t>
            </a:r>
          </a:p>
          <a:p>
            <a:pPr marL="342900" indent="-342900">
              <a:buFont typeface="Arial"/>
              <a:buChar char="•"/>
            </a:pPr>
            <a:r>
              <a:rPr lang="en-US" b="0" dirty="0" smtClean="0"/>
              <a:t>We provide to the user both total uncertainty, and a breakdown of the uncertainty components by correlation length scale to enable correct propagation of these to derived products.</a:t>
            </a:r>
          </a:p>
          <a:p>
            <a:pPr marL="342900" indent="-342900">
              <a:buFont typeface="Arial"/>
              <a:buChar char="•"/>
            </a:pPr>
            <a:r>
              <a:rPr lang="en-US" b="0" dirty="0" smtClean="0"/>
              <a:t>We validate the uncertainties in addition to the LST using in-situ observations.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3699487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 uncertainties propagate?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40768"/>
            <a:ext cx="3312368" cy="4569371"/>
          </a:xfrm>
        </p:spPr>
        <p:txBody>
          <a:bodyPr/>
          <a:lstStyle/>
          <a:p>
            <a:r>
              <a:rPr lang="en-US" dirty="0" smtClean="0"/>
              <a:t>Uncertainties arise at each step of the measurement process:</a:t>
            </a:r>
          </a:p>
          <a:p>
            <a:pPr marL="342900" indent="-342900">
              <a:buFont typeface="Arial"/>
              <a:buChar char="•"/>
            </a:pPr>
            <a:r>
              <a:rPr lang="en-US" b="0" dirty="0" smtClean="0"/>
              <a:t>Uncertainties arising early in the process need to be propagated through each stage of the processing.</a:t>
            </a:r>
          </a:p>
          <a:p>
            <a:pPr marL="342900" indent="-342900">
              <a:buFont typeface="Arial"/>
              <a:buChar char="•"/>
            </a:pPr>
            <a:r>
              <a:rPr lang="en-US" b="0" dirty="0" smtClean="0"/>
              <a:t>New uncertainties will be introduced at each stage of the processing.</a:t>
            </a:r>
            <a:endParaRPr lang="en-US" b="0" dirty="0"/>
          </a:p>
        </p:txBody>
      </p:sp>
      <p:pic>
        <p:nvPicPr>
          <p:cNvPr id="4" name="Content Placeholder 4"/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364" b="-1392"/>
          <a:stretch/>
        </p:blipFill>
        <p:spPr>
          <a:xfrm>
            <a:off x="3707904" y="1340768"/>
            <a:ext cx="5256584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0340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 uncertainties propagate?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40768"/>
            <a:ext cx="3312368" cy="4569371"/>
          </a:xfrm>
          <a:ln>
            <a:noFill/>
          </a:ln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Uncertainties arise at each step of the measurement process:</a:t>
            </a:r>
          </a:p>
          <a:p>
            <a:pPr marL="342900" indent="-342900">
              <a:buFont typeface="Arial"/>
              <a:buChar char="•"/>
            </a:pPr>
            <a:r>
              <a:rPr lang="en-US" b="0" dirty="0" smtClean="0">
                <a:solidFill>
                  <a:schemeClr val="bg1">
                    <a:lumMod val="85000"/>
                  </a:schemeClr>
                </a:solidFill>
              </a:rPr>
              <a:t>Uncertainties arising early in the process need to be propagated through each stage of the processing.</a:t>
            </a:r>
          </a:p>
          <a:p>
            <a:pPr marL="342900" indent="-342900">
              <a:buFont typeface="Arial"/>
              <a:buChar char="•"/>
            </a:pPr>
            <a:r>
              <a:rPr lang="en-US" b="0" dirty="0" smtClean="0">
                <a:solidFill>
                  <a:schemeClr val="bg1">
                    <a:lumMod val="85000"/>
                  </a:schemeClr>
                </a:solidFill>
              </a:rPr>
              <a:t>New uncertainties will be introduced at each stage of the processing.</a:t>
            </a:r>
            <a:endParaRPr lang="en-US" b="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4" name="Content Placeholder 4"/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364" b="-1392"/>
          <a:stretch/>
        </p:blipFill>
        <p:spPr>
          <a:xfrm>
            <a:off x="3707904" y="1340768"/>
            <a:ext cx="5256584" cy="453650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491880" y="2348880"/>
            <a:ext cx="5544616" cy="1296144"/>
          </a:xfrm>
          <a:prstGeom prst="rect">
            <a:avLst/>
          </a:prstGeom>
          <a:noFill/>
          <a:ln w="50800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8233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can we understand and quantify the uncertainties for a given processing step?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23528" y="1412776"/>
            <a:ext cx="8568952" cy="2664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1200"/>
              </a:spcBef>
              <a:spcAft>
                <a:spcPts val="600"/>
              </a:spcAft>
              <a:buFont typeface="Arial" pitchFamily="34" charset="0"/>
              <a:buNone/>
              <a:defRPr sz="2200" b="1" kern="1200">
                <a:solidFill>
                  <a:srgbClr val="041E5D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271463" indent="-182563" algn="l" defTabSz="914400" rtl="0" eaLnBrk="1" latinLnBrk="0" hangingPunct="1">
              <a:spcBef>
                <a:spcPct val="20000"/>
              </a:spcBef>
              <a:buClr>
                <a:srgbClr val="067EB0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041E5D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538163" indent="-228600" algn="l" defTabSz="914400" rtl="0" eaLnBrk="1" latinLnBrk="0" hangingPunct="1">
              <a:spcBef>
                <a:spcPct val="20000"/>
              </a:spcBef>
              <a:buClr>
                <a:srgbClr val="B03806"/>
              </a:buClr>
              <a:buSzPct val="80000"/>
              <a:buFont typeface="Wingdings" panose="05000000000000000000" pitchFamily="2" charset="2"/>
              <a:buChar char="v"/>
              <a:defRPr sz="1800" kern="1200">
                <a:solidFill>
                  <a:srgbClr val="041E5D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895350" indent="-228600" algn="l" defTabSz="914400" rtl="0" eaLnBrk="1" latinLnBrk="0" hangingPunct="1">
              <a:spcBef>
                <a:spcPct val="20000"/>
              </a:spcBef>
              <a:buClr>
                <a:srgbClr val="067EB0"/>
              </a:buClr>
              <a:buFont typeface="Wingdings" panose="05000000000000000000" pitchFamily="2" charset="2"/>
              <a:buChar char="Ø"/>
              <a:defRPr sz="1800" kern="1200" baseline="0">
                <a:solidFill>
                  <a:srgbClr val="041E5D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260475" indent="-228600" algn="l" defTabSz="914400" rtl="0" eaLnBrk="1" latinLnBrk="0" hangingPunct="1">
              <a:spcBef>
                <a:spcPct val="20000"/>
              </a:spcBef>
              <a:buClr>
                <a:srgbClr val="B03806"/>
              </a:buClr>
              <a:buFont typeface="Wingdings" panose="05000000000000000000" pitchFamily="2" charset="2"/>
              <a:buChar char="ü"/>
              <a:defRPr sz="1800" kern="1200" baseline="0">
                <a:solidFill>
                  <a:srgbClr val="041E5D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 smtClean="0"/>
              <a:t>We start from the measurement equation.  Lets consider first a LST retrieval in the form:</a:t>
            </a:r>
          </a:p>
          <a:p>
            <a:pPr algn="ctr"/>
            <a:r>
              <a:rPr lang="en-GB" sz="2400" b="0" dirty="0" smtClean="0"/>
              <a:t>z=g(</a:t>
            </a:r>
            <a:r>
              <a:rPr lang="en-GB" sz="2400" dirty="0" smtClean="0"/>
              <a:t>y,β</a:t>
            </a:r>
            <a:r>
              <a:rPr lang="en-GB" sz="2400" b="0" dirty="0" smtClean="0"/>
              <a:t>)+0</a:t>
            </a:r>
          </a:p>
          <a:p>
            <a:pPr algn="ctr"/>
            <a:endParaRPr lang="en-GB" sz="2400" b="0" dirty="0" smtClean="0"/>
          </a:p>
          <a:p>
            <a:r>
              <a:rPr lang="en-GB" sz="2400" dirty="0" smtClean="0"/>
              <a:t>  y</a:t>
            </a:r>
            <a:r>
              <a:rPr lang="en-GB" sz="2400" b="0" dirty="0" smtClean="0"/>
              <a:t> = observations     	 </a:t>
            </a:r>
            <a:r>
              <a:rPr lang="en-GB" sz="2400" dirty="0" smtClean="0"/>
              <a:t>β</a:t>
            </a:r>
            <a:r>
              <a:rPr lang="en-GB" sz="2400" b="0" dirty="0" smtClean="0"/>
              <a:t> = retrieval parameters           +0 = process</a:t>
            </a:r>
            <a:endParaRPr lang="en-GB" sz="2400" dirty="0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2339752" y="2924944"/>
            <a:ext cx="1728192" cy="7200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4572000" y="2924944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5148064" y="2924944"/>
            <a:ext cx="1800200" cy="7200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Placeholder 13" descr="FIDUCEO-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2" b="8892"/>
          <a:stretch>
            <a:fillRect/>
          </a:stretch>
        </p:blipFill>
        <p:spPr>
          <a:xfrm>
            <a:off x="107504" y="620688"/>
            <a:ext cx="1440160" cy="270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628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can we understand and quantify the uncertainties for a given processing step?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23528" y="1412776"/>
            <a:ext cx="8568952" cy="2664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1200"/>
              </a:spcBef>
              <a:spcAft>
                <a:spcPts val="600"/>
              </a:spcAft>
              <a:buFont typeface="Arial" pitchFamily="34" charset="0"/>
              <a:buNone/>
              <a:defRPr sz="2200" b="1" kern="1200">
                <a:solidFill>
                  <a:srgbClr val="041E5D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271463" indent="-182563" algn="l" defTabSz="914400" rtl="0" eaLnBrk="1" latinLnBrk="0" hangingPunct="1">
              <a:spcBef>
                <a:spcPct val="20000"/>
              </a:spcBef>
              <a:buClr>
                <a:srgbClr val="067EB0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041E5D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538163" indent="-228600" algn="l" defTabSz="914400" rtl="0" eaLnBrk="1" latinLnBrk="0" hangingPunct="1">
              <a:spcBef>
                <a:spcPct val="20000"/>
              </a:spcBef>
              <a:buClr>
                <a:srgbClr val="B03806"/>
              </a:buClr>
              <a:buSzPct val="80000"/>
              <a:buFont typeface="Wingdings" panose="05000000000000000000" pitchFamily="2" charset="2"/>
              <a:buChar char="v"/>
              <a:defRPr sz="1800" kern="1200">
                <a:solidFill>
                  <a:srgbClr val="041E5D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895350" indent="-228600" algn="l" defTabSz="914400" rtl="0" eaLnBrk="1" latinLnBrk="0" hangingPunct="1">
              <a:spcBef>
                <a:spcPct val="20000"/>
              </a:spcBef>
              <a:buClr>
                <a:srgbClr val="067EB0"/>
              </a:buClr>
              <a:buFont typeface="Wingdings" panose="05000000000000000000" pitchFamily="2" charset="2"/>
              <a:buChar char="Ø"/>
              <a:defRPr sz="1800" kern="1200" baseline="0">
                <a:solidFill>
                  <a:srgbClr val="041E5D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260475" indent="-228600" algn="l" defTabSz="914400" rtl="0" eaLnBrk="1" latinLnBrk="0" hangingPunct="1">
              <a:spcBef>
                <a:spcPct val="20000"/>
              </a:spcBef>
              <a:buClr>
                <a:srgbClr val="B03806"/>
              </a:buClr>
              <a:buFont typeface="Wingdings" panose="05000000000000000000" pitchFamily="2" charset="2"/>
              <a:buChar char="ü"/>
              <a:defRPr sz="1800" kern="1200" baseline="0">
                <a:solidFill>
                  <a:srgbClr val="041E5D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 smtClean="0"/>
              <a:t>We start from the measurement equation.  Lets consider first a LST retrieval in the form:</a:t>
            </a:r>
          </a:p>
          <a:p>
            <a:pPr algn="ctr"/>
            <a:r>
              <a:rPr lang="en-GB" sz="2400" b="0" dirty="0" smtClean="0"/>
              <a:t>z=g(</a:t>
            </a:r>
            <a:r>
              <a:rPr lang="en-GB" sz="2400" dirty="0" smtClean="0"/>
              <a:t>y,β</a:t>
            </a:r>
            <a:r>
              <a:rPr lang="en-GB" sz="2400" b="0" dirty="0" smtClean="0"/>
              <a:t>)+0</a:t>
            </a:r>
          </a:p>
          <a:p>
            <a:pPr algn="ctr"/>
            <a:endParaRPr lang="en-GB" sz="2400" b="0" dirty="0" smtClean="0"/>
          </a:p>
          <a:p>
            <a:r>
              <a:rPr lang="en-GB" sz="2400" dirty="0" smtClean="0"/>
              <a:t>  y</a:t>
            </a:r>
            <a:r>
              <a:rPr lang="en-GB" sz="2400" b="0" dirty="0" smtClean="0"/>
              <a:t> = observations     	 </a:t>
            </a:r>
            <a:r>
              <a:rPr lang="en-GB" sz="2400" dirty="0" smtClean="0"/>
              <a:t>β</a:t>
            </a:r>
            <a:r>
              <a:rPr lang="en-GB" sz="2400" b="0" dirty="0" smtClean="0"/>
              <a:t> = retrieval parameters           +0 = process</a:t>
            </a:r>
            <a:endParaRPr lang="en-GB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1907704" y="5301208"/>
            <a:ext cx="568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i="1" dirty="0"/>
              <a:t>LST=a</a:t>
            </a:r>
            <a:r>
              <a:rPr lang="en-GB" sz="2200" i="1" baseline="-25000" dirty="0"/>
              <a:t>f,i,pw</a:t>
            </a:r>
            <a:r>
              <a:rPr lang="en-GB" sz="2200" i="1" dirty="0"/>
              <a:t>+b</a:t>
            </a:r>
            <a:r>
              <a:rPr lang="en-GB" sz="2200" i="1" baseline="-25000" dirty="0"/>
              <a:t>f,i</a:t>
            </a:r>
            <a:r>
              <a:rPr lang="en-GB" sz="2200" i="1" dirty="0"/>
              <a:t>(T</a:t>
            </a:r>
            <a:r>
              <a:rPr lang="en-GB" sz="2200" i="1" baseline="-25000" dirty="0"/>
              <a:t>11</a:t>
            </a:r>
            <a:r>
              <a:rPr lang="en-GB" sz="2200" i="1" dirty="0"/>
              <a:t>-T</a:t>
            </a:r>
            <a:r>
              <a:rPr lang="en-GB" sz="2200" i="1" baseline="-25000" dirty="0"/>
              <a:t>12</a:t>
            </a:r>
            <a:r>
              <a:rPr lang="en-GB" sz="2200" i="1" dirty="0"/>
              <a:t>)</a:t>
            </a:r>
            <a:r>
              <a:rPr lang="en-GB" sz="2200" i="1" baseline="30000" dirty="0"/>
              <a:t>n</a:t>
            </a:r>
            <a:r>
              <a:rPr lang="en-GB" sz="2200" i="1" dirty="0"/>
              <a:t>+(b</a:t>
            </a:r>
            <a:r>
              <a:rPr lang="en-GB" sz="2200" i="1" baseline="-25000" dirty="0"/>
              <a:t>f,i</a:t>
            </a:r>
            <a:r>
              <a:rPr lang="en-GB" sz="2200" i="1" dirty="0"/>
              <a:t>+c</a:t>
            </a:r>
            <a:r>
              <a:rPr lang="en-GB" sz="2200" i="1" baseline="-25000" dirty="0"/>
              <a:t>f,i</a:t>
            </a:r>
            <a:r>
              <a:rPr lang="en-GB" sz="2200" i="1" dirty="0"/>
              <a:t>)</a:t>
            </a:r>
            <a:r>
              <a:rPr lang="en-GB" sz="2200" i="1" dirty="0" smtClean="0"/>
              <a:t>T</a:t>
            </a:r>
            <a:r>
              <a:rPr lang="en-GB" sz="2200" i="1" baseline="-25000" dirty="0" smtClean="0"/>
              <a:t>12</a:t>
            </a:r>
            <a:r>
              <a:rPr lang="en-GB" sz="2200" dirty="0" smtClean="0"/>
              <a:t> + 0</a:t>
            </a:r>
            <a:endParaRPr lang="en-US" sz="2200" dirty="0" smtClean="0">
              <a:solidFill>
                <a:schemeClr val="tx2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2339752" y="2924944"/>
            <a:ext cx="1728192" cy="7200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572000" y="2924944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148064" y="2924944"/>
            <a:ext cx="1800200" cy="7200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Placeholder 13" descr="FIDUCEO-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2" b="8892"/>
          <a:stretch>
            <a:fillRect/>
          </a:stretch>
        </p:blipFill>
        <p:spPr>
          <a:xfrm>
            <a:off x="107504" y="620688"/>
            <a:ext cx="1440160" cy="270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20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1840" y="0"/>
            <a:ext cx="5472608" cy="79208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How can we understand and quantify the uncertainties for a given processing step?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12776"/>
            <a:ext cx="8568952" cy="2664296"/>
          </a:xfrm>
        </p:spPr>
        <p:txBody>
          <a:bodyPr>
            <a:normAutofit/>
          </a:bodyPr>
          <a:lstStyle/>
          <a:p>
            <a:r>
              <a:rPr lang="en-GB" sz="2400" dirty="0" smtClean="0"/>
              <a:t>We start from the measurement equation.  Lets consider first a LST retrieval in the form:</a:t>
            </a:r>
          </a:p>
          <a:p>
            <a:pPr algn="ctr"/>
            <a:r>
              <a:rPr lang="en-GB" sz="2400" b="0" dirty="0" smtClean="0"/>
              <a:t>z</a:t>
            </a:r>
            <a:r>
              <a:rPr lang="en-GB" sz="2400" b="0" dirty="0"/>
              <a:t>=g(</a:t>
            </a:r>
            <a:r>
              <a:rPr lang="en-GB" sz="2400" dirty="0"/>
              <a:t>y,</a:t>
            </a:r>
            <a:r>
              <a:rPr lang="en-GB" sz="2400" dirty="0" smtClean="0"/>
              <a:t>β</a:t>
            </a:r>
            <a:r>
              <a:rPr lang="en-GB" sz="2400" b="0" dirty="0" smtClean="0"/>
              <a:t>)</a:t>
            </a:r>
            <a:r>
              <a:rPr lang="en-GB" sz="2400" b="0" dirty="0"/>
              <a:t>+</a:t>
            </a:r>
            <a:r>
              <a:rPr lang="en-GB" sz="2400" b="0" dirty="0" smtClean="0"/>
              <a:t>0</a:t>
            </a:r>
          </a:p>
          <a:p>
            <a:pPr algn="ctr"/>
            <a:endParaRPr lang="en-GB" sz="2400" b="0" dirty="0" smtClean="0"/>
          </a:p>
          <a:p>
            <a:r>
              <a:rPr lang="en-GB" sz="2400" dirty="0" smtClean="0"/>
              <a:t>  y</a:t>
            </a:r>
            <a:r>
              <a:rPr lang="en-GB" sz="2400" b="0" dirty="0" smtClean="0"/>
              <a:t> = observations     	 </a:t>
            </a:r>
            <a:r>
              <a:rPr lang="en-GB" sz="2400" dirty="0" smtClean="0"/>
              <a:t>β</a:t>
            </a:r>
            <a:r>
              <a:rPr lang="en-GB" sz="2400" b="0" dirty="0" smtClean="0"/>
              <a:t> = retrieval parameters           +0 = process</a:t>
            </a:r>
            <a:endParaRPr lang="en-GB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907704" y="5301208"/>
            <a:ext cx="568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i="1" dirty="0"/>
              <a:t>LST=a</a:t>
            </a:r>
            <a:r>
              <a:rPr lang="en-GB" sz="2200" i="1" baseline="-25000" dirty="0"/>
              <a:t>f,i,pw</a:t>
            </a:r>
            <a:r>
              <a:rPr lang="en-GB" sz="2200" i="1" dirty="0"/>
              <a:t>+b</a:t>
            </a:r>
            <a:r>
              <a:rPr lang="en-GB" sz="2200" i="1" baseline="-25000" dirty="0"/>
              <a:t>f,i</a:t>
            </a:r>
            <a:r>
              <a:rPr lang="en-GB" sz="2200" i="1" dirty="0"/>
              <a:t>(T</a:t>
            </a:r>
            <a:r>
              <a:rPr lang="en-GB" sz="2200" i="1" baseline="-25000" dirty="0"/>
              <a:t>11</a:t>
            </a:r>
            <a:r>
              <a:rPr lang="en-GB" sz="2200" i="1" dirty="0"/>
              <a:t>-T</a:t>
            </a:r>
            <a:r>
              <a:rPr lang="en-GB" sz="2200" i="1" baseline="-25000" dirty="0"/>
              <a:t>12</a:t>
            </a:r>
            <a:r>
              <a:rPr lang="en-GB" sz="2200" i="1" dirty="0"/>
              <a:t>)</a:t>
            </a:r>
            <a:r>
              <a:rPr lang="en-GB" sz="2200" i="1" baseline="30000" dirty="0"/>
              <a:t>n</a:t>
            </a:r>
            <a:r>
              <a:rPr lang="en-GB" sz="2200" i="1" dirty="0"/>
              <a:t>+(b</a:t>
            </a:r>
            <a:r>
              <a:rPr lang="en-GB" sz="2200" i="1" baseline="-25000" dirty="0"/>
              <a:t>f,i</a:t>
            </a:r>
            <a:r>
              <a:rPr lang="en-GB" sz="2200" i="1" dirty="0"/>
              <a:t>+c</a:t>
            </a:r>
            <a:r>
              <a:rPr lang="en-GB" sz="2200" i="1" baseline="-25000" dirty="0"/>
              <a:t>f,i</a:t>
            </a:r>
            <a:r>
              <a:rPr lang="en-GB" sz="2200" i="1" dirty="0"/>
              <a:t>)</a:t>
            </a:r>
            <a:r>
              <a:rPr lang="en-GB" sz="2200" i="1" dirty="0" smtClean="0"/>
              <a:t>T</a:t>
            </a:r>
            <a:r>
              <a:rPr lang="en-GB" sz="2200" i="1" baseline="-25000" dirty="0" smtClean="0"/>
              <a:t>12</a:t>
            </a:r>
            <a:r>
              <a:rPr lang="en-GB" sz="2200" dirty="0" smtClean="0"/>
              <a:t> + 0</a:t>
            </a:r>
            <a:endParaRPr lang="en-US" sz="2200" dirty="0" smtClean="0">
              <a:solidFill>
                <a:schemeClr val="tx2"/>
              </a:solidFill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323528" y="4077072"/>
            <a:ext cx="8568952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1200"/>
              </a:spcBef>
              <a:spcAft>
                <a:spcPts val="600"/>
              </a:spcAft>
              <a:buFont typeface="Arial" pitchFamily="34" charset="0"/>
              <a:buNone/>
              <a:defRPr sz="2200" b="1" kern="1200">
                <a:solidFill>
                  <a:srgbClr val="041E5D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271463" indent="-182563" algn="l" defTabSz="914400" rtl="0" eaLnBrk="1" latinLnBrk="0" hangingPunct="1">
              <a:spcBef>
                <a:spcPct val="20000"/>
              </a:spcBef>
              <a:buClr>
                <a:srgbClr val="067EB0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041E5D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538163" indent="-228600" algn="l" defTabSz="914400" rtl="0" eaLnBrk="1" latinLnBrk="0" hangingPunct="1">
              <a:spcBef>
                <a:spcPct val="20000"/>
              </a:spcBef>
              <a:buClr>
                <a:srgbClr val="B03806"/>
              </a:buClr>
              <a:buSzPct val="80000"/>
              <a:buFont typeface="Wingdings" panose="05000000000000000000" pitchFamily="2" charset="2"/>
              <a:buChar char="v"/>
              <a:defRPr sz="1800" kern="1200">
                <a:solidFill>
                  <a:srgbClr val="041E5D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895350" indent="-228600" algn="l" defTabSz="914400" rtl="0" eaLnBrk="1" latinLnBrk="0" hangingPunct="1">
              <a:spcBef>
                <a:spcPct val="20000"/>
              </a:spcBef>
              <a:buClr>
                <a:srgbClr val="067EB0"/>
              </a:buClr>
              <a:buFont typeface="Wingdings" panose="05000000000000000000" pitchFamily="2" charset="2"/>
              <a:buChar char="Ø"/>
              <a:defRPr sz="1800" kern="1200" baseline="0">
                <a:solidFill>
                  <a:srgbClr val="041E5D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260475" indent="-228600" algn="l" defTabSz="914400" rtl="0" eaLnBrk="1" latinLnBrk="0" hangingPunct="1">
              <a:spcBef>
                <a:spcPct val="20000"/>
              </a:spcBef>
              <a:buClr>
                <a:srgbClr val="B03806"/>
              </a:buClr>
              <a:buFont typeface="Wingdings" panose="05000000000000000000" pitchFamily="2" charset="2"/>
              <a:buChar char="ü"/>
              <a:defRPr sz="1800" kern="1200" baseline="0">
                <a:solidFill>
                  <a:srgbClr val="041E5D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0" dirty="0"/>
              <a:t> </a:t>
            </a:r>
            <a:r>
              <a:rPr lang="en-GB" sz="2400" b="0" dirty="0" smtClean="0"/>
              <a:t>       {T</a:t>
            </a:r>
            <a:r>
              <a:rPr lang="en-GB" sz="2400" b="0" baseline="-25000" dirty="0" smtClean="0"/>
              <a:t>11</a:t>
            </a:r>
            <a:r>
              <a:rPr lang="en-GB" sz="2400" b="0" dirty="0" smtClean="0"/>
              <a:t>, T</a:t>
            </a:r>
            <a:r>
              <a:rPr lang="en-GB" sz="2400" b="0" baseline="-25000" dirty="0" smtClean="0"/>
              <a:t>12</a:t>
            </a:r>
            <a:r>
              <a:rPr lang="en-GB" sz="2400" b="0" dirty="0" smtClean="0"/>
              <a:t>}                                 {a, b, c}                                      {+0}</a:t>
            </a:r>
            <a:endParaRPr lang="en-GB" sz="2400" b="0" dirty="0"/>
          </a:p>
        </p:txBody>
      </p:sp>
      <p:cxnSp>
        <p:nvCxnSpPr>
          <p:cNvPr id="16" name="Straight Arrow Connector 15"/>
          <p:cNvCxnSpPr/>
          <p:nvPr/>
        </p:nvCxnSpPr>
        <p:spPr>
          <a:xfrm flipH="1" flipV="1">
            <a:off x="1979712" y="4653136"/>
            <a:ext cx="2664296" cy="5760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4644008" y="4581128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4644008" y="4653136"/>
            <a:ext cx="2664296" cy="5760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2339752" y="2924944"/>
            <a:ext cx="1728192" cy="7200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572000" y="2924944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5148064" y="2924944"/>
            <a:ext cx="1800200" cy="7200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8" name="Picture Placeholder 13" descr="FIDUCEO-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2" b="8892"/>
          <a:stretch>
            <a:fillRect/>
          </a:stretch>
        </p:blipFill>
        <p:spPr>
          <a:xfrm>
            <a:off x="107504" y="620688"/>
            <a:ext cx="1440160" cy="270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9682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construct an uncertainty budget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3614778"/>
              </p:ext>
            </p:extLst>
          </p:nvPr>
        </p:nvGraphicFramePr>
        <p:xfrm>
          <a:off x="323528" y="1196752"/>
          <a:ext cx="8568951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5627"/>
                <a:gridCol w="1025345"/>
                <a:gridCol w="805628"/>
                <a:gridCol w="2115928"/>
                <a:gridCol w="1080120"/>
                <a:gridCol w="1512168"/>
                <a:gridCol w="122413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Measurement Term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Normal Notation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Effect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Effects expected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Correlation length scale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Attributed uncertainties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Sensitivity</a:t>
                      </a:r>
                      <a:endParaRPr lang="en-US" sz="1600" dirty="0"/>
                    </a:p>
                  </a:txBody>
                  <a:tcPr/>
                </a:tc>
              </a:tr>
              <a:tr h="121920">
                <a:tc rowSpan="7">
                  <a:txBody>
                    <a:bodyPr/>
                    <a:lstStyle/>
                    <a:p>
                      <a:pPr algn="ctr"/>
                      <a:endParaRPr lang="en-GB" sz="1800" b="0" dirty="0" smtClean="0"/>
                    </a:p>
                    <a:p>
                      <a:pPr algn="ctr"/>
                      <a:endParaRPr lang="en-GB" sz="1800" b="0" dirty="0" smtClean="0"/>
                    </a:p>
                    <a:p>
                      <a:pPr algn="ctr"/>
                      <a:endParaRPr lang="en-GB" sz="1800" b="0" dirty="0" smtClean="0"/>
                    </a:p>
                    <a:p>
                      <a:pPr algn="ctr"/>
                      <a:endParaRPr lang="en-GB" sz="1800" b="0" dirty="0" smtClean="0"/>
                    </a:p>
                    <a:p>
                      <a:pPr algn="ctr"/>
                      <a:endParaRPr lang="en-GB" sz="1800" b="0" dirty="0" smtClean="0"/>
                    </a:p>
                    <a:p>
                      <a:pPr algn="ctr"/>
                      <a:r>
                        <a:rPr lang="en-GB" sz="1800" b="0" dirty="0" smtClean="0"/>
                        <a:t> </a:t>
                      </a:r>
                      <a:r>
                        <a:rPr lang="en-GB" sz="1800" dirty="0" smtClean="0"/>
                        <a:t>β</a:t>
                      </a:r>
                      <a:r>
                        <a:rPr lang="en-GB" sz="1800" b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endParaRPr lang="en-US" dirty="0" smtClean="0"/>
                    </a:p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Fractional vegetation error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FCOVER uncertainty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2438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Fitting error (atmospheric and emissivity)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Fitting</a:t>
                      </a:r>
                      <a:r>
                        <a:rPr lang="en-US" baseline="0" dirty="0" smtClean="0"/>
                        <a:t> residual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*</a:t>
                      </a:r>
                      <a:endParaRPr lang="en-US" dirty="0"/>
                    </a:p>
                  </a:txBody>
                  <a:tcPr/>
                </a:tc>
              </a:tr>
              <a:tr h="1219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Precipitable</a:t>
                      </a:r>
                      <a:r>
                        <a:rPr lang="en-US" baseline="0" dirty="0" smtClean="0"/>
                        <a:t> water error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Not attributed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2911216"/>
              </p:ext>
            </p:extLst>
          </p:nvPr>
        </p:nvGraphicFramePr>
        <p:xfrm>
          <a:off x="8100392" y="2204864"/>
          <a:ext cx="395015" cy="7680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7" name="Equation" r:id="rId3" imgW="228600" imgH="444500" progId="Equation.3">
                  <p:embed/>
                </p:oleObj>
              </mc:Choice>
              <mc:Fallback>
                <p:oleObj name="Equation" r:id="rId3" imgW="228600" imgH="444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100392" y="2204864"/>
                        <a:ext cx="395015" cy="7680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4760713"/>
              </p:ext>
            </p:extLst>
          </p:nvPr>
        </p:nvGraphicFramePr>
        <p:xfrm>
          <a:off x="8100392" y="3717032"/>
          <a:ext cx="395015" cy="7680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8" name="Equation" r:id="rId5" imgW="228600" imgH="444500" progId="Equation.3">
                  <p:embed/>
                </p:oleObj>
              </mc:Choice>
              <mc:Fallback>
                <p:oleObj name="Equation" r:id="rId5" imgW="228600" imgH="444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100392" y="3717032"/>
                        <a:ext cx="395015" cy="7680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531618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3848" y="116632"/>
            <a:ext cx="5400600" cy="611986"/>
          </a:xfrm>
        </p:spPr>
        <p:txBody>
          <a:bodyPr/>
          <a:lstStyle/>
          <a:p>
            <a:r>
              <a:rPr lang="en-US" dirty="0" smtClean="0"/>
              <a:t>The complete uncertainty budget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8744596"/>
              </p:ext>
            </p:extLst>
          </p:nvPr>
        </p:nvGraphicFramePr>
        <p:xfrm>
          <a:off x="251519" y="836712"/>
          <a:ext cx="5384247" cy="54726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6" name="Document" r:id="rId4" imgW="6083300" imgH="8242300" progId="Word.Document.12">
                  <p:embed/>
                </p:oleObj>
              </mc:Choice>
              <mc:Fallback>
                <p:oleObj name="Document" r:id="rId4" imgW="6083300" imgH="82423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1519" y="836712"/>
                        <a:ext cx="5384247" cy="54726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487052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lobTemp_slides_template">
  <a:themeElements>
    <a:clrScheme name="Essentie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e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e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5483</TotalTime>
  <Words>1357</Words>
  <Application>Microsoft Macintosh PowerPoint</Application>
  <PresentationFormat>On-screen Show (4:3)</PresentationFormat>
  <Paragraphs>198</Paragraphs>
  <Slides>26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GlobTemp_slides_template</vt:lpstr>
      <vt:lpstr>Equation</vt:lpstr>
      <vt:lpstr>Document</vt:lpstr>
      <vt:lpstr>Recent Advances in the Field of Satellite Data Uncertainties</vt:lpstr>
      <vt:lpstr>Why do we need to provide uncertainties?</vt:lpstr>
      <vt:lpstr>How do uncertainties propagate?</vt:lpstr>
      <vt:lpstr>How do uncertainties propagate?</vt:lpstr>
      <vt:lpstr>How can we understand and quantify the uncertainties for a given processing step?</vt:lpstr>
      <vt:lpstr>How can we understand and quantify the uncertainties for a given processing step?</vt:lpstr>
      <vt:lpstr>How can we understand and quantify the uncertainties for a given processing step?</vt:lpstr>
      <vt:lpstr>How to construct an uncertainty budget</vt:lpstr>
      <vt:lpstr>The complete uncertainty budget</vt:lpstr>
      <vt:lpstr>The complete uncertainty budget</vt:lpstr>
      <vt:lpstr>The complete uncertainty budget</vt:lpstr>
      <vt:lpstr>The complete uncertainty budget</vt:lpstr>
      <vt:lpstr>The +0 Term</vt:lpstr>
      <vt:lpstr>Why do we use this approach?</vt:lpstr>
      <vt:lpstr>What do we provide to data users?</vt:lpstr>
      <vt:lpstr>What do we provide to data users?</vt:lpstr>
      <vt:lpstr>Some Example products</vt:lpstr>
      <vt:lpstr>Some example products</vt:lpstr>
      <vt:lpstr>Validation of uncertainties</vt:lpstr>
      <vt:lpstr>Validation of uncertainties</vt:lpstr>
      <vt:lpstr>Validation of uncertainties</vt:lpstr>
      <vt:lpstr>Validation of uncertainties</vt:lpstr>
      <vt:lpstr>Validation of uncertainties</vt:lpstr>
      <vt:lpstr>Validation of uncertainties</vt:lpstr>
      <vt:lpstr>Validating uncertainties</vt:lpstr>
      <vt:lpstr>Summary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Jerome Bruniquel</dc:creator>
  <cp:lastModifiedBy>Claire Bulgin</cp:lastModifiedBy>
  <cp:revision>47</cp:revision>
  <dcterms:created xsi:type="dcterms:W3CDTF">2013-11-06T14:28:03Z</dcterms:created>
  <dcterms:modified xsi:type="dcterms:W3CDTF">2020-06-23T11:19:52Z</dcterms:modified>
</cp:coreProperties>
</file>