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8"/>
  </p:notesMasterIdLst>
  <p:sldIdLst>
    <p:sldId id="311" r:id="rId2"/>
    <p:sldId id="313" r:id="rId3"/>
    <p:sldId id="318" r:id="rId4"/>
    <p:sldId id="321" r:id="rId5"/>
    <p:sldId id="363" r:id="rId6"/>
    <p:sldId id="323" r:id="rId7"/>
    <p:sldId id="328" r:id="rId8"/>
    <p:sldId id="327" r:id="rId9"/>
    <p:sldId id="336" r:id="rId10"/>
    <p:sldId id="364" r:id="rId11"/>
    <p:sldId id="349" r:id="rId12"/>
    <p:sldId id="355" r:id="rId13"/>
    <p:sldId id="359" r:id="rId14"/>
    <p:sldId id="361" r:id="rId15"/>
    <p:sldId id="362" r:id="rId16"/>
    <p:sldId id="346" r:id="rId17"/>
  </p:sldIdLst>
  <p:sldSz cx="12192000" cy="6858000"/>
  <p:notesSz cx="6858000" cy="9144000"/>
  <p:defaultTextStyle>
    <a:defPPr>
      <a:defRPr lang="en-US"/>
    </a:defPPr>
    <a:lvl1pPr marL="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20" autoAdjust="0"/>
    <p:restoredTop sz="87037" autoAdjust="0"/>
  </p:normalViewPr>
  <p:slideViewPr>
    <p:cSldViewPr snapToGrid="0" snapToObjects="1">
      <p:cViewPr varScale="1">
        <p:scale>
          <a:sx n="82" d="100"/>
          <a:sy n="82" d="100"/>
        </p:scale>
        <p:origin x="13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E86D32-094C-D843-8557-13754A5722B2}" type="datetimeFigureOut">
              <a:rPr lang="en-US" smtClean="0"/>
              <a:t>6/22/2020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A92C15-7AEB-CD47-B92A-86EF7E4771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399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745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A92C15-7AEB-CD47-B92A-86EF7E47712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493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723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image" Target="../media/image6.jpe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97660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819148" y="3886203"/>
            <a:ext cx="10598400" cy="520143"/>
          </a:xfr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2400"/>
            </a:lvl1pPr>
          </a:lstStyle>
          <a:p>
            <a:pPr lvl="0"/>
            <a:r>
              <a:rPr lang="x-none" noProof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783176" y="2490151"/>
            <a:ext cx="10596033" cy="748988"/>
          </a:xfrm>
          <a:prstGeom prst="rect">
            <a:avLst/>
          </a:prstGeom>
        </p:spPr>
        <p:txBody>
          <a:bodyPr/>
          <a:lstStyle>
            <a:lvl1pPr>
              <a:defRPr sz="4300">
                <a:solidFill>
                  <a:schemeClr val="accent1"/>
                </a:solidFill>
              </a:defRPr>
            </a:lvl1pPr>
          </a:lstStyle>
          <a:p>
            <a:pPr lvl="0"/>
            <a:r>
              <a:rPr lang="x-none" noProof="0"/>
              <a:t>Click to edit Master title style</a:t>
            </a:r>
            <a:endParaRPr lang="en-GB" noProof="0" dirty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2433" y="6429379"/>
            <a:ext cx="6688667" cy="261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6" tIns="45718" rIns="91436" bIns="45718">
            <a:spAutoFit/>
          </a:bodyPr>
          <a:lstStyle/>
          <a:p>
            <a:pPr>
              <a:spcBef>
                <a:spcPct val="50000"/>
              </a:spcBef>
            </a:pPr>
            <a:endParaRPr lang="en-GB" sz="1100" noProof="0" dirty="0"/>
          </a:p>
        </p:txBody>
      </p:sp>
      <p:pic>
        <p:nvPicPr>
          <p:cNvPr id="8" name="Picture 7" descr="16950723446_e7d8e1bfb9_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b="48267"/>
          <a:stretch/>
        </p:blipFill>
        <p:spPr>
          <a:xfrm rot="5400000">
            <a:off x="2667007" y="-2667001"/>
            <a:ext cx="6858001" cy="121920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10383892" y="208265"/>
            <a:ext cx="1613941" cy="6240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/>
        </p:blipFill>
        <p:spPr>
          <a:xfrm>
            <a:off x="10385493" y="6532560"/>
            <a:ext cx="1595883" cy="192000"/>
          </a:xfrm>
          <a:prstGeom prst="rect">
            <a:avLst/>
          </a:prstGeom>
        </p:spPr>
      </p:pic>
      <p:cxnSp>
        <p:nvCxnSpPr>
          <p:cNvPr id="36" name="Straight Connector 35"/>
          <p:cNvCxnSpPr/>
          <p:nvPr userDrawn="1"/>
        </p:nvCxnSpPr>
        <p:spPr>
          <a:xfrm>
            <a:off x="221247" y="6385584"/>
            <a:ext cx="11766372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 userDrawn="1"/>
        </p:nvGrpSpPr>
        <p:grpSpPr>
          <a:xfrm>
            <a:off x="229692" y="6544011"/>
            <a:ext cx="9102221" cy="148692"/>
            <a:chOff x="172269" y="6621494"/>
            <a:chExt cx="6826666" cy="111519"/>
          </a:xfrm>
        </p:grpSpPr>
        <p:pic>
          <p:nvPicPr>
            <p:cNvPr id="38" name="Picture 37" descr="at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 descr="be.png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 descr="ca.png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1" name="Picture 40" descr="ch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2" name="Picture 41" descr="cz.png"/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" name="Picture 42" descr="de.png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" name="Picture 43" descr="dk.png"/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5" name="Picture 44" descr="ee.png"/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" name="Picture 45" descr="es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" name="Picture 46" descr="fi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8" name="Picture 47" descr="fr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9" name="Picture 48" descr="gr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0" name="Picture 49" descr="hu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" name="Picture 50" descr="ie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" name="Picture 51" descr="it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" name="Picture 52" descr="lu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" name="Picture 53" descr="nl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5" name="Picture 54" descr="no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6" name="Picture 55" descr="pl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7" name="Picture 56" descr="pt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" name="Picture 57" descr="ro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" name="Picture 58" descr="se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0" name="Picture 59" descr="uk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1" name="Picture 60" descr="si.png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737294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0400" y="839096"/>
            <a:ext cx="11664000" cy="535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770885" y="447365"/>
            <a:ext cx="6688667" cy="261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6" tIns="45718" rIns="91436" bIns="45718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GB" sz="1100" dirty="0">
              <a:solidFill>
                <a:srgbClr val="000000"/>
              </a:solidFill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48396" y="97988"/>
            <a:ext cx="7403978" cy="5436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10617692" y="6290686"/>
            <a:ext cx="1276707" cy="531585"/>
          </a:xfrm>
          <a:prstGeom prst="rect">
            <a:avLst/>
          </a:prstGeom>
        </p:spPr>
      </p:pic>
      <p:pic>
        <p:nvPicPr>
          <p:cNvPr id="35" name="Picture 2" descr="Image result for copernicus logo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400" y="6290687"/>
            <a:ext cx="1438602" cy="52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NCEO-logo-web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99" y="129854"/>
            <a:ext cx="1835843" cy="479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338" y="79788"/>
            <a:ext cx="22780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914152" y="6304142"/>
            <a:ext cx="1872466" cy="49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500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9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Verdana" pitchFamily="34" charset="0"/>
        </a:defRPr>
      </a:lvl5pPr>
      <a:lvl6pPr marL="609555" algn="l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Verdana" pitchFamily="34" charset="0"/>
        </a:defRPr>
      </a:lvl6pPr>
      <a:lvl7pPr marL="1219110" algn="l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Verdana" pitchFamily="34" charset="0"/>
        </a:defRPr>
      </a:lvl7pPr>
      <a:lvl8pPr marL="1828664" algn="l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Verdana" pitchFamily="34" charset="0"/>
        </a:defRPr>
      </a:lvl8pPr>
      <a:lvl9pPr marL="2438218" algn="l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bg1"/>
          </a:solidFill>
          <a:latin typeface="Verdana" pitchFamily="34" charset="0"/>
        </a:defRPr>
      </a:lvl9pPr>
    </p:titleStyle>
    <p:bodyStyle>
      <a:lvl1pPr marL="0" indent="-457167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21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107992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21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87666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21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6734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21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347014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21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4639385" indent="-558759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2100">
          <a:solidFill>
            <a:schemeClr val="bg2"/>
          </a:solidFill>
          <a:latin typeface="+mn-lt"/>
        </a:defRPr>
      </a:lvl6pPr>
      <a:lvl7pPr marL="5248939" indent="-558759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2100">
          <a:solidFill>
            <a:schemeClr val="bg2"/>
          </a:solidFill>
          <a:latin typeface="+mn-lt"/>
        </a:defRPr>
      </a:lvl7pPr>
      <a:lvl8pPr marL="5858494" indent="-558759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2100">
          <a:solidFill>
            <a:schemeClr val="bg2"/>
          </a:solidFill>
          <a:latin typeface="+mn-lt"/>
        </a:defRPr>
      </a:lvl8pPr>
      <a:lvl9pPr marL="6468049" indent="-558759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21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710599" y="1080920"/>
            <a:ext cx="10629900" cy="2708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4" tIns="60957" rIns="121914" bIns="60957" numCol="1" anchor="b" anchorCtr="0" compatLnSpc="1">
            <a:prstTxWarp prst="textNoShape">
              <a:avLst/>
            </a:prstTxWarp>
            <a:spAutoFit/>
          </a:bodyPr>
          <a:lstStyle/>
          <a:p>
            <a:pPr algn="ctr" defTabSz="1219140">
              <a:defRPr/>
            </a:pPr>
            <a:r>
              <a:rPr lang="en-US" sz="3700" dirty="0">
                <a:solidFill>
                  <a:srgbClr val="FFFFFF"/>
                </a:solidFill>
                <a:latin typeface="Verdana"/>
                <a:cs typeface="Verdana"/>
              </a:rPr>
              <a:t>Land Surface Temperature Monitoring </a:t>
            </a:r>
            <a:br>
              <a:rPr lang="en-US" sz="3700" dirty="0">
                <a:solidFill>
                  <a:srgbClr val="FFFFFF"/>
                </a:solidFill>
                <a:latin typeface="Verdana"/>
                <a:cs typeface="Verdana"/>
              </a:rPr>
            </a:br>
            <a:r>
              <a:rPr lang="en-US" sz="3700" b="1" dirty="0">
                <a:solidFill>
                  <a:srgbClr val="FFFFFF"/>
                </a:solidFill>
                <a:latin typeface="Verdana"/>
                <a:cs typeface="Verdana"/>
              </a:rPr>
              <a:t>LSTM </a:t>
            </a:r>
            <a:r>
              <a:rPr lang="en-US" sz="3700" b="1" dirty="0" smtClean="0">
                <a:solidFill>
                  <a:srgbClr val="FFFFFF"/>
                </a:solidFill>
                <a:latin typeface="Verdana"/>
                <a:cs typeface="Verdana"/>
              </a:rPr>
              <a:t>Mission</a:t>
            </a:r>
          </a:p>
          <a:p>
            <a:pPr algn="ctr" defTabSz="1219140">
              <a:defRPr/>
            </a:pPr>
            <a:r>
              <a:rPr lang="en-US" sz="2000" b="1" dirty="0" smtClean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endParaRPr lang="en-US" sz="2000" b="1" dirty="0">
              <a:solidFill>
                <a:srgbClr val="FFFFFF"/>
              </a:solidFill>
              <a:latin typeface="Verdana"/>
              <a:cs typeface="Verdana"/>
            </a:endParaRPr>
          </a:p>
          <a:p>
            <a:pPr algn="ctr" defTabSz="1219140">
              <a:defRPr/>
            </a:pPr>
            <a:r>
              <a:rPr lang="en-US" sz="3700" dirty="0">
                <a:solidFill>
                  <a:schemeClr val="bg1"/>
                </a:solidFill>
                <a:latin typeface="Verdana"/>
                <a:cs typeface="Verdana"/>
              </a:rPr>
              <a:t>A Copernicus </a:t>
            </a:r>
            <a:r>
              <a:rPr lang="en-US" sz="3700" dirty="0" smtClean="0">
                <a:solidFill>
                  <a:schemeClr val="bg1"/>
                </a:solidFill>
                <a:latin typeface="Verdana"/>
                <a:cs typeface="Verdana"/>
              </a:rPr>
              <a:t>Mission </a:t>
            </a:r>
            <a:r>
              <a:rPr lang="en-US" sz="3700" dirty="0">
                <a:solidFill>
                  <a:schemeClr val="bg1"/>
                </a:solidFill>
                <a:latin typeface="Verdana"/>
                <a:cs typeface="Verdana"/>
              </a:rPr>
              <a:t>for </a:t>
            </a:r>
            <a:r>
              <a:rPr lang="en-US" sz="3700" b="1" dirty="0">
                <a:solidFill>
                  <a:schemeClr val="bg1"/>
                </a:solidFill>
                <a:latin typeface="Verdana"/>
                <a:cs typeface="Verdana"/>
              </a:rPr>
              <a:t>Agricultural Monitoring</a:t>
            </a: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583724" y="3765644"/>
            <a:ext cx="11122845" cy="44627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4" tIns="60957" rIns="121914" bIns="60957">
            <a:spAutoFit/>
          </a:bodyPr>
          <a:lstStyle/>
          <a:p>
            <a:pPr algn="ctr"/>
            <a:r>
              <a:rPr lang="en-US" sz="2100" dirty="0" smtClean="0">
                <a:solidFill>
                  <a:schemeClr val="bg1"/>
                </a:solidFill>
              </a:rPr>
              <a:t>Mike Perry and Darren Ghent</a:t>
            </a:r>
            <a:endParaRPr lang="en-GB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47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311" y="845023"/>
            <a:ext cx="4990365" cy="4997450"/>
          </a:xfrm>
        </p:spPr>
        <p:txBody>
          <a:bodyPr/>
          <a:lstStyle/>
          <a:p>
            <a:r>
              <a:rPr lang="en-GB" sz="1800" dirty="0" smtClean="0"/>
              <a:t>The first Stage involved using a purely synthetic database constructed using DART by partners at CESBIO.</a:t>
            </a:r>
          </a:p>
          <a:p>
            <a:endParaRPr lang="en-GB" sz="1800" dirty="0"/>
          </a:p>
          <a:p>
            <a:r>
              <a:rPr lang="en-GB" sz="1800" dirty="0"/>
              <a:t>The </a:t>
            </a:r>
            <a:r>
              <a:rPr lang="en-GB" sz="1800" dirty="0"/>
              <a:t>results can be investigated as a whole set over all variable parameters, but </a:t>
            </a:r>
            <a:r>
              <a:rPr lang="en-GB" sz="1800" dirty="0"/>
              <a:t>are also broken </a:t>
            </a:r>
            <a:r>
              <a:rPr lang="en-GB" sz="1800" dirty="0"/>
              <a:t>down </a:t>
            </a:r>
            <a:r>
              <a:rPr lang="en-GB" sz="1800" dirty="0"/>
              <a:t>by </a:t>
            </a:r>
            <a:r>
              <a:rPr lang="en-GB" sz="1800" dirty="0"/>
              <a:t>the significantly the influencing variables such as</a:t>
            </a:r>
            <a:r>
              <a:rPr lang="en-GB" sz="1800" dirty="0"/>
              <a:t>:</a:t>
            </a:r>
            <a:endParaRPr lang="en-GB" sz="1800" dirty="0"/>
          </a:p>
          <a:p>
            <a:pPr lvl="1"/>
            <a:r>
              <a:rPr lang="en-GB" sz="1600" dirty="0"/>
              <a:t>Water vapour</a:t>
            </a:r>
          </a:p>
          <a:p>
            <a:pPr lvl="1"/>
            <a:r>
              <a:rPr lang="en-GB" sz="1600" dirty="0"/>
              <a:t>Land surface emissivity</a:t>
            </a:r>
          </a:p>
          <a:p>
            <a:pPr lvl="1"/>
            <a:r>
              <a:rPr lang="en-GB" sz="1600" dirty="0"/>
              <a:t>Solar angle (viewing time analogy)</a:t>
            </a:r>
          </a:p>
          <a:p>
            <a:pPr lvl="1"/>
            <a:r>
              <a:rPr lang="en-GB" sz="1600" dirty="0"/>
              <a:t>Satellite view angle</a:t>
            </a:r>
          </a:p>
          <a:p>
            <a:pPr lvl="1"/>
            <a:r>
              <a:rPr lang="en-GB" sz="1600" dirty="0"/>
              <a:t>Crop Type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446" y="1161546"/>
            <a:ext cx="4435520" cy="4824536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LSTM Scientific Study (TRP)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2789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TIR-TRP Algorithm Assessment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0400" y="3202641"/>
            <a:ext cx="11664000" cy="3011726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All algorithms can benefit from the VNIR/SWIR channels for good quality LSE and TCWV a priori data to optimise the </a:t>
            </a:r>
            <a:r>
              <a:rPr lang="en-GB" dirty="0" smtClean="0"/>
              <a:t>performance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Both </a:t>
            </a:r>
            <a:r>
              <a:rPr lang="en-GB" dirty="0"/>
              <a:t>OE and TES capitalise on the use of all the TIR channels to retrieve both LST and LSEs per channel. These maximise the value of the instrument design for </a:t>
            </a:r>
            <a:r>
              <a:rPr lang="en-GB" dirty="0" smtClean="0"/>
              <a:t>LSTM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Overall </a:t>
            </a:r>
            <a:r>
              <a:rPr lang="en-GB" dirty="0"/>
              <a:t>the OE shows the most stable performance to instrument errors, and is primarily influenced by the quality of the a priori data. If the a priori data is of good quality then the OE would meet the accuracy requirements in the MRD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738414"/>
              </p:ext>
            </p:extLst>
          </p:nvPr>
        </p:nvGraphicFramePr>
        <p:xfrm>
          <a:off x="925954" y="842152"/>
          <a:ext cx="10272892" cy="21600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67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7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01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49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75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75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75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Accuracy (K)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Precision (K)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de-DE" sz="1600" b="1" dirty="0">
                        <a:solidFill>
                          <a:schemeClr val="bg1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chemeClr val="bg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GSW</a:t>
                      </a:r>
                      <a:endParaRPr lang="de-DE" sz="1600" b="1" dirty="0">
                        <a:solidFill>
                          <a:schemeClr val="bg1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chemeClr val="bg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OE</a:t>
                      </a:r>
                      <a:endParaRPr lang="de-DE" sz="1600" b="1" dirty="0">
                        <a:solidFill>
                          <a:schemeClr val="bg1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chemeClr val="bg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TES</a:t>
                      </a:r>
                      <a:endParaRPr lang="de-DE" sz="1600" b="1" dirty="0">
                        <a:solidFill>
                          <a:schemeClr val="bg1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chemeClr val="bg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GSW</a:t>
                      </a:r>
                      <a:endParaRPr lang="de-DE" sz="1600" b="1" dirty="0">
                        <a:solidFill>
                          <a:schemeClr val="bg1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chemeClr val="bg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OE</a:t>
                      </a:r>
                      <a:endParaRPr lang="de-DE" sz="1600" b="1" dirty="0">
                        <a:solidFill>
                          <a:schemeClr val="bg1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 smtClean="0">
                          <a:solidFill>
                            <a:schemeClr val="bg1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TES</a:t>
                      </a:r>
                      <a:endParaRPr lang="de-DE" sz="1600" b="1" dirty="0">
                        <a:solidFill>
                          <a:schemeClr val="bg1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Maize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1.17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1.97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2.19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1.48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2.00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3.75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Wheat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2.07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1.19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3.58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1.48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2.35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0.98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Orange Grove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0.55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1.04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1.92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0.60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1.87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3.05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332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Airborne Campaigns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400" y="839096"/>
            <a:ext cx="5629422" cy="5351775"/>
          </a:xfrm>
          <a:solidFill>
            <a:srgbClr val="FFFFFF"/>
          </a:solidFill>
        </p:spPr>
        <p:txBody>
          <a:bodyPr>
            <a:normAutofit fontScale="850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SurfSense</a:t>
            </a:r>
            <a:r>
              <a:rPr lang="en-US" dirty="0" smtClean="0"/>
              <a:t> 2018:</a:t>
            </a:r>
          </a:p>
          <a:p>
            <a:pPr marL="142282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Sensors: TASI &amp; </a:t>
            </a:r>
            <a:r>
              <a:rPr lang="en-US" dirty="0" err="1" smtClean="0"/>
              <a:t>HyPlant</a:t>
            </a:r>
            <a:endParaRPr lang="en-US" dirty="0" smtClean="0"/>
          </a:p>
          <a:p>
            <a:pPr marL="142282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Test site: close to Grosseto, Italy </a:t>
            </a:r>
          </a:p>
          <a:p>
            <a:pPr marL="2219560" lvl="2" indent="-342900">
              <a:buFont typeface="Arial" panose="020B0604020202020204" pitchFamily="34" charset="0"/>
              <a:buChar char="•"/>
            </a:pPr>
            <a:r>
              <a:rPr lang="en-US" dirty="0" smtClean="0"/>
              <a:t>Irrigated / non- irrigated corn</a:t>
            </a:r>
          </a:p>
          <a:p>
            <a:pPr marL="142282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Flights 17</a:t>
            </a:r>
            <a:r>
              <a:rPr lang="en-US" baseline="30000" dirty="0" smtClean="0"/>
              <a:t>th</a:t>
            </a:r>
            <a:r>
              <a:rPr lang="en-US" dirty="0" smtClean="0"/>
              <a:t> - 24</a:t>
            </a:r>
            <a:r>
              <a:rPr lang="en-US" baseline="30000" dirty="0" smtClean="0"/>
              <a:t>th</a:t>
            </a:r>
            <a:r>
              <a:rPr lang="en-US" dirty="0" smtClean="0"/>
              <a:t> July</a:t>
            </a:r>
          </a:p>
          <a:p>
            <a:pPr marL="142282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Field validation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2019 </a:t>
            </a:r>
            <a:r>
              <a:rPr lang="en-US" dirty="0" err="1"/>
              <a:t>HyTES</a:t>
            </a:r>
            <a:r>
              <a:rPr lang="en-US" dirty="0"/>
              <a:t> Joint </a:t>
            </a:r>
            <a:r>
              <a:rPr lang="en-US" dirty="0" smtClean="0"/>
              <a:t>Campaign</a:t>
            </a:r>
          </a:p>
          <a:p>
            <a:pPr marL="142282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ESA, NASA</a:t>
            </a:r>
            <a:r>
              <a:rPr lang="en-US" dirty="0"/>
              <a:t>, </a:t>
            </a:r>
            <a:r>
              <a:rPr lang="en-US" dirty="0" smtClean="0"/>
              <a:t>NCEO-KCL, NERC, BAS aircraft</a:t>
            </a:r>
          </a:p>
          <a:p>
            <a:pPr marL="142282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Sensors</a:t>
            </a:r>
            <a:r>
              <a:rPr lang="en-US" dirty="0"/>
              <a:t>: </a:t>
            </a:r>
            <a:r>
              <a:rPr lang="en-US" dirty="0" err="1" smtClean="0"/>
              <a:t>HyTES</a:t>
            </a:r>
            <a:endParaRPr lang="en-US" dirty="0"/>
          </a:p>
          <a:p>
            <a:pPr marL="142282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Test </a:t>
            </a:r>
            <a:r>
              <a:rPr lang="en-US" dirty="0"/>
              <a:t>site: </a:t>
            </a:r>
            <a:r>
              <a:rPr lang="en-US" dirty="0" smtClean="0"/>
              <a:t>Grosseto area, Italy</a:t>
            </a:r>
          </a:p>
          <a:p>
            <a:pPr marL="142282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Flights </a:t>
            </a:r>
            <a:r>
              <a:rPr lang="en-US" dirty="0"/>
              <a:t>17</a:t>
            </a:r>
            <a:r>
              <a:rPr lang="en-US" baseline="30000" dirty="0"/>
              <a:t>th</a:t>
            </a:r>
            <a:r>
              <a:rPr lang="en-US" dirty="0"/>
              <a:t> - </a:t>
            </a:r>
            <a:r>
              <a:rPr lang="en-US" dirty="0" smtClean="0"/>
              <a:t>25</a:t>
            </a:r>
            <a:r>
              <a:rPr lang="en-US" baseline="30000" dirty="0" smtClean="0"/>
              <a:t>th</a:t>
            </a:r>
            <a:r>
              <a:rPr lang="en-US" dirty="0" smtClean="0"/>
              <a:t> June</a:t>
            </a:r>
            <a:endParaRPr lang="en-US" dirty="0"/>
          </a:p>
          <a:p>
            <a:pPr marL="1422820" lvl="1" indent="-342900">
              <a:buFont typeface="Arial" panose="020B0604020202020204" pitchFamily="34" charset="0"/>
              <a:buChar char="•"/>
            </a:pPr>
            <a:r>
              <a:rPr lang="en-US" dirty="0"/>
              <a:t>Field validation </a:t>
            </a:r>
            <a:r>
              <a:rPr lang="en-US" dirty="0" smtClean="0"/>
              <a:t>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2020 Campaign in planning</a:t>
            </a:r>
            <a:endParaRPr lang="en-US" dirty="0"/>
          </a:p>
          <a:p>
            <a:pPr>
              <a:buFont typeface="Arial"/>
              <a:buChar char="•"/>
            </a:pPr>
            <a:endParaRPr lang="en-US" dirty="0"/>
          </a:p>
        </p:txBody>
      </p:sp>
      <p:pic>
        <p:nvPicPr>
          <p:cNvPr id="4" name="Picture 3" descr="IMG_20180619_164536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9822" y="839050"/>
            <a:ext cx="3668001" cy="27499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9974" y="1177780"/>
            <a:ext cx="2856217" cy="38062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633" y="4164402"/>
            <a:ext cx="3655800" cy="202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53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Campaign Data: Grosseto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136" y="2575480"/>
            <a:ext cx="4491917" cy="3429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8396" y="975042"/>
            <a:ext cx="837665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TASI </a:t>
            </a:r>
            <a:r>
              <a:rPr lang="en-GB" sz="1400" dirty="0"/>
              <a:t>data was propagated to TOA BTs:</a:t>
            </a:r>
          </a:p>
          <a:p>
            <a:endParaRPr lang="en-GB" sz="1400" dirty="0"/>
          </a:p>
          <a:p>
            <a:r>
              <a:rPr lang="en-GB" sz="1400" dirty="0"/>
              <a:t>The TASI data contains 24 spectral LSE point in the range 8.6 to 11.6 microns.</a:t>
            </a:r>
          </a:p>
          <a:p>
            <a:endParaRPr lang="en-GB" sz="1400" dirty="0"/>
          </a:p>
          <a:p>
            <a:r>
              <a:rPr lang="en-GB" sz="1400" dirty="0"/>
              <a:t>The LST and LSE data as assimilated into the Line-By-Line Radiative transfer model RFM.</a:t>
            </a:r>
          </a:p>
          <a:p>
            <a:endParaRPr lang="en-GB" sz="1400" dirty="0"/>
          </a:p>
          <a:p>
            <a:r>
              <a:rPr lang="en-GB" sz="1400" dirty="0"/>
              <a:t>RFM generates TOA BTs for 1200 spectral samples between the range of 8-12.6 Microns.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5849" y="2684351"/>
            <a:ext cx="4103467" cy="315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573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8304" y="775551"/>
            <a:ext cx="7403978" cy="543675"/>
          </a:xfrm>
        </p:spPr>
        <p:txBody>
          <a:bodyPr/>
          <a:lstStyle/>
          <a:p>
            <a:r>
              <a:rPr lang="en-GB" dirty="0" smtClean="0"/>
              <a:t>Summary of Statistics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825059"/>
              </p:ext>
            </p:extLst>
          </p:nvPr>
        </p:nvGraphicFramePr>
        <p:xfrm>
          <a:off x="1901788" y="2022171"/>
          <a:ext cx="7848872" cy="2664295"/>
        </p:xfrm>
        <a:graphic>
          <a:graphicData uri="http://schemas.openxmlformats.org/drawingml/2006/table">
            <a:tbl>
              <a:tblPr/>
              <a:tblGrid>
                <a:gridCol w="1296144">
                  <a:extLst>
                    <a:ext uri="{9D8B030D-6E8A-4147-A177-3AD203B41FA5}">
                      <a16:colId xmlns:a16="http://schemas.microsoft.com/office/drawing/2014/main" val="489848238"/>
                    </a:ext>
                  </a:extLst>
                </a:gridCol>
                <a:gridCol w="2233950">
                  <a:extLst>
                    <a:ext uri="{9D8B030D-6E8A-4147-A177-3AD203B41FA5}">
                      <a16:colId xmlns:a16="http://schemas.microsoft.com/office/drawing/2014/main" val="1225203472"/>
                    </a:ext>
                  </a:extLst>
                </a:gridCol>
                <a:gridCol w="1197786">
                  <a:extLst>
                    <a:ext uri="{9D8B030D-6E8A-4147-A177-3AD203B41FA5}">
                      <a16:colId xmlns:a16="http://schemas.microsoft.com/office/drawing/2014/main" val="883545048"/>
                    </a:ext>
                  </a:extLst>
                </a:gridCol>
                <a:gridCol w="1045954">
                  <a:extLst>
                    <a:ext uri="{9D8B030D-6E8A-4147-A177-3AD203B41FA5}">
                      <a16:colId xmlns:a16="http://schemas.microsoft.com/office/drawing/2014/main" val="3721261910"/>
                    </a:ext>
                  </a:extLst>
                </a:gridCol>
                <a:gridCol w="1062824">
                  <a:extLst>
                    <a:ext uri="{9D8B030D-6E8A-4147-A177-3AD203B41FA5}">
                      <a16:colId xmlns:a16="http://schemas.microsoft.com/office/drawing/2014/main" val="1729585026"/>
                    </a:ext>
                  </a:extLst>
                </a:gridCol>
                <a:gridCol w="1012214">
                  <a:extLst>
                    <a:ext uri="{9D8B030D-6E8A-4147-A177-3AD203B41FA5}">
                      <a16:colId xmlns:a16="http://schemas.microsoft.com/office/drawing/2014/main" val="1682426842"/>
                    </a:ext>
                  </a:extLst>
                </a:gridCol>
              </a:tblGrid>
              <a:tr h="443827"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GSW NI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GSW WI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OE 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OE WI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4145864"/>
                  </a:ext>
                </a:extLst>
              </a:tr>
              <a:tr h="49127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Bias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0.49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328363"/>
                  </a:ext>
                </a:extLst>
              </a:tr>
              <a:tr h="515835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Standard deviation: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2.20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031610"/>
                  </a:ext>
                </a:extLst>
              </a:tr>
              <a:tr h="697527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Uncertainty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804944"/>
                  </a:ext>
                </a:extLst>
              </a:tr>
              <a:tr h="515835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Standard deviation: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911747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901788" y="5030306"/>
            <a:ext cx="838842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*NI = No Instrument Artefacts</a:t>
            </a:r>
          </a:p>
          <a:p>
            <a:r>
              <a:rPr lang="en-GB" dirty="0"/>
              <a:t>*WI = With Instrument Artefacts: </a:t>
            </a:r>
          </a:p>
          <a:p>
            <a:r>
              <a:rPr lang="en-GB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218354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7758" t="13343" r="42186" b="57250"/>
          <a:stretch/>
        </p:blipFill>
        <p:spPr>
          <a:xfrm>
            <a:off x="2073897" y="2039006"/>
            <a:ext cx="6781273" cy="410445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85864" y="1894989"/>
            <a:ext cx="7272808" cy="1449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47528" y="707839"/>
            <a:ext cx="8507288" cy="538605"/>
          </a:xfrm>
        </p:spPr>
        <p:txBody>
          <a:bodyPr/>
          <a:lstStyle/>
          <a:p>
            <a:r>
              <a:rPr lang="en-GB" dirty="0" smtClean="0"/>
              <a:t>Campaign Data: Grosseto – 11:47:30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2170" y="3335149"/>
            <a:ext cx="742950" cy="2876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62170" y="2975110"/>
            <a:ext cx="1092646" cy="3847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NDVI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47528" y="1510268"/>
            <a:ext cx="820891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Region contains measurement points from the </a:t>
            </a:r>
            <a:r>
              <a:rPr lang="en-GB" dirty="0" err="1"/>
              <a:t>Insitu</a:t>
            </a:r>
            <a:r>
              <a:rPr lang="en-GB" dirty="0"/>
              <a:t> dataset.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553305"/>
              </p:ext>
            </p:extLst>
          </p:nvPr>
        </p:nvGraphicFramePr>
        <p:xfrm>
          <a:off x="2327631" y="1904281"/>
          <a:ext cx="6731038" cy="1215786"/>
        </p:xfrm>
        <a:graphic>
          <a:graphicData uri="http://schemas.openxmlformats.org/drawingml/2006/table">
            <a:tbl>
              <a:tblPr/>
              <a:tblGrid>
                <a:gridCol w="929006">
                  <a:extLst>
                    <a:ext uri="{9D8B030D-6E8A-4147-A177-3AD203B41FA5}">
                      <a16:colId xmlns:a16="http://schemas.microsoft.com/office/drawing/2014/main" val="3508005728"/>
                    </a:ext>
                  </a:extLst>
                </a:gridCol>
                <a:gridCol w="884767">
                  <a:extLst>
                    <a:ext uri="{9D8B030D-6E8A-4147-A177-3AD203B41FA5}">
                      <a16:colId xmlns:a16="http://schemas.microsoft.com/office/drawing/2014/main" val="2546188080"/>
                    </a:ext>
                  </a:extLst>
                </a:gridCol>
                <a:gridCol w="884767">
                  <a:extLst>
                    <a:ext uri="{9D8B030D-6E8A-4147-A177-3AD203B41FA5}">
                      <a16:colId xmlns:a16="http://schemas.microsoft.com/office/drawing/2014/main" val="2543182928"/>
                    </a:ext>
                  </a:extLst>
                </a:gridCol>
                <a:gridCol w="653367">
                  <a:extLst>
                    <a:ext uri="{9D8B030D-6E8A-4147-A177-3AD203B41FA5}">
                      <a16:colId xmlns:a16="http://schemas.microsoft.com/office/drawing/2014/main" val="373978945"/>
                    </a:ext>
                  </a:extLst>
                </a:gridCol>
                <a:gridCol w="653367">
                  <a:extLst>
                    <a:ext uri="{9D8B030D-6E8A-4147-A177-3AD203B41FA5}">
                      <a16:colId xmlns:a16="http://schemas.microsoft.com/office/drawing/2014/main" val="1160954149"/>
                    </a:ext>
                  </a:extLst>
                </a:gridCol>
                <a:gridCol w="653367">
                  <a:extLst>
                    <a:ext uri="{9D8B030D-6E8A-4147-A177-3AD203B41FA5}">
                      <a16:colId xmlns:a16="http://schemas.microsoft.com/office/drawing/2014/main" val="3912972047"/>
                    </a:ext>
                  </a:extLst>
                </a:gridCol>
                <a:gridCol w="1419030">
                  <a:extLst>
                    <a:ext uri="{9D8B030D-6E8A-4147-A177-3AD203B41FA5}">
                      <a16:colId xmlns:a16="http://schemas.microsoft.com/office/drawing/2014/main" val="1498621381"/>
                    </a:ext>
                  </a:extLst>
                </a:gridCol>
                <a:gridCol w="653367">
                  <a:extLst>
                    <a:ext uri="{9D8B030D-6E8A-4147-A177-3AD203B41FA5}">
                      <a16:colId xmlns:a16="http://schemas.microsoft.com/office/drawing/2014/main" val="808198927"/>
                    </a:ext>
                  </a:extLst>
                </a:gridCol>
              </a:tblGrid>
              <a:tr h="291287"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In-Situ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Uveg LST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GSW 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GSW WI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OE NI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OE WI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7734565"/>
                  </a:ext>
                </a:extLst>
              </a:tr>
              <a:tr h="277417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Bias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305.19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303.50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303.68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303.82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303.96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303.83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253855"/>
                  </a:ext>
                </a:extLst>
              </a:tr>
              <a:tr h="502124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Standard deviation: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2987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327632" y="1894990"/>
            <a:ext cx="169048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RICE</a:t>
            </a:r>
          </a:p>
        </p:txBody>
      </p:sp>
    </p:spTree>
    <p:extLst>
      <p:ext uri="{BB962C8B-B14F-4D97-AF65-F5344CB8AC3E}">
        <p14:creationId xmlns:p14="http://schemas.microsoft.com/office/powerpoint/2010/main" val="4127939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NCEO and LSTM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/>
                </a:solidFill>
              </a:rPr>
              <a:t>Phase </a:t>
            </a:r>
            <a:r>
              <a:rPr lang="pt-BR" b="1" dirty="0" smtClean="0">
                <a:solidFill>
                  <a:schemeClr val="tx1"/>
                </a:solidFill>
              </a:rPr>
              <a:t>A/B1</a:t>
            </a:r>
            <a:r>
              <a:rPr lang="pt-BR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for </a:t>
            </a:r>
            <a:r>
              <a:rPr lang="en-US" dirty="0">
                <a:solidFill>
                  <a:schemeClr val="tx1"/>
                </a:solidFill>
              </a:rPr>
              <a:t>technology readiness for LSTM mission </a:t>
            </a:r>
            <a:r>
              <a:rPr lang="en-US" dirty="0" smtClean="0">
                <a:solidFill>
                  <a:schemeClr val="tx1"/>
                </a:solidFill>
              </a:rPr>
              <a:t>implementation </a:t>
            </a:r>
            <a:r>
              <a:rPr lang="en-US" dirty="0" smtClean="0">
                <a:solidFill>
                  <a:srgbClr val="FF0000"/>
                </a:solidFill>
              </a:rPr>
              <a:t>[NCEO-Leicester, subcontractor to one of the parallel studies]</a:t>
            </a:r>
            <a:endParaRPr lang="pt-BR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</a:rPr>
              <a:t>Mission Advisory Group</a:t>
            </a:r>
            <a:r>
              <a:rPr lang="pt-BR" dirty="0" smtClean="0">
                <a:solidFill>
                  <a:schemeClr val="tx1"/>
                </a:solidFill>
              </a:rPr>
              <a:t> </a:t>
            </a:r>
            <a:r>
              <a:rPr lang="pt-BR" dirty="0" smtClean="0">
                <a:solidFill>
                  <a:srgbClr val="FF0000"/>
                </a:solidFill>
              </a:rPr>
              <a:t>[D. Ghent, NCEO-Leicester]</a:t>
            </a:r>
            <a:endParaRPr lang="pt-BR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</a:rPr>
              <a:t>Scientific </a:t>
            </a:r>
            <a:r>
              <a:rPr lang="pt-BR" b="1" dirty="0">
                <a:solidFill>
                  <a:schemeClr val="tx1"/>
                </a:solidFill>
              </a:rPr>
              <a:t>Study (TIR-TRP)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to </a:t>
            </a:r>
            <a:r>
              <a:rPr lang="en-GB" dirty="0">
                <a:solidFill>
                  <a:schemeClr val="tx1"/>
                </a:solidFill>
              </a:rPr>
              <a:t>support MRD requirements consolidation </a:t>
            </a:r>
            <a:r>
              <a:rPr lang="en-GB" dirty="0" smtClean="0">
                <a:solidFill>
                  <a:schemeClr val="tx1"/>
                </a:solidFill>
              </a:rPr>
              <a:t>for spectral resolution, retrieval algorithms up </a:t>
            </a:r>
            <a:r>
              <a:rPr lang="en-GB" dirty="0">
                <a:solidFill>
                  <a:schemeClr val="tx1"/>
                </a:solidFill>
              </a:rPr>
              <a:t>to Level </a:t>
            </a:r>
            <a:r>
              <a:rPr lang="en-GB" dirty="0" smtClean="0">
                <a:solidFill>
                  <a:schemeClr val="tx1"/>
                </a:solidFill>
              </a:rPr>
              <a:t>3 </a:t>
            </a:r>
            <a:r>
              <a:rPr lang="en-GB" dirty="0" smtClean="0">
                <a:solidFill>
                  <a:srgbClr val="FF0000"/>
                </a:solidFill>
              </a:rPr>
              <a:t>[NCEO-Leicester, Project Lead]</a:t>
            </a:r>
            <a:endParaRPr lang="pt-BR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</a:rPr>
              <a:t>TIRI-SIM Study</a:t>
            </a:r>
            <a:r>
              <a:rPr lang="pt-BR" dirty="0" smtClean="0">
                <a:solidFill>
                  <a:schemeClr val="tx1"/>
                </a:solidFill>
              </a:rPr>
              <a:t> to </a:t>
            </a:r>
            <a:r>
              <a:rPr lang="en-GB" dirty="0" smtClean="0">
                <a:solidFill>
                  <a:schemeClr val="tx1"/>
                </a:solidFill>
              </a:rPr>
              <a:t>consolidate existing users </a:t>
            </a:r>
            <a:r>
              <a:rPr lang="en-GB" dirty="0">
                <a:solidFill>
                  <a:schemeClr val="tx1"/>
                </a:solidFill>
              </a:rPr>
              <a:t>requirements </a:t>
            </a:r>
            <a:r>
              <a:rPr lang="en-GB" dirty="0" smtClean="0">
                <a:solidFill>
                  <a:schemeClr val="tx1"/>
                </a:solidFill>
              </a:rPr>
              <a:t>for high resolution thermal infrared </a:t>
            </a:r>
            <a:r>
              <a:rPr lang="en-GB" dirty="0">
                <a:solidFill>
                  <a:srgbClr val="FF0000"/>
                </a:solidFill>
              </a:rPr>
              <a:t>[</a:t>
            </a:r>
            <a:r>
              <a:rPr lang="en-GB" dirty="0" smtClean="0">
                <a:solidFill>
                  <a:srgbClr val="FF0000"/>
                </a:solidFill>
              </a:rPr>
              <a:t>NCEO-Leicester, </a:t>
            </a:r>
            <a:r>
              <a:rPr lang="en-GB" dirty="0">
                <a:solidFill>
                  <a:srgbClr val="FF0000"/>
                </a:solidFill>
              </a:rPr>
              <a:t>Project Lead</a:t>
            </a:r>
            <a:r>
              <a:rPr lang="en-GB" dirty="0" smtClean="0">
                <a:solidFill>
                  <a:srgbClr val="FF0000"/>
                </a:solidFill>
              </a:rPr>
              <a:t>]</a:t>
            </a:r>
            <a:endParaRPr lang="pt-BR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chemeClr val="tx1"/>
                </a:solidFill>
              </a:rPr>
              <a:t>End-to-End </a:t>
            </a:r>
            <a:r>
              <a:rPr lang="en-GB" b="1" dirty="0">
                <a:solidFill>
                  <a:schemeClr val="tx1"/>
                </a:solidFill>
              </a:rPr>
              <a:t>Simulator</a:t>
            </a:r>
            <a:r>
              <a:rPr lang="en-GB" dirty="0">
                <a:solidFill>
                  <a:schemeClr val="tx1"/>
                </a:solidFill>
              </a:rPr>
              <a:t> activities for performance </a:t>
            </a:r>
            <a:r>
              <a:rPr lang="en-GB" dirty="0" smtClean="0">
                <a:solidFill>
                  <a:schemeClr val="tx1"/>
                </a:solidFill>
              </a:rPr>
              <a:t>modelling </a:t>
            </a:r>
            <a:r>
              <a:rPr lang="en-GB" dirty="0">
                <a:solidFill>
                  <a:schemeClr val="tx1"/>
                </a:solidFill>
              </a:rPr>
              <a:t>in order to support the verification of the observation and performance </a:t>
            </a:r>
            <a:r>
              <a:rPr lang="en-GB" dirty="0" smtClean="0">
                <a:solidFill>
                  <a:schemeClr val="tx1"/>
                </a:solidFill>
              </a:rPr>
              <a:t>requirements </a:t>
            </a:r>
            <a:r>
              <a:rPr lang="en-GB" dirty="0">
                <a:solidFill>
                  <a:srgbClr val="FF0000"/>
                </a:solidFill>
              </a:rPr>
              <a:t>[</a:t>
            </a:r>
            <a:r>
              <a:rPr lang="en-GB" dirty="0" smtClean="0">
                <a:solidFill>
                  <a:srgbClr val="FF0000"/>
                </a:solidFill>
              </a:rPr>
              <a:t>NCEO-Leicester, Lead Science Advisor]</a:t>
            </a:r>
            <a:endParaRPr lang="en-GB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</a:rPr>
              <a:t>Airborne Campaigns</a:t>
            </a:r>
            <a:r>
              <a:rPr lang="pt-BR" dirty="0" smtClean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to support MRD requirements consolidation to support local time &amp; ground resolution choices up to Level </a:t>
            </a:r>
            <a:r>
              <a:rPr lang="en-GB" dirty="0" smtClean="0">
                <a:solidFill>
                  <a:schemeClr val="tx1"/>
                </a:solidFill>
              </a:rPr>
              <a:t>3 </a:t>
            </a:r>
            <a:r>
              <a:rPr lang="en-GB" dirty="0" smtClean="0">
                <a:solidFill>
                  <a:srgbClr val="FF0000"/>
                </a:solidFill>
              </a:rPr>
              <a:t>[NCEO-KCL, aircraft / instrument coordination]</a:t>
            </a:r>
            <a:endParaRPr lang="pt-BR" dirty="0">
              <a:solidFill>
                <a:srgbClr val="FF0000"/>
              </a:solidFill>
            </a:endParaRPr>
          </a:p>
          <a:p>
            <a:pPr marL="800100" lvl="1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51918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5400000">
            <a:off x="8883575" y="3734304"/>
            <a:ext cx="5539508" cy="707883"/>
          </a:xfrm>
          <a:prstGeom prst="rect">
            <a:avLst/>
          </a:prstGeom>
          <a:solidFill>
            <a:srgbClr val="FFFFFF"/>
          </a:solidFill>
        </p:spPr>
        <p:txBody>
          <a:bodyPr wrap="square" lIns="121914" tIns="60957" rIns="121914" bIns="60957">
            <a:spAutoFit/>
          </a:bodyPr>
          <a:lstStyle/>
          <a:p>
            <a:r>
              <a:rPr lang="en-US" baseline="30000" dirty="0" smtClean="0"/>
              <a:t>Source:</a:t>
            </a:r>
            <a:r>
              <a:rPr lang="en-US" dirty="0" smtClean="0"/>
              <a:t> </a:t>
            </a:r>
            <a:r>
              <a:rPr lang="en-US" baseline="30000" dirty="0" smtClean="0"/>
              <a:t>CEOS ACQUISITION STRATEGY FOR GEOGLAM PHASE 1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1614" y="216823"/>
            <a:ext cx="7587407" cy="538607"/>
          </a:xfrm>
        </p:spPr>
        <p:txBody>
          <a:bodyPr/>
          <a:lstStyle/>
          <a:p>
            <a:r>
              <a:rPr lang="en-US" dirty="0" smtClean="0"/>
              <a:t>Copernicus for Agricultural Monitoring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13" y="793199"/>
            <a:ext cx="10928187" cy="60392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42269" y="908129"/>
            <a:ext cx="770331" cy="41036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132739" y="6197600"/>
            <a:ext cx="5167444" cy="637605"/>
          </a:xfrm>
          <a:prstGeom prst="roundRect">
            <a:avLst/>
          </a:prstGeom>
          <a:noFill/>
          <a:ln w="47625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r>
              <a:rPr lang="en-US" sz="3200" dirty="0">
                <a:solidFill>
                  <a:srgbClr val="008000"/>
                </a:solidFill>
              </a:rPr>
              <a:t>Sentinel-</a:t>
            </a:r>
            <a:r>
              <a:rPr lang="en-US" sz="3200" dirty="0" smtClean="0">
                <a:solidFill>
                  <a:srgbClr val="008000"/>
                </a:solidFill>
              </a:rPr>
              <a:t>1 </a:t>
            </a:r>
            <a:r>
              <a:rPr lang="en-US" sz="2000" dirty="0" smtClean="0">
                <a:solidFill>
                  <a:srgbClr val="008000"/>
                </a:solidFill>
              </a:rPr>
              <a:t>(PalSAR)</a:t>
            </a:r>
            <a:endParaRPr lang="en-US" sz="2000" dirty="0">
              <a:solidFill>
                <a:srgbClr val="008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155318" y="4613407"/>
            <a:ext cx="5167444" cy="692375"/>
          </a:xfrm>
          <a:prstGeom prst="roundRect">
            <a:avLst/>
          </a:prstGeom>
          <a:noFill/>
          <a:ln w="47625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r>
              <a:rPr lang="en-US" sz="3200" dirty="0">
                <a:solidFill>
                  <a:srgbClr val="008000"/>
                </a:solidFill>
              </a:rPr>
              <a:t>Sentinel-</a:t>
            </a:r>
            <a:r>
              <a:rPr lang="en-US" sz="3200" dirty="0" smtClean="0">
                <a:solidFill>
                  <a:srgbClr val="008000"/>
                </a:solidFill>
              </a:rPr>
              <a:t>2 </a:t>
            </a:r>
            <a:r>
              <a:rPr lang="en-US" sz="2000" dirty="0" smtClean="0">
                <a:solidFill>
                  <a:srgbClr val="008000"/>
                </a:solidFill>
              </a:rPr>
              <a:t>(Landsat)</a:t>
            </a:r>
            <a:endParaRPr lang="en-US" sz="3200" dirty="0">
              <a:solidFill>
                <a:srgbClr val="008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144027" y="5437493"/>
            <a:ext cx="5167444" cy="658511"/>
          </a:xfrm>
          <a:prstGeom prst="roundRect">
            <a:avLst/>
          </a:prstGeom>
          <a:noFill/>
          <a:ln w="47625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r>
              <a:rPr lang="en-US" sz="3200" dirty="0" smtClean="0">
                <a:solidFill>
                  <a:srgbClr val="008000"/>
                </a:solidFill>
              </a:rPr>
              <a:t>Sentinel-2 </a:t>
            </a:r>
            <a:r>
              <a:rPr lang="en-US" sz="2000" dirty="0">
                <a:solidFill>
                  <a:srgbClr val="008000"/>
                </a:solidFill>
              </a:rPr>
              <a:t>(Landsat</a:t>
            </a:r>
            <a:r>
              <a:rPr lang="en-US" sz="2000" dirty="0" smtClean="0">
                <a:solidFill>
                  <a:srgbClr val="008000"/>
                </a:solidFill>
              </a:rPr>
              <a:t>)</a:t>
            </a:r>
            <a:endParaRPr lang="en-US" sz="2000" dirty="0">
              <a:solidFill>
                <a:srgbClr val="008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121454" y="2525308"/>
            <a:ext cx="5167444" cy="637616"/>
          </a:xfrm>
          <a:prstGeom prst="roundRect">
            <a:avLst/>
          </a:prstGeom>
          <a:noFill/>
          <a:ln w="47625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r>
              <a:rPr lang="en-US" sz="3200" dirty="0">
                <a:solidFill>
                  <a:srgbClr val="008000"/>
                </a:solidFill>
              </a:rPr>
              <a:t>Sentinel-</a:t>
            </a:r>
            <a:r>
              <a:rPr lang="en-US" sz="3200" dirty="0" smtClean="0">
                <a:solidFill>
                  <a:srgbClr val="008000"/>
                </a:solidFill>
              </a:rPr>
              <a:t>3 </a:t>
            </a:r>
            <a:r>
              <a:rPr lang="en-US" sz="2000" dirty="0" smtClean="0">
                <a:solidFill>
                  <a:srgbClr val="008000"/>
                </a:solidFill>
              </a:rPr>
              <a:t>(MODIS)</a:t>
            </a:r>
            <a:r>
              <a:rPr lang="en-US" sz="3200" dirty="0" smtClean="0">
                <a:solidFill>
                  <a:srgbClr val="008000"/>
                </a:solidFill>
              </a:rPr>
              <a:t> </a:t>
            </a:r>
            <a:endParaRPr lang="en-US" sz="3200" dirty="0">
              <a:solidFill>
                <a:srgbClr val="008000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998419" y="2077154"/>
            <a:ext cx="9744174" cy="4233332"/>
            <a:chOff x="748814" y="1557864"/>
            <a:chExt cx="7308131" cy="3174999"/>
          </a:xfrm>
        </p:grpSpPr>
        <p:sp>
          <p:nvSpPr>
            <p:cNvPr id="12" name="Oval 11"/>
            <p:cNvSpPr/>
            <p:nvPr/>
          </p:nvSpPr>
          <p:spPr>
            <a:xfrm>
              <a:off x="1312332" y="1557864"/>
              <a:ext cx="719666" cy="694266"/>
            </a:xfrm>
            <a:prstGeom prst="ellipse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1295399" y="4038597"/>
              <a:ext cx="719666" cy="694266"/>
            </a:xfrm>
            <a:prstGeom prst="ellipse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1286932" y="3285062"/>
              <a:ext cx="719666" cy="694266"/>
            </a:xfrm>
            <a:prstGeom prst="ellipse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8814" y="2549305"/>
              <a:ext cx="7308131" cy="438582"/>
            </a:xfrm>
            <a:prstGeom prst="rect">
              <a:avLst/>
            </a:prstGeom>
            <a:solidFill>
              <a:srgbClr val="FFFFFF">
                <a:alpha val="62000"/>
              </a:srgbClr>
            </a:solidFill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</a:rPr>
                <a:t>Observational Gap: TIR for Evapotranspiration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972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&amp; EU relevant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400" y="839096"/>
            <a:ext cx="7640311" cy="5351775"/>
          </a:xfrm>
        </p:spPr>
        <p:txBody>
          <a:bodyPr>
            <a:normAutofit lnSpcReduction="10000"/>
          </a:bodyPr>
          <a:lstStyle/>
          <a:p>
            <a:pPr>
              <a:buFont typeface="Arial"/>
              <a:buChar char="•"/>
            </a:pPr>
            <a:r>
              <a:rPr lang="en-GB" dirty="0"/>
              <a:t>EU Common Agriculture </a:t>
            </a:r>
            <a:r>
              <a:rPr lang="en-GB" dirty="0" smtClean="0"/>
              <a:t>Policy</a:t>
            </a:r>
          </a:p>
          <a:p>
            <a:pPr lvl="1">
              <a:buFont typeface="Arial"/>
              <a:buChar char="•"/>
            </a:pPr>
            <a:r>
              <a:rPr lang="en-GB" dirty="0"/>
              <a:t> </a:t>
            </a:r>
            <a:r>
              <a:rPr lang="en-GB" dirty="0" smtClean="0"/>
              <a:t>Greening Element e.g. Ecological Focus Areas,</a:t>
            </a:r>
            <a:br>
              <a:rPr lang="en-GB" dirty="0" smtClean="0"/>
            </a:br>
            <a:r>
              <a:rPr lang="en-GB" dirty="0" smtClean="0"/>
              <a:t>  Crop diversification</a:t>
            </a:r>
          </a:p>
          <a:p>
            <a:pPr lvl="1">
              <a:buFont typeface="Arial"/>
              <a:buChar char="•"/>
            </a:pPr>
            <a:r>
              <a:rPr lang="en-GB" dirty="0"/>
              <a:t> </a:t>
            </a:r>
            <a:r>
              <a:rPr lang="en-GB" dirty="0" smtClean="0"/>
              <a:t>Yield predictions at EU and Global scale</a:t>
            </a:r>
          </a:p>
          <a:p>
            <a:pPr>
              <a:buFont typeface="Arial"/>
              <a:buChar char="•"/>
            </a:pPr>
            <a:r>
              <a:rPr lang="en-GB" dirty="0"/>
              <a:t>EU Water Framework Directive</a:t>
            </a:r>
            <a:r>
              <a:rPr lang="de-DE" dirty="0"/>
              <a:t> </a:t>
            </a:r>
            <a:r>
              <a:rPr lang="de-DE" dirty="0" smtClean="0"/>
              <a:t>&amp; Nitrate </a:t>
            </a:r>
            <a:r>
              <a:rPr lang="de-DE" dirty="0" err="1" smtClean="0"/>
              <a:t>Directive</a:t>
            </a:r>
            <a:endParaRPr lang="de-DE" dirty="0" smtClean="0"/>
          </a:p>
          <a:p>
            <a:pPr lvl="1">
              <a:buFont typeface="Arial"/>
              <a:buChar char="•"/>
            </a:pPr>
            <a:r>
              <a:rPr lang="de-DE" dirty="0"/>
              <a:t> </a:t>
            </a:r>
            <a:r>
              <a:rPr lang="en-GB" dirty="0" smtClean="0"/>
              <a:t>Water resource management </a:t>
            </a:r>
          </a:p>
          <a:p>
            <a:pPr lvl="1">
              <a:buFont typeface="Arial"/>
              <a:buChar char="•"/>
            </a:pPr>
            <a:r>
              <a:rPr lang="en-GB" dirty="0" smtClean="0"/>
              <a:t> Water pollution </a:t>
            </a:r>
          </a:p>
          <a:p>
            <a:pPr>
              <a:buFont typeface="Arial"/>
              <a:buChar char="•"/>
            </a:pPr>
            <a:r>
              <a:rPr lang="en-GB" dirty="0" smtClean="0"/>
              <a:t>Sustainable </a:t>
            </a:r>
            <a:r>
              <a:rPr lang="en-GB" dirty="0"/>
              <a:t>Development </a:t>
            </a:r>
            <a:r>
              <a:rPr lang="en-GB" dirty="0" smtClean="0"/>
              <a:t>Goals</a:t>
            </a:r>
          </a:p>
          <a:p>
            <a:pPr lvl="1">
              <a:buFont typeface="Arial"/>
              <a:buChar char="•"/>
            </a:pPr>
            <a:r>
              <a:rPr lang="en-GB" dirty="0"/>
              <a:t> </a:t>
            </a:r>
            <a:r>
              <a:rPr lang="en-GB" dirty="0" smtClean="0"/>
              <a:t>SDG 6.4 Water Efficiency &amp; 6.3 Water Quality</a:t>
            </a:r>
          </a:p>
          <a:p>
            <a:pPr>
              <a:buFont typeface="Arial"/>
              <a:buChar char="•"/>
            </a:pPr>
            <a:r>
              <a:rPr lang="en-GB" dirty="0"/>
              <a:t>UN Convention for Combating Desertification </a:t>
            </a:r>
            <a:r>
              <a:rPr lang="en-GB" dirty="0" smtClean="0"/>
              <a:t>&amp; 	Land Degradation</a:t>
            </a:r>
          </a:p>
          <a:p>
            <a:pPr>
              <a:buFont typeface="Arial"/>
              <a:buChar char="•"/>
            </a:pPr>
            <a:r>
              <a:rPr lang="en-GB" dirty="0" smtClean="0"/>
              <a:t>UN Framework Convention of Climate Change</a:t>
            </a:r>
          </a:p>
          <a:p>
            <a:endParaRPr lang="en-GB" dirty="0"/>
          </a:p>
          <a:p>
            <a:endParaRPr lang="en-GB" dirty="0" smtClean="0"/>
          </a:p>
        </p:txBody>
      </p:sp>
      <p:pic>
        <p:nvPicPr>
          <p:cNvPr id="4" name="Picture 3" descr="SDG6-Interlinkages 1and2.pdf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8685" y="827483"/>
            <a:ext cx="3809329" cy="538825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Oval 4"/>
          <p:cNvSpPr/>
          <p:nvPr/>
        </p:nvSpPr>
        <p:spPr>
          <a:xfrm>
            <a:off x="9751336" y="4017654"/>
            <a:ext cx="1928704" cy="1876555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36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8396" y="138995"/>
            <a:ext cx="7403978" cy="461661"/>
          </a:xfrm>
        </p:spPr>
        <p:txBody>
          <a:bodyPr/>
          <a:lstStyle/>
          <a:p>
            <a:r>
              <a:rPr lang="en-GB" sz="2400" dirty="0" smtClean="0"/>
              <a:t>Land Surface Temperature Mission (</a:t>
            </a:r>
            <a:r>
              <a:rPr lang="en-GB" sz="2400" dirty="0"/>
              <a:t>LSTM)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lnSpcReduction="10000"/>
          </a:bodyPr>
          <a:lstStyle/>
          <a:p>
            <a:pPr indent="0"/>
            <a:r>
              <a:rPr lang="en-GB" b="1" dirty="0" smtClean="0"/>
              <a:t>LSTM Main Mission Objective:</a:t>
            </a:r>
          </a:p>
          <a:p>
            <a:r>
              <a:rPr lang="en-US" dirty="0" smtClean="0"/>
              <a:t>“To </a:t>
            </a:r>
            <a:r>
              <a:rPr lang="en-US" dirty="0"/>
              <a:t>complement Sentinel observation capabilities with high spatio-temporal resolution Thermal Infra-Red observations over land and coastal regions </a:t>
            </a:r>
            <a:r>
              <a:rPr lang="en-US" b="1" i="1" dirty="0">
                <a:solidFill>
                  <a:srgbClr val="008000"/>
                </a:solidFill>
              </a:rPr>
              <a:t>in support of agriculture management services</a:t>
            </a:r>
            <a:r>
              <a:rPr lang="en-US" b="1" dirty="0">
                <a:solidFill>
                  <a:srgbClr val="008000"/>
                </a:solidFill>
              </a:rPr>
              <a:t>,</a:t>
            </a:r>
            <a:r>
              <a:rPr lang="en-US" dirty="0"/>
              <a:t> and possibly a range of additional applications and </a:t>
            </a:r>
            <a:r>
              <a:rPr lang="en-US" dirty="0" smtClean="0"/>
              <a:t>services”</a:t>
            </a:r>
          </a:p>
          <a:p>
            <a:endParaRPr lang="en-US" sz="800" dirty="0" smtClean="0"/>
          </a:p>
          <a:p>
            <a:r>
              <a:rPr lang="en-US" b="1" dirty="0" smtClean="0"/>
              <a:t>Mission Status: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595959"/>
                </a:solidFill>
              </a:rPr>
              <a:t>Mission </a:t>
            </a:r>
            <a:r>
              <a:rPr lang="en-US" b="1" dirty="0" smtClean="0">
                <a:solidFill>
                  <a:srgbClr val="595959"/>
                </a:solidFill>
              </a:rPr>
              <a:t>Advisory Group </a:t>
            </a:r>
            <a:r>
              <a:rPr lang="en-US" b="1" dirty="0">
                <a:solidFill>
                  <a:srgbClr val="595959"/>
                </a:solidFill>
              </a:rPr>
              <a:t>(</a:t>
            </a:r>
            <a:r>
              <a:rPr lang="en-US" b="1" dirty="0" smtClean="0">
                <a:solidFill>
                  <a:srgbClr val="595959"/>
                </a:solidFill>
              </a:rPr>
              <a:t>MAG</a:t>
            </a:r>
            <a:r>
              <a:rPr lang="en-US" b="1" dirty="0">
                <a:solidFill>
                  <a:srgbClr val="595959"/>
                </a:solidFill>
              </a:rPr>
              <a:t>) </a:t>
            </a:r>
            <a:r>
              <a:rPr lang="en-US" dirty="0" smtClean="0">
                <a:solidFill>
                  <a:srgbClr val="595959"/>
                </a:solidFill>
              </a:rPr>
              <a:t>shaping the mission requirements</a:t>
            </a:r>
            <a:endParaRPr lang="en-US" dirty="0">
              <a:solidFill>
                <a:srgbClr val="595959"/>
              </a:solidFill>
            </a:endParaRPr>
          </a:p>
          <a:p>
            <a:pPr marL="142282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595959"/>
                </a:solidFill>
              </a:rPr>
              <a:t> Consolidated </a:t>
            </a:r>
            <a:r>
              <a:rPr lang="en-US" dirty="0">
                <a:solidFill>
                  <a:srgbClr val="595959"/>
                </a:solidFill>
              </a:rPr>
              <a:t>High Level Requirements (HLR</a:t>
            </a:r>
            <a:r>
              <a:rPr lang="en-US" dirty="0" smtClean="0">
                <a:solidFill>
                  <a:srgbClr val="595959"/>
                </a:solidFill>
              </a:rPr>
              <a:t>)</a:t>
            </a:r>
            <a:endParaRPr lang="en-US" dirty="0">
              <a:solidFill>
                <a:srgbClr val="595959"/>
              </a:solidFill>
            </a:endParaRPr>
          </a:p>
          <a:p>
            <a:pPr marL="1422820" lvl="1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 </a:t>
            </a:r>
            <a:r>
              <a:rPr lang="en-US" dirty="0" smtClean="0"/>
              <a:t>Mission Requirement Document </a:t>
            </a:r>
            <a:r>
              <a:rPr lang="en-US" dirty="0"/>
              <a:t>Version </a:t>
            </a:r>
            <a:r>
              <a:rPr lang="en-US" dirty="0" smtClean="0"/>
              <a:t>2.0</a:t>
            </a:r>
            <a:r>
              <a:rPr lang="en-US" b="1" dirty="0" smtClean="0"/>
              <a:t> </a:t>
            </a:r>
            <a:r>
              <a:rPr lang="en-US" dirty="0"/>
              <a:t>approved in April </a:t>
            </a:r>
            <a:r>
              <a:rPr lang="en-US" dirty="0" smtClean="0"/>
              <a:t>2019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Mission Phase </a:t>
            </a:r>
            <a:r>
              <a:rPr lang="en-US" b="1" dirty="0" smtClean="0"/>
              <a:t>A/B1 </a:t>
            </a:r>
            <a:r>
              <a:rPr lang="en-US" dirty="0" smtClean="0"/>
              <a:t>completed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Evaluation of bids for </a:t>
            </a:r>
            <a:r>
              <a:rPr lang="en-US" b="1" dirty="0" smtClean="0"/>
              <a:t>Mission Phase B2/C/D/E1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On-going </a:t>
            </a:r>
            <a:r>
              <a:rPr lang="en-US" b="1" dirty="0" smtClean="0"/>
              <a:t>Scientific Studies</a:t>
            </a:r>
            <a:r>
              <a:rPr lang="en-US" b="1" dirty="0"/>
              <a:t>, End-to-End </a:t>
            </a:r>
            <a:r>
              <a:rPr lang="en-US" b="1" dirty="0" smtClean="0"/>
              <a:t>Simulator</a:t>
            </a:r>
            <a:r>
              <a:rPr lang="en-US" dirty="0" smtClean="0"/>
              <a:t>, </a:t>
            </a:r>
            <a:r>
              <a:rPr lang="en-US" b="1" dirty="0" smtClean="0"/>
              <a:t>Airborne Campaigns </a:t>
            </a:r>
            <a:r>
              <a:rPr lang="en-US" dirty="0" smtClean="0"/>
              <a:t>and </a:t>
            </a:r>
            <a:r>
              <a:rPr lang="en-US" b="1" dirty="0"/>
              <a:t>LWIR Detectors </a:t>
            </a:r>
            <a:r>
              <a:rPr lang="en-US" b="1" dirty="0" smtClean="0"/>
              <a:t>pre-development</a:t>
            </a:r>
            <a:endParaRPr lang="en-US" b="1" dirty="0"/>
          </a:p>
          <a:p>
            <a:pPr>
              <a:buFont typeface="Arial"/>
              <a:buChar char="•"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0042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8396" y="138995"/>
            <a:ext cx="7403978" cy="461661"/>
          </a:xfrm>
        </p:spPr>
        <p:txBody>
          <a:bodyPr/>
          <a:lstStyle/>
          <a:p>
            <a:r>
              <a:rPr lang="en-GB" sz="2400" dirty="0" smtClean="0"/>
              <a:t>Land Surface Temperature Mission (</a:t>
            </a:r>
            <a:r>
              <a:rPr lang="en-GB" sz="2400" dirty="0"/>
              <a:t>LSTM)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490478"/>
              </p:ext>
            </p:extLst>
          </p:nvPr>
        </p:nvGraphicFramePr>
        <p:xfrm>
          <a:off x="1731967" y="1054370"/>
          <a:ext cx="8075241" cy="5003223"/>
        </p:xfrm>
        <a:graphic>
          <a:graphicData uri="http://schemas.openxmlformats.org/drawingml/2006/table">
            <a:tbl>
              <a:tblPr/>
              <a:tblGrid>
                <a:gridCol w="914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29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3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40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64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64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242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33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335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335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164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Domain</a:t>
                      </a:r>
                    </a:p>
                  </a:txBody>
                  <a:tcPr marL="5294" marR="5294" marT="5294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Level - 2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Level -1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27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Application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Geophysical variable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Spatial resolution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Coverage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Temporal resolution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Uncertainty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Supporting Data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NEdT</a:t>
                      </a:r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(@300 K)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Minimum TIR Spectral Resolution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Spectral ranges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814"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Hydrology</a:t>
                      </a:r>
                    </a:p>
                  </a:txBody>
                  <a:tcPr marL="5294" marR="5294" marT="5294" marB="0" vert="vert27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Detection of water stress in crops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Level-3 Classifications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2-7 m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Local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Daily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&lt;1.0 K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 Data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&lt;0.2 K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bands (10-12 µm)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VNIR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2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40-100 m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2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Detection of water stress in forest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Land cover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m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Local to Regional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Daily-Monthly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&lt;1.0 K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 Data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&lt;0.2 K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bands (10-12 µm)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VNIR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81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Detection of evapotranspiration in crops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Level-3 Classifications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1-2 m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Local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Daily-Monthly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&lt;1.0 K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 Data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&lt;0.2 K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bands (10-12 µm)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VNIR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528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40-100 m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28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Detection of evapotranspiration in river basin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Level-3 Classifications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m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Local to Regional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Daily-Monthly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&lt;1.0 K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 Data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&lt;0.2 K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bands (10-12 µm)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VNIR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527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Detection of evapotranspiration in continents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Level-3 Classifications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km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Continental to Global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Daily-Monthly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&lt;1.0 K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 Data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&lt;0.2 K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bands (10-12 µm)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VNIR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52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Growing Degree Day estimations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Level-3 LST + NDVI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20-1000 m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Local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Daily/Sub-Daily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&lt;1.0 K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 Data + land cover map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&lt;0.2 K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bands (10-12 µm)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VNIR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52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Growing Degree Day mapping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Level-3 LST + Land Cover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20-1000 m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Regional to Local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Daily/Sub-Daily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&lt;1.0 K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 Data + land cover map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&lt;0.2 K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bands (10-12 µm)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VNIR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28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Cooling Degree Day estimations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Level-3 LST + Land Cover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20-1000 m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Regional to Local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Daily/Sub-Daily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&lt;2.0 K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 Data + land cover map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&lt;0.2 K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bands (10-12 µm)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VNIR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527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Predictions of floods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Level-3 Classifications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 – 1000 m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Regional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Daily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&lt;0.4 K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bands (10-12 µm)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VNIR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5527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Monitoring floods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Level-3 thresholds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m – 1 km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Local to Regional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Daily (noon-midnight)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&lt;1.0 K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&lt;0.4 K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Multispectral (≥3 bands in 8-12 µm)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5527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Mapping irrigated land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Level-3 maps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m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Global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Monthly (local morning overpass)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&lt;2.0 K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Agriculture classification + vegetation indices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&lt;0.4 K</a:t>
                      </a:r>
                    </a:p>
                  </a:txBody>
                  <a:tcPr marL="5294" marR="5294" marT="5294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Multispectral (≥3 bands in 8-12 µm)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294" marR="5294" marT="5294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129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LSTM – Mission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fontScale="92500"/>
          </a:bodyPr>
          <a:lstStyle/>
          <a:p>
            <a:pPr lvl="0"/>
            <a:r>
              <a:rPr lang="en-GB" b="1" i="1" dirty="0">
                <a:solidFill>
                  <a:srgbClr val="008000"/>
                </a:solidFill>
              </a:rPr>
              <a:t>Primary objective</a:t>
            </a:r>
            <a:r>
              <a:rPr lang="en-GB" dirty="0">
                <a:solidFill>
                  <a:srgbClr val="008000"/>
                </a:solidFill>
              </a:rPr>
              <a:t>: to </a:t>
            </a:r>
            <a:r>
              <a:rPr lang="en-GB" dirty="0" smtClean="0">
                <a:solidFill>
                  <a:srgbClr val="008000"/>
                </a:solidFill>
              </a:rPr>
              <a:t>enable monitoring </a:t>
            </a:r>
            <a:r>
              <a:rPr lang="en-GB" dirty="0">
                <a:solidFill>
                  <a:srgbClr val="008000"/>
                </a:solidFill>
              </a:rPr>
              <a:t>evapotranspiration (ET) rate at European field scale </a:t>
            </a:r>
            <a:r>
              <a:rPr lang="en-GB" dirty="0" smtClean="0">
                <a:solidFill>
                  <a:srgbClr val="008000"/>
                </a:solidFill>
              </a:rPr>
              <a:t>by capturing </a:t>
            </a:r>
            <a:r>
              <a:rPr lang="en-GB" dirty="0">
                <a:solidFill>
                  <a:srgbClr val="008000"/>
                </a:solidFill>
              </a:rPr>
              <a:t>the </a:t>
            </a:r>
            <a:r>
              <a:rPr lang="en-GB" dirty="0" smtClean="0">
                <a:solidFill>
                  <a:srgbClr val="008000"/>
                </a:solidFill>
              </a:rPr>
              <a:t>variability </a:t>
            </a:r>
            <a:r>
              <a:rPr lang="en-GB" dirty="0">
                <a:solidFill>
                  <a:srgbClr val="008000"/>
                </a:solidFill>
              </a:rPr>
              <a:t>of Land Surface Temperature (LST) (and hence ET) </a:t>
            </a:r>
            <a:r>
              <a:rPr lang="en-GB" dirty="0" smtClean="0">
                <a:solidFill>
                  <a:srgbClr val="008000"/>
                </a:solidFill>
              </a:rPr>
              <a:t>allowing more </a:t>
            </a:r>
            <a:r>
              <a:rPr lang="en-GB" dirty="0">
                <a:solidFill>
                  <a:srgbClr val="008000"/>
                </a:solidFill>
              </a:rPr>
              <a:t>robust estimates of field-scale water </a:t>
            </a:r>
            <a:r>
              <a:rPr lang="en-GB" dirty="0" smtClean="0">
                <a:solidFill>
                  <a:srgbClr val="008000"/>
                </a:solidFill>
              </a:rPr>
              <a:t>productivity. 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b="1" dirty="0" smtClean="0"/>
              <a:t>LST goal: </a:t>
            </a:r>
            <a:r>
              <a:rPr lang="en-GB" dirty="0" smtClean="0"/>
              <a:t>accuracy 1.0 </a:t>
            </a:r>
            <a:r>
              <a:rPr lang="en-GB" dirty="0"/>
              <a:t>K at 300 K</a:t>
            </a:r>
            <a:endParaRPr lang="en-GB" dirty="0" smtClean="0"/>
          </a:p>
          <a:p>
            <a:pPr lvl="0">
              <a:buFont typeface="Arial" panose="020B0604020202020204" pitchFamily="34" charset="0"/>
              <a:buChar char="•"/>
            </a:pPr>
            <a:r>
              <a:rPr lang="en-GB" b="1" dirty="0" smtClean="0"/>
              <a:t>LST &amp; LSE threshold</a:t>
            </a:r>
            <a:r>
              <a:rPr lang="en-GB" b="1" dirty="0"/>
              <a:t>: </a:t>
            </a:r>
            <a:r>
              <a:rPr lang="en-GB" dirty="0" smtClean="0"/>
              <a:t>LST accuracy 1.5 K at 300 K, LSE accuracy 2%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b="1" dirty="0"/>
              <a:t>ET goal: </a:t>
            </a:r>
            <a:r>
              <a:rPr lang="en-GB" dirty="0"/>
              <a:t>accuracy 15% [mm/day], precision 5%, field scale MFU [0.5 ha], daily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GB" b="1" dirty="0"/>
              <a:t>ET threshold: </a:t>
            </a:r>
            <a:r>
              <a:rPr lang="en-GB" dirty="0"/>
              <a:t>accuracy 20% [mm/day], precision 10%, field scale MFU [1 ha], 3 days</a:t>
            </a:r>
          </a:p>
          <a:p>
            <a:pPr lvl="0"/>
            <a:endParaRPr lang="de-DE" sz="1100" dirty="0" smtClean="0"/>
          </a:p>
          <a:p>
            <a:r>
              <a:rPr lang="en-GB" b="1" i="1" dirty="0" smtClean="0">
                <a:solidFill>
                  <a:srgbClr val="FF6600"/>
                </a:solidFill>
              </a:rPr>
              <a:t>Complementary objectives</a:t>
            </a:r>
            <a:r>
              <a:rPr lang="en-GB" dirty="0" smtClean="0">
                <a:solidFill>
                  <a:srgbClr val="FF6600"/>
                </a:solidFill>
              </a:rPr>
              <a:t>: </a:t>
            </a:r>
            <a:r>
              <a:rPr lang="en-GB" dirty="0">
                <a:solidFill>
                  <a:srgbClr val="FF6600"/>
                </a:solidFill>
              </a:rPr>
              <a:t>to support a</a:t>
            </a:r>
            <a:r>
              <a:rPr lang="en-GB" dirty="0" smtClean="0">
                <a:solidFill>
                  <a:srgbClr val="FF6600"/>
                </a:solidFill>
              </a:rPr>
              <a:t> </a:t>
            </a:r>
            <a:r>
              <a:rPr lang="en-GB" dirty="0">
                <a:solidFill>
                  <a:srgbClr val="FF6600"/>
                </a:solidFill>
              </a:rPr>
              <a:t>range of additional services benefitting from TIR observations </a:t>
            </a:r>
            <a:r>
              <a:rPr lang="en-GB" dirty="0" smtClean="0">
                <a:solidFill>
                  <a:srgbClr val="FF6600"/>
                </a:solidFill>
              </a:rPr>
              <a:t>– in particular: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FF6600"/>
                </a:solidFill>
              </a:rPr>
              <a:t>soil composition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6600"/>
                </a:solidFill>
              </a:rPr>
              <a:t>urban </a:t>
            </a:r>
            <a:r>
              <a:rPr lang="en-US" dirty="0">
                <a:solidFill>
                  <a:srgbClr val="FF6600"/>
                </a:solidFill>
              </a:rPr>
              <a:t>heat </a:t>
            </a:r>
            <a:r>
              <a:rPr lang="en-US" dirty="0" smtClean="0">
                <a:solidFill>
                  <a:srgbClr val="FF6600"/>
                </a:solidFill>
              </a:rPr>
              <a:t>islands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6600"/>
                </a:solidFill>
              </a:rPr>
              <a:t>coastal zone</a:t>
            </a:r>
            <a:r>
              <a:rPr lang="en-US" dirty="0">
                <a:solidFill>
                  <a:srgbClr val="FF6600"/>
                </a:solidFill>
              </a:rPr>
              <a:t> </a:t>
            </a:r>
            <a:r>
              <a:rPr lang="en-US" dirty="0" smtClean="0">
                <a:solidFill>
                  <a:srgbClr val="FF6600"/>
                </a:solidFill>
              </a:rPr>
              <a:t>management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6600"/>
                </a:solidFill>
              </a:rPr>
              <a:t>High‐Temperature Events</a:t>
            </a:r>
            <a:r>
              <a:rPr lang="en-GB" dirty="0" smtClean="0">
                <a:solidFill>
                  <a:srgbClr val="FF6600"/>
                </a:solidFill>
              </a:rPr>
              <a:t>. </a:t>
            </a:r>
            <a:endParaRPr lang="de-DE" dirty="0">
              <a:solidFill>
                <a:srgbClr val="FF66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82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LSTM System Design</a:t>
            </a:r>
            <a:endParaRPr lang="en-GB" sz="24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4223805"/>
              </p:ext>
            </p:extLst>
          </p:nvPr>
        </p:nvGraphicFramePr>
        <p:xfrm>
          <a:off x="5283200" y="839788"/>
          <a:ext cx="6611839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3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8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Key requirement</a:t>
                      </a:r>
                      <a:endParaRPr lang="en-GB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3396" marR="483396" marT="60960" marB="6096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Design Concept</a:t>
                      </a:r>
                      <a:endParaRPr lang="en-GB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3396" marR="483396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Geometrical revisit</a:t>
                      </a:r>
                      <a:endParaRPr lang="en-GB" sz="1500" dirty="0"/>
                    </a:p>
                  </a:txBody>
                  <a:tcPr marL="483396" marR="483396" marT="60960" marB="60960"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solidFill>
                            <a:srgbClr val="00B050"/>
                          </a:solidFill>
                        </a:rPr>
                        <a:t>1</a:t>
                      </a:r>
                      <a:r>
                        <a:rPr lang="en-GB" sz="1500" b="1" baseline="0" dirty="0" smtClean="0">
                          <a:solidFill>
                            <a:srgbClr val="00B050"/>
                          </a:solidFill>
                        </a:rPr>
                        <a:t> day/4 sats (2d/2s)</a:t>
                      </a:r>
                      <a:endParaRPr lang="en-GB" sz="1500" b="1" dirty="0">
                        <a:solidFill>
                          <a:srgbClr val="00B050"/>
                        </a:solidFill>
                      </a:endParaRPr>
                    </a:p>
                  </a:txBody>
                  <a:tcPr marL="483396" marR="483396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432"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Local time</a:t>
                      </a:r>
                      <a:endParaRPr lang="en-GB" sz="1500" dirty="0"/>
                    </a:p>
                  </a:txBody>
                  <a:tcPr marL="483396" marR="483396" marT="60960" marB="60960"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solidFill>
                            <a:srgbClr val="00B050"/>
                          </a:solidFill>
                        </a:rPr>
                        <a:t>13:00 (Europe)</a:t>
                      </a:r>
                      <a:r>
                        <a:rPr lang="en-GB" sz="1500" b="1" baseline="0" dirty="0" smtClean="0">
                          <a:solidFill>
                            <a:srgbClr val="00B050"/>
                          </a:solidFill>
                        </a:rPr>
                        <a:t> &amp;</a:t>
                      </a:r>
                      <a:r>
                        <a:rPr lang="en-GB" sz="1500" b="1" dirty="0" smtClean="0">
                          <a:solidFill>
                            <a:srgbClr val="00B050"/>
                          </a:solidFill>
                        </a:rPr>
                        <a:t> night observations</a:t>
                      </a:r>
                      <a:endParaRPr lang="en-GB" sz="1500" b="1" dirty="0">
                        <a:solidFill>
                          <a:srgbClr val="00B050"/>
                        </a:solidFill>
                      </a:endParaRPr>
                    </a:p>
                  </a:txBody>
                  <a:tcPr marL="483396" marR="483396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SSD</a:t>
                      </a:r>
                      <a:endParaRPr lang="en-GB" sz="1500" dirty="0"/>
                    </a:p>
                  </a:txBody>
                  <a:tcPr marL="483396" marR="483396" marT="60960" marB="60960"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solidFill>
                            <a:srgbClr val="00B050"/>
                          </a:solidFill>
                        </a:rPr>
                        <a:t>50 m (37m</a:t>
                      </a:r>
                      <a:r>
                        <a:rPr lang="en-GB" sz="1500" b="1" baseline="0" dirty="0" smtClean="0">
                          <a:solidFill>
                            <a:srgbClr val="00B050"/>
                          </a:solidFill>
                        </a:rPr>
                        <a:t> at nadir)</a:t>
                      </a:r>
                      <a:endParaRPr lang="en-GB" sz="1500" b="1" dirty="0">
                        <a:solidFill>
                          <a:srgbClr val="00B050"/>
                        </a:solidFill>
                      </a:endParaRPr>
                    </a:p>
                  </a:txBody>
                  <a:tcPr marL="483396" marR="483396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Spectral Bands</a:t>
                      </a:r>
                      <a:endParaRPr lang="en-GB" sz="1500" dirty="0">
                        <a:solidFill>
                          <a:srgbClr val="FF0000"/>
                        </a:solidFill>
                      </a:endParaRPr>
                    </a:p>
                  </a:txBody>
                  <a:tcPr marL="483396" marR="483396" marT="60960" marB="60960"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solidFill>
                            <a:srgbClr val="00B050"/>
                          </a:solidFill>
                        </a:rPr>
                        <a:t>5 TIR, 4 VNIR, 2 SWIR</a:t>
                      </a:r>
                      <a:endParaRPr lang="en-GB" sz="1500" b="1" dirty="0">
                        <a:solidFill>
                          <a:srgbClr val="00B050"/>
                        </a:solidFill>
                      </a:endParaRPr>
                    </a:p>
                  </a:txBody>
                  <a:tcPr marL="483396" marR="483396" marT="60960" marB="6096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Swath</a:t>
                      </a:r>
                      <a:endParaRPr lang="en-GB" sz="1500" dirty="0"/>
                    </a:p>
                  </a:txBody>
                  <a:tcPr marL="483396" marR="483396" marT="60960" marB="60960"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solidFill>
                            <a:srgbClr val="00B050"/>
                          </a:solidFill>
                        </a:rPr>
                        <a:t>700 km, at 640 km altitude</a:t>
                      </a:r>
                      <a:endParaRPr lang="en-GB" sz="1500" b="1" dirty="0">
                        <a:solidFill>
                          <a:srgbClr val="00B050"/>
                        </a:solidFill>
                      </a:endParaRPr>
                    </a:p>
                  </a:txBody>
                  <a:tcPr marL="483396" marR="483396" marT="60960" marB="6096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Acquisition system</a:t>
                      </a:r>
                      <a:endParaRPr lang="en-GB" sz="1500" dirty="0"/>
                    </a:p>
                  </a:txBody>
                  <a:tcPr marL="483396" marR="483396" marT="60960" marB="60960"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solidFill>
                            <a:srgbClr val="00B050"/>
                          </a:solidFill>
                        </a:rPr>
                        <a:t>Whiskbroom scanner</a:t>
                      </a:r>
                      <a:endParaRPr lang="en-GB" sz="1500" b="1" dirty="0">
                        <a:solidFill>
                          <a:srgbClr val="00B050"/>
                        </a:solidFill>
                      </a:endParaRPr>
                    </a:p>
                  </a:txBody>
                  <a:tcPr marL="483396" marR="483396" marT="60960" marB="6096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Geo-location L1c</a:t>
                      </a:r>
                      <a:endParaRPr lang="en-GB" sz="1500" dirty="0"/>
                    </a:p>
                  </a:txBody>
                  <a:tcPr marL="483396" marR="483396" marT="60960" marB="60960"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solidFill>
                            <a:srgbClr val="00B050"/>
                          </a:solidFill>
                        </a:rPr>
                        <a:t>1 SSD</a:t>
                      </a:r>
                      <a:endParaRPr lang="en-GB" sz="1500" b="1" dirty="0">
                        <a:solidFill>
                          <a:srgbClr val="00B050"/>
                        </a:solidFill>
                      </a:endParaRPr>
                    </a:p>
                  </a:txBody>
                  <a:tcPr marL="483396" marR="483396" marT="60960" marB="6096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MTF</a:t>
                      </a:r>
                      <a:endParaRPr lang="en-GB" sz="1500" dirty="0"/>
                    </a:p>
                  </a:txBody>
                  <a:tcPr marL="483396" marR="483396" marT="60960" marB="60960"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solidFill>
                            <a:srgbClr val="00B050"/>
                          </a:solidFill>
                        </a:rPr>
                        <a:t>0.2-0.3</a:t>
                      </a:r>
                      <a:endParaRPr lang="en-GB" sz="1500" b="1" dirty="0">
                        <a:solidFill>
                          <a:srgbClr val="00B050"/>
                        </a:solidFill>
                      </a:endParaRPr>
                    </a:p>
                  </a:txBody>
                  <a:tcPr marL="483396" marR="483396" marT="60960" marB="6096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Data latency (L2)</a:t>
                      </a:r>
                      <a:endParaRPr lang="en-GB" sz="1500" dirty="0"/>
                    </a:p>
                  </a:txBody>
                  <a:tcPr marL="483396" marR="483396" marT="60960" marB="60960"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solidFill>
                            <a:srgbClr val="00B050"/>
                          </a:solidFill>
                        </a:rPr>
                        <a:t>6-12 hours</a:t>
                      </a:r>
                      <a:endParaRPr lang="en-GB" sz="1500" b="1" dirty="0">
                        <a:solidFill>
                          <a:srgbClr val="00B050"/>
                        </a:solidFill>
                      </a:endParaRPr>
                    </a:p>
                  </a:txBody>
                  <a:tcPr marL="483396" marR="483396" marT="60960" marB="6096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NeDT</a:t>
                      </a:r>
                      <a:endParaRPr lang="en-GB" sz="1500" dirty="0"/>
                    </a:p>
                  </a:txBody>
                  <a:tcPr marL="483396" marR="483396" marT="60960" marB="60960"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solidFill>
                            <a:srgbClr val="00B050"/>
                          </a:solidFill>
                        </a:rPr>
                        <a:t>&lt; 0.1</a:t>
                      </a:r>
                      <a:r>
                        <a:rPr lang="en-GB" sz="1500" b="1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GB" sz="1500" b="1" dirty="0" smtClean="0">
                          <a:solidFill>
                            <a:srgbClr val="00B050"/>
                          </a:solidFill>
                        </a:rPr>
                        <a:t>K</a:t>
                      </a:r>
                      <a:endParaRPr lang="en-GB" sz="1500" b="1" dirty="0">
                        <a:solidFill>
                          <a:srgbClr val="00B050"/>
                        </a:solidFill>
                      </a:endParaRPr>
                    </a:p>
                  </a:txBody>
                  <a:tcPr marL="483396" marR="483396" marT="60960" marB="6096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ARA</a:t>
                      </a:r>
                      <a:endParaRPr lang="en-GB" sz="1500" dirty="0"/>
                    </a:p>
                  </a:txBody>
                  <a:tcPr marL="483396" marR="483396" marT="60960" marB="60960"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solidFill>
                            <a:srgbClr val="00B050"/>
                          </a:solidFill>
                        </a:rPr>
                        <a:t>&lt; 0.5 K</a:t>
                      </a:r>
                      <a:endParaRPr lang="en-GB" sz="1500" b="1" dirty="0">
                        <a:solidFill>
                          <a:srgbClr val="00B050"/>
                        </a:solidFill>
                      </a:endParaRPr>
                    </a:p>
                  </a:txBody>
                  <a:tcPr marL="483396" marR="483396" marT="60960" marB="6096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en-GB" sz="1500" dirty="0" smtClean="0"/>
                        <a:t>Satellite mass</a:t>
                      </a:r>
                      <a:endParaRPr lang="en-GB" sz="1500" dirty="0"/>
                    </a:p>
                  </a:txBody>
                  <a:tcPr marL="483396" marR="483396" marT="60960" marB="60960"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solidFill>
                            <a:srgbClr val="00B050"/>
                          </a:solidFill>
                        </a:rPr>
                        <a:t>about 1.1 ton</a:t>
                      </a:r>
                      <a:endParaRPr lang="en-GB" sz="1500" b="1" dirty="0">
                        <a:solidFill>
                          <a:srgbClr val="00B050"/>
                        </a:solidFill>
                      </a:endParaRPr>
                    </a:p>
                  </a:txBody>
                  <a:tcPr marL="483396" marR="483396" marT="60960" marB="6096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30188" y="839788"/>
            <a:ext cx="5053012" cy="521493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0" indent="-457167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21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1pPr>
            <a:lvl2pPr marL="107992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21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2pPr>
            <a:lvl3pPr marL="187666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21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3pPr>
            <a:lvl4pPr marL="26734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21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4pPr>
            <a:lvl5pPr marL="347014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2100" dirty="0" smtClean="0">
                <a:solidFill>
                  <a:schemeClr val="bg2"/>
                </a:solidFill>
                <a:latin typeface="Verdana"/>
                <a:ea typeface="+mn-ea"/>
                <a:cs typeface="Verdana"/>
              </a:defRPr>
            </a:lvl5pPr>
            <a:lvl6pPr marL="4639385" indent="-558759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2100">
                <a:solidFill>
                  <a:schemeClr val="bg2"/>
                </a:solidFill>
                <a:latin typeface="+mn-lt"/>
              </a:defRPr>
            </a:lvl6pPr>
            <a:lvl7pPr marL="5248939" indent="-558759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2100">
                <a:solidFill>
                  <a:schemeClr val="bg2"/>
                </a:solidFill>
                <a:latin typeface="+mn-lt"/>
              </a:defRPr>
            </a:lvl7pPr>
            <a:lvl8pPr marL="5858494" indent="-558759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2100">
                <a:solidFill>
                  <a:schemeClr val="bg2"/>
                </a:solidFill>
                <a:latin typeface="+mn-lt"/>
              </a:defRPr>
            </a:lvl8pPr>
            <a:lvl9pPr marL="6468049" indent="-558759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2100">
                <a:solidFill>
                  <a:schemeClr val="bg2"/>
                </a:solidFill>
                <a:latin typeface="+mn-lt"/>
              </a:defRPr>
            </a:lvl9pPr>
          </a:lstStyle>
          <a:p>
            <a:pPr indent="0">
              <a:spcAft>
                <a:spcPts val="600"/>
              </a:spcAft>
            </a:pPr>
            <a:r>
              <a:rPr lang="en-GB" b="1" dirty="0" smtClean="0"/>
              <a:t>Observation Requirements: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Spatial </a:t>
            </a:r>
            <a:r>
              <a:rPr lang="en-GB" dirty="0"/>
              <a:t>resolution: 30-50 m to match European field scale variability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LST observations should optimally be acquired daily (goal), with a minimum threshold of 3 days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Minimum </a:t>
            </a:r>
            <a:r>
              <a:rPr lang="en-GB" dirty="0"/>
              <a:t>3 bands in TIR range for ET rate estimation – recommended additional narrow thermal bands for improved LST/emissivity separation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Simultaneous VIS/NIR/SWIR observations are required for atmospheric correction, cloud detection and emissivity estimations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Collocation of S-2 &amp; S-3 observations within +/-3 days for ancillary parameters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Optimal LST observations early afternoon (goal around 13:00 hrs)</a:t>
            </a:r>
            <a:endParaRPr lang="en-US" sz="1900" dirty="0" smtClean="0"/>
          </a:p>
          <a:p>
            <a:pPr indent="0"/>
            <a:endParaRPr lang="en-US" sz="1900" dirty="0" smtClean="0"/>
          </a:p>
          <a:p>
            <a:pPr indent="0"/>
            <a:endParaRPr lang="en-US" sz="1900" dirty="0" smtClean="0"/>
          </a:p>
          <a:p>
            <a:pPr indent="0"/>
            <a:endParaRPr lang="en-US" sz="1900" dirty="0" smtClean="0"/>
          </a:p>
          <a:p>
            <a:pPr indent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65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Spectral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3 </a:t>
            </a:r>
            <a:r>
              <a:rPr lang="en-US" dirty="0"/>
              <a:t>(threshold) to 5 (goal</a:t>
            </a:r>
            <a:r>
              <a:rPr lang="en-US" dirty="0" smtClean="0"/>
              <a:t>) spectral </a:t>
            </a:r>
            <a:r>
              <a:rPr lang="en-US" dirty="0"/>
              <a:t>bands in the TIR spectral </a:t>
            </a:r>
            <a:r>
              <a:rPr lang="en-US" dirty="0" smtClean="0"/>
              <a:t>range </a:t>
            </a:r>
            <a:r>
              <a:rPr lang="en-US" dirty="0"/>
              <a:t>(8 ‐ 12.5 μm</a:t>
            </a:r>
            <a:r>
              <a:rPr lang="en-US" dirty="0" smtClean="0"/>
              <a:t>)</a:t>
            </a:r>
          </a:p>
          <a:p>
            <a:pPr>
              <a:buFont typeface="Arial"/>
              <a:buChar char="•"/>
            </a:pPr>
            <a:r>
              <a:rPr lang="en-US" dirty="0" smtClean="0"/>
              <a:t>6 </a:t>
            </a:r>
            <a:r>
              <a:rPr lang="en-US" dirty="0"/>
              <a:t>(threshold) </a:t>
            </a:r>
            <a:r>
              <a:rPr lang="en-US" dirty="0" smtClean="0"/>
              <a:t>spectral bands </a:t>
            </a:r>
            <a:r>
              <a:rPr lang="en-US" dirty="0"/>
              <a:t>in the VNIR-SWIR spectral range (0.4 ‐ 2.5 μm</a:t>
            </a:r>
            <a:r>
              <a:rPr lang="en-US" dirty="0" smtClean="0"/>
              <a:t>)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249469"/>
              </p:ext>
            </p:extLst>
          </p:nvPr>
        </p:nvGraphicFramePr>
        <p:xfrm>
          <a:off x="169328" y="2528712"/>
          <a:ext cx="11740448" cy="354471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67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7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01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49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75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75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75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675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764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Band #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Goal / Threshold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Centre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λ</a:t>
                      </a:r>
                      <a:r>
                        <a:rPr lang="en-GB" sz="1600" baseline="-250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centre</a:t>
                      </a: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GB" sz="13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μ</a:t>
                      </a: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)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Spectral </a:t>
                      </a: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width</a:t>
                      </a:r>
                      <a:r>
                        <a:rPr lang="de-DE" sz="1600" baseline="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Δλ </a:t>
                      </a: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GB" sz="13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μ</a:t>
                      </a: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)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Tolerance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λ</a:t>
                      </a:r>
                      <a:r>
                        <a:rPr lang="en-GB" sz="1600" baseline="-250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centre</a:t>
                      </a: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 </a:t>
                      </a:r>
                      <a:b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± </a:t>
                      </a:r>
                      <a:r>
                        <a:rPr lang="en-GB" sz="13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)</a:t>
                      </a: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 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Tolerance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Δλ     </a:t>
                      </a: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(± </a:t>
                      </a:r>
                      <a:r>
                        <a:rPr lang="en-GB" sz="13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m)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Knowledge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λ</a:t>
                      </a:r>
                      <a:r>
                        <a:rPr lang="en-GB" sz="1600" baseline="-250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centre</a:t>
                      </a: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        </a:t>
                      </a: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(± </a:t>
                      </a:r>
                      <a:r>
                        <a:rPr lang="en-GB" sz="13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)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Knowledge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Δλ                  (± </a:t>
                      </a:r>
                      <a:r>
                        <a:rPr lang="en-GB" sz="13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m</a:t>
                      </a: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)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66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TIR-1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G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8.6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0.18 (G)/0.30 (T)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10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10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5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5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66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TIR-2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G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8.9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0.18 (G)/0.30 (T)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10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10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5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5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66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TIR-3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T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9.15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0.18 (G)/0.30 (T)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10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10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5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5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66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TIR-4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T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10.9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0.40 (T)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1o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10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5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5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366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TIR-5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T</a:t>
                      </a:r>
                      <a:endParaRPr lang="de-DE" sz="16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12.0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0.47 (T)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10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10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5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5</a:t>
                      </a:r>
                      <a:endParaRPr lang="de-DE" sz="16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69328" y="2099732"/>
            <a:ext cx="11740447" cy="369326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n-US" sz="1600" b="1" dirty="0">
                <a:solidFill>
                  <a:srgbClr val="4D4F53"/>
                </a:solidFill>
              </a:rPr>
              <a:t>TIR spectral bands for the primary mission objectives:</a:t>
            </a:r>
          </a:p>
        </p:txBody>
      </p:sp>
    </p:spTree>
    <p:extLst>
      <p:ext uri="{BB962C8B-B14F-4D97-AF65-F5344CB8AC3E}">
        <p14:creationId xmlns:p14="http://schemas.microsoft.com/office/powerpoint/2010/main" val="387192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LSTM Scientific Study (TRP)</a:t>
            </a:r>
            <a:endParaRPr lang="en-GB" dirty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Objectives </a:t>
            </a:r>
            <a:r>
              <a:rPr lang="en-GB" b="1" dirty="0"/>
              <a:t>of the activity</a:t>
            </a: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To d</a:t>
            </a:r>
            <a:r>
              <a:rPr lang="en-GB" dirty="0" smtClean="0"/>
              <a:t>eliver essential </a:t>
            </a:r>
            <a:r>
              <a:rPr lang="en-GB" dirty="0"/>
              <a:t>input information for the system studies and related technical support activities.</a:t>
            </a: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To quantify </a:t>
            </a:r>
            <a:r>
              <a:rPr lang="en-GB" dirty="0"/>
              <a:t>the impact of different </a:t>
            </a:r>
            <a:r>
              <a:rPr lang="en-GB" dirty="0" smtClean="0"/>
              <a:t>instrument performances </a:t>
            </a:r>
            <a:r>
              <a:rPr lang="en-GB" dirty="0"/>
              <a:t>on the </a:t>
            </a:r>
            <a:r>
              <a:rPr lang="en-GB" dirty="0" smtClean="0"/>
              <a:t>LST </a:t>
            </a:r>
            <a:r>
              <a:rPr lang="en-GB" dirty="0"/>
              <a:t>retrieval models.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Analysis </a:t>
            </a:r>
            <a:r>
              <a:rPr lang="en-GB" dirty="0"/>
              <a:t>of </a:t>
            </a:r>
            <a:r>
              <a:rPr lang="en-GB" dirty="0" smtClean="0"/>
              <a:t>user requirements</a:t>
            </a:r>
            <a:r>
              <a:rPr lang="en-GB" dirty="0"/>
              <a:t> </a:t>
            </a:r>
            <a:r>
              <a:rPr lang="en-GB" dirty="0" smtClean="0"/>
              <a:t>to </a:t>
            </a:r>
            <a:r>
              <a:rPr lang="en-GB" dirty="0"/>
              <a:t>translate them into mission </a:t>
            </a:r>
            <a:r>
              <a:rPr lang="en-GB" dirty="0" smtClean="0"/>
              <a:t>requirements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To quantify </a:t>
            </a:r>
            <a:r>
              <a:rPr lang="en-GB" dirty="0"/>
              <a:t>the impact of different LST observational assumptions on the performance of evapotranspiration (ET) retrieval models. </a:t>
            </a: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To </a:t>
            </a:r>
            <a:r>
              <a:rPr lang="en-GB" dirty="0"/>
              <a:t>consider </a:t>
            </a:r>
            <a:r>
              <a:rPr lang="en-GB" dirty="0" smtClean="0"/>
              <a:t>leading </a:t>
            </a:r>
            <a:r>
              <a:rPr lang="en-GB" dirty="0"/>
              <a:t>ET models and benchmark their performance, taking into account model parameterisation and available ancillary </a:t>
            </a:r>
            <a:r>
              <a:rPr lang="en-GB" dirty="0" smtClean="0"/>
              <a:t>inputs</a:t>
            </a: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Trade</a:t>
            </a:r>
            <a:r>
              <a:rPr lang="en-GB" dirty="0"/>
              <a:t>-offs in the </a:t>
            </a:r>
            <a:r>
              <a:rPr lang="en-GB" dirty="0" smtClean="0"/>
              <a:t>Industrial </a:t>
            </a:r>
            <a:r>
              <a:rPr lang="en-GB" dirty="0"/>
              <a:t>system studies between possibly conflicting requirements might be </a:t>
            </a:r>
            <a:r>
              <a:rPr lang="en-GB" dirty="0" smtClean="0"/>
              <a:t>necessary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692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15208</TotalTime>
  <Words>1737</Words>
  <Application>Microsoft Office PowerPoint</Application>
  <PresentationFormat>Widescreen</PresentationFormat>
  <Paragraphs>407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Georgia</vt:lpstr>
      <vt:lpstr>Times New Roman</vt:lpstr>
      <vt:lpstr>Verdana</vt:lpstr>
      <vt:lpstr>NEW ESA Presentation 16-9</vt:lpstr>
      <vt:lpstr>PowerPoint Presentation</vt:lpstr>
      <vt:lpstr>Copernicus for Agricultural Monitoring</vt:lpstr>
      <vt:lpstr>Global &amp; EU relevant Policies</vt:lpstr>
      <vt:lpstr>Land Surface Temperature Mission (LSTM)</vt:lpstr>
      <vt:lpstr>Land Surface Temperature Mission (LSTM)</vt:lpstr>
      <vt:lpstr>LSTM – Mission Objectives</vt:lpstr>
      <vt:lpstr>LSTM System Design</vt:lpstr>
      <vt:lpstr>Spectral Requirements</vt:lpstr>
      <vt:lpstr>LSTM Scientific Study (TRP)</vt:lpstr>
      <vt:lpstr>LSTM Scientific Study (TRP)</vt:lpstr>
      <vt:lpstr>TIR-TRP Algorithm Assessment</vt:lpstr>
      <vt:lpstr>Airborne Campaigns</vt:lpstr>
      <vt:lpstr>Campaign Data: Grosseto</vt:lpstr>
      <vt:lpstr>Summary of Statistics</vt:lpstr>
      <vt:lpstr>Campaign Data: Grosseto – 11:47:30</vt:lpstr>
      <vt:lpstr>NCEO and LSTM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Donlon</dc:creator>
  <cp:lastModifiedBy>Perry, Michael</cp:lastModifiedBy>
  <cp:revision>89</cp:revision>
  <dcterms:created xsi:type="dcterms:W3CDTF">2019-05-06T12:08:02Z</dcterms:created>
  <dcterms:modified xsi:type="dcterms:W3CDTF">2020-06-22T09:42:27Z</dcterms:modified>
</cp:coreProperties>
</file>