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 id="2147487132" r:id="rId5"/>
  </p:sldMasterIdLst>
  <p:notesMasterIdLst>
    <p:notesMasterId r:id="rId33"/>
  </p:notesMasterIdLst>
  <p:handoutMasterIdLst>
    <p:handoutMasterId r:id="rId34"/>
  </p:handoutMasterIdLst>
  <p:sldIdLst>
    <p:sldId id="256" r:id="rId6"/>
    <p:sldId id="1202" r:id="rId7"/>
    <p:sldId id="1229" r:id="rId8"/>
    <p:sldId id="1230" r:id="rId9"/>
    <p:sldId id="1231" r:id="rId10"/>
    <p:sldId id="1246" r:id="rId11"/>
    <p:sldId id="1247" r:id="rId12"/>
    <p:sldId id="1248" r:id="rId13"/>
    <p:sldId id="1249" r:id="rId14"/>
    <p:sldId id="1251" r:id="rId15"/>
    <p:sldId id="1250" r:id="rId16"/>
    <p:sldId id="1245" r:id="rId17"/>
    <p:sldId id="1252" r:id="rId18"/>
    <p:sldId id="1232" r:id="rId19"/>
    <p:sldId id="1234" r:id="rId20"/>
    <p:sldId id="1235" r:id="rId21"/>
    <p:sldId id="1233" r:id="rId22"/>
    <p:sldId id="1242" r:id="rId23"/>
    <p:sldId id="1255" r:id="rId24"/>
    <p:sldId id="1256" r:id="rId25"/>
    <p:sldId id="1257" r:id="rId26"/>
    <p:sldId id="1253" r:id="rId27"/>
    <p:sldId id="1254" r:id="rId28"/>
    <p:sldId id="261" r:id="rId29"/>
    <p:sldId id="1239" r:id="rId30"/>
    <p:sldId id="1237" r:id="rId31"/>
    <p:sldId id="1241" r:id="rId32"/>
  </p:sldIdLst>
  <p:sldSz cx="12192000" cy="6858000"/>
  <p:notesSz cx="6797675" cy="9926638"/>
  <p:defaultTextStyle>
    <a:defPPr>
      <a:defRPr lang="en-GB"/>
    </a:defPPr>
    <a:lvl1pPr algn="l" rtl="0" eaLnBrk="0" fontAlgn="base" hangingPunct="0">
      <a:spcBef>
        <a:spcPct val="0"/>
      </a:spcBef>
      <a:spcAft>
        <a:spcPct val="0"/>
      </a:spcAft>
      <a:defRPr sz="2400" kern="1200">
        <a:solidFill>
          <a:schemeClr val="tx1"/>
        </a:solidFill>
        <a:latin typeface="Verdana"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Verdana"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Verdana"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Verdana"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Verdana" charset="0"/>
        <a:ea typeface="MS PGothic" charset="-128"/>
        <a:cs typeface="+mn-cs"/>
      </a:defRPr>
    </a:lvl5pPr>
    <a:lvl6pPr marL="2286000" algn="l" defTabSz="914400" rtl="0" eaLnBrk="1" latinLnBrk="0" hangingPunct="1">
      <a:defRPr sz="2400" kern="1200">
        <a:solidFill>
          <a:schemeClr val="tx1"/>
        </a:solidFill>
        <a:latin typeface="Verdana" charset="0"/>
        <a:ea typeface="MS PGothic" charset="-128"/>
        <a:cs typeface="+mn-cs"/>
      </a:defRPr>
    </a:lvl6pPr>
    <a:lvl7pPr marL="2743200" algn="l" defTabSz="914400" rtl="0" eaLnBrk="1" latinLnBrk="0" hangingPunct="1">
      <a:defRPr sz="2400" kern="1200">
        <a:solidFill>
          <a:schemeClr val="tx1"/>
        </a:solidFill>
        <a:latin typeface="Verdana" charset="0"/>
        <a:ea typeface="MS PGothic" charset="-128"/>
        <a:cs typeface="+mn-cs"/>
      </a:defRPr>
    </a:lvl7pPr>
    <a:lvl8pPr marL="3200400" algn="l" defTabSz="914400" rtl="0" eaLnBrk="1" latinLnBrk="0" hangingPunct="1">
      <a:defRPr sz="2400" kern="1200">
        <a:solidFill>
          <a:schemeClr val="tx1"/>
        </a:solidFill>
        <a:latin typeface="Verdana" charset="0"/>
        <a:ea typeface="MS PGothic" charset="-128"/>
        <a:cs typeface="+mn-cs"/>
      </a:defRPr>
    </a:lvl8pPr>
    <a:lvl9pPr marL="3657600" algn="l" defTabSz="914400" rtl="0" eaLnBrk="1" latinLnBrk="0" hangingPunct="1">
      <a:defRPr sz="2400" kern="1200">
        <a:solidFill>
          <a:schemeClr val="tx1"/>
        </a:solidFill>
        <a:latin typeface="Verdana" charset="0"/>
        <a:ea typeface="MS PGothic" charset="-128"/>
        <a:cs typeface="+mn-cs"/>
      </a:defRPr>
    </a:lvl9pPr>
  </p:defaultTextStyle>
  <p:extLst>
    <p:ext uri="{EFAFB233-063F-42B5-8137-9DF3F51BA10A}">
      <p15:sldGuideLst xmlns:p15="http://schemas.microsoft.com/office/powerpoint/2012/main">
        <p15:guide id="1" orient="horz" pos="731">
          <p15:clr>
            <a:srgbClr val="A4A3A4"/>
          </p15:clr>
        </p15:guide>
        <p15:guide id="2" orient="horz" pos="2568">
          <p15:clr>
            <a:srgbClr val="A4A3A4"/>
          </p15:clr>
        </p15:guide>
        <p15:guide id="3" orient="horz" pos="2772">
          <p15:clr>
            <a:srgbClr val="A4A3A4"/>
          </p15:clr>
        </p15:guide>
        <p15:guide id="4" orient="horz" pos="3113">
          <p15:clr>
            <a:srgbClr val="A4A3A4"/>
          </p15:clr>
        </p15:guide>
        <p15:guide id="5" orient="horz" pos="3543">
          <p15:clr>
            <a:srgbClr val="A4A3A4"/>
          </p15:clr>
        </p15:guide>
        <p15:guide id="6" orient="horz" pos="1389">
          <p15:clr>
            <a:srgbClr val="A4A3A4"/>
          </p15:clr>
        </p15:guide>
        <p15:guide id="7" orient="horz" pos="3861">
          <p15:clr>
            <a:srgbClr val="A4A3A4"/>
          </p15:clr>
        </p15:guide>
        <p15:guide id="8" orient="horz" pos="1774">
          <p15:clr>
            <a:srgbClr val="A4A3A4"/>
          </p15:clr>
        </p15:guide>
        <p15:guide id="9" pos="3273">
          <p15:clr>
            <a:srgbClr val="A4A3A4"/>
          </p15:clr>
        </p15:guide>
        <p15:guide id="10" pos="7559">
          <p15:clr>
            <a:srgbClr val="A4A3A4"/>
          </p15:clr>
        </p15:guide>
        <p15:guide id="11" pos="3545">
          <p15:clr>
            <a:srgbClr val="A4A3A4"/>
          </p15:clr>
        </p15:guide>
        <p15:guide id="12" pos="4793">
          <p15:clr>
            <a:srgbClr val="A4A3A4"/>
          </p15:clr>
        </p15:guide>
        <p15:guide id="13" pos="2003">
          <p15:clr>
            <a:srgbClr val="A4A3A4"/>
          </p15:clr>
        </p15:guide>
        <p15:guide id="14" pos="1663">
          <p15:clr>
            <a:srgbClr val="A4A3A4"/>
          </p15:clr>
        </p15:guide>
        <p15:guide id="15" pos="5087">
          <p15:clr>
            <a:srgbClr val="A4A3A4"/>
          </p15:clr>
        </p15:guide>
        <p15:guide id="16" pos="18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666A"/>
    <a:srgbClr val="335E6F"/>
    <a:srgbClr val="960136"/>
    <a:srgbClr val="003249"/>
    <a:srgbClr val="FBAB18"/>
    <a:srgbClr val="76C8AE"/>
    <a:srgbClr val="E8E9E4"/>
    <a:srgbClr val="8197A6"/>
    <a:srgbClr val="ED1B2F"/>
    <a:srgbClr val="009B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FF79A0-4C68-464E-930B-ECA873064EEB}" v="31" dt="2021-09-14T16:43:39.5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098"/>
    <p:restoredTop sz="92210"/>
  </p:normalViewPr>
  <p:slideViewPr>
    <p:cSldViewPr snapToGrid="0">
      <p:cViewPr varScale="1">
        <p:scale>
          <a:sx n="76" d="100"/>
          <a:sy n="76" d="100"/>
        </p:scale>
        <p:origin x="1277" y="53"/>
      </p:cViewPr>
      <p:guideLst>
        <p:guide orient="horz" pos="731"/>
        <p:guide orient="horz" pos="2568"/>
        <p:guide orient="horz" pos="2772"/>
        <p:guide orient="horz" pos="3113"/>
        <p:guide orient="horz" pos="3543"/>
        <p:guide orient="horz" pos="1389"/>
        <p:guide orient="horz" pos="3861"/>
        <p:guide orient="horz" pos="1774"/>
        <p:guide pos="3273"/>
        <p:guide pos="7559"/>
        <p:guide pos="3545"/>
        <p:guide pos="4793"/>
        <p:guide pos="2003"/>
        <p:guide pos="1663"/>
        <p:guide pos="5087"/>
        <p:guide pos="189"/>
      </p:guideLst>
    </p:cSldViewPr>
  </p:slideViewPr>
  <p:notesTextViewPr>
    <p:cViewPr>
      <p:scale>
        <a:sx n="100" d="100"/>
        <a:sy n="100" d="100"/>
      </p:scale>
      <p:origin x="0" y="0"/>
    </p:cViewPr>
  </p:notesTextViewPr>
  <p:sorterViewPr>
    <p:cViewPr>
      <p:scale>
        <a:sx n="100" d="100"/>
        <a:sy n="100" d="100"/>
      </p:scale>
      <p:origin x="0" y="-23092"/>
    </p:cViewPr>
  </p:sorterViewPr>
  <p:notesViewPr>
    <p:cSldViewPr snapToGrid="0">
      <p:cViewPr varScale="1">
        <p:scale>
          <a:sx n="146" d="100"/>
          <a:sy n="146" d="100"/>
        </p:scale>
        <p:origin x="743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irini Politi" userId="87fab386-a71f-4291-8802-d28156dc60b7" providerId="ADAL" clId="{2BFF79A0-4C68-464E-930B-ECA873064EEB}"/>
    <pc:docChg chg="custSel modSld">
      <pc:chgData name="Eirini Politi" userId="87fab386-a71f-4291-8802-d28156dc60b7" providerId="ADAL" clId="{2BFF79A0-4C68-464E-930B-ECA873064EEB}" dt="2021-09-14T16:43:39.598" v="280" actId="20577"/>
      <pc:docMkLst>
        <pc:docMk/>
      </pc:docMkLst>
      <pc:sldChg chg="modSp mod">
        <pc:chgData name="Eirini Politi" userId="87fab386-a71f-4291-8802-d28156dc60b7" providerId="ADAL" clId="{2BFF79A0-4C68-464E-930B-ECA873064EEB}" dt="2021-09-14T16:28:21.088" v="3" actId="20577"/>
        <pc:sldMkLst>
          <pc:docMk/>
          <pc:sldMk cId="574419954" sldId="256"/>
        </pc:sldMkLst>
        <pc:spChg chg="mod">
          <ac:chgData name="Eirini Politi" userId="87fab386-a71f-4291-8802-d28156dc60b7" providerId="ADAL" clId="{2BFF79A0-4C68-464E-930B-ECA873064EEB}" dt="2021-09-14T16:28:21.088" v="3" actId="20577"/>
          <ac:spMkLst>
            <pc:docMk/>
            <pc:sldMk cId="574419954" sldId="256"/>
            <ac:spMk id="2" creationId="{3FED2508-10A6-8945-A31B-FB5133FA3685}"/>
          </ac:spMkLst>
        </pc:spChg>
      </pc:sldChg>
      <pc:sldChg chg="modSp mod">
        <pc:chgData name="Eirini Politi" userId="87fab386-a71f-4291-8802-d28156dc60b7" providerId="ADAL" clId="{2BFF79A0-4C68-464E-930B-ECA873064EEB}" dt="2021-09-14T16:29:43.543" v="6" actId="20577"/>
        <pc:sldMkLst>
          <pc:docMk/>
          <pc:sldMk cId="1891311889" sldId="1229"/>
        </pc:sldMkLst>
        <pc:spChg chg="mod">
          <ac:chgData name="Eirini Politi" userId="87fab386-a71f-4291-8802-d28156dc60b7" providerId="ADAL" clId="{2BFF79A0-4C68-464E-930B-ECA873064EEB}" dt="2021-09-14T16:29:43.543" v="6" actId="20577"/>
          <ac:spMkLst>
            <pc:docMk/>
            <pc:sldMk cId="1891311889" sldId="1229"/>
            <ac:spMk id="3" creationId="{4A84A72D-E7C2-42BD-BE49-EAC648D1A412}"/>
          </ac:spMkLst>
        </pc:spChg>
      </pc:sldChg>
      <pc:sldChg chg="modSp mod">
        <pc:chgData name="Eirini Politi" userId="87fab386-a71f-4291-8802-d28156dc60b7" providerId="ADAL" clId="{2BFF79A0-4C68-464E-930B-ECA873064EEB}" dt="2021-09-14T16:30:25.703" v="10" actId="20577"/>
        <pc:sldMkLst>
          <pc:docMk/>
          <pc:sldMk cId="4017139703" sldId="1230"/>
        </pc:sldMkLst>
        <pc:spChg chg="mod">
          <ac:chgData name="Eirini Politi" userId="87fab386-a71f-4291-8802-d28156dc60b7" providerId="ADAL" clId="{2BFF79A0-4C68-464E-930B-ECA873064EEB}" dt="2021-09-14T16:30:25.703" v="10" actId="20577"/>
          <ac:spMkLst>
            <pc:docMk/>
            <pc:sldMk cId="4017139703" sldId="1230"/>
            <ac:spMk id="3" creationId="{9C698895-EC7D-4863-8671-BF4FACB4E3AF}"/>
          </ac:spMkLst>
        </pc:spChg>
      </pc:sldChg>
      <pc:sldChg chg="modSp mod">
        <pc:chgData name="Eirini Politi" userId="87fab386-a71f-4291-8802-d28156dc60b7" providerId="ADAL" clId="{2BFF79A0-4C68-464E-930B-ECA873064EEB}" dt="2021-09-14T16:30:52.199" v="18" actId="20577"/>
        <pc:sldMkLst>
          <pc:docMk/>
          <pc:sldMk cId="3512497667" sldId="1231"/>
        </pc:sldMkLst>
        <pc:spChg chg="mod">
          <ac:chgData name="Eirini Politi" userId="87fab386-a71f-4291-8802-d28156dc60b7" providerId="ADAL" clId="{2BFF79A0-4C68-464E-930B-ECA873064EEB}" dt="2021-09-14T16:30:52.199" v="18" actId="20577"/>
          <ac:spMkLst>
            <pc:docMk/>
            <pc:sldMk cId="3512497667" sldId="1231"/>
            <ac:spMk id="3" creationId="{6D14B2F5-2C5C-4030-AFEA-7C10E5F603C9}"/>
          </ac:spMkLst>
        </pc:spChg>
      </pc:sldChg>
      <pc:sldChg chg="modSp mod">
        <pc:chgData name="Eirini Politi" userId="87fab386-a71f-4291-8802-d28156dc60b7" providerId="ADAL" clId="{2BFF79A0-4C68-464E-930B-ECA873064EEB}" dt="2021-09-14T16:37:06.910" v="121" actId="20577"/>
        <pc:sldMkLst>
          <pc:docMk/>
          <pc:sldMk cId="3419636665" sldId="1232"/>
        </pc:sldMkLst>
        <pc:spChg chg="mod">
          <ac:chgData name="Eirini Politi" userId="87fab386-a71f-4291-8802-d28156dc60b7" providerId="ADAL" clId="{2BFF79A0-4C68-464E-930B-ECA873064EEB}" dt="2021-09-14T16:37:06.910" v="121" actId="20577"/>
          <ac:spMkLst>
            <pc:docMk/>
            <pc:sldMk cId="3419636665" sldId="1232"/>
            <ac:spMk id="3" creationId="{8C8D27D9-2B3C-481A-88D8-935D80A74EA1}"/>
          </ac:spMkLst>
        </pc:spChg>
      </pc:sldChg>
      <pc:sldChg chg="modSp mod">
        <pc:chgData name="Eirini Politi" userId="87fab386-a71f-4291-8802-d28156dc60b7" providerId="ADAL" clId="{2BFF79A0-4C68-464E-930B-ECA873064EEB}" dt="2021-09-14T16:38:02.038" v="143" actId="6549"/>
        <pc:sldMkLst>
          <pc:docMk/>
          <pc:sldMk cId="99663162" sldId="1234"/>
        </pc:sldMkLst>
        <pc:spChg chg="mod">
          <ac:chgData name="Eirini Politi" userId="87fab386-a71f-4291-8802-d28156dc60b7" providerId="ADAL" clId="{2BFF79A0-4C68-464E-930B-ECA873064EEB}" dt="2021-09-14T16:38:02.038" v="143" actId="6549"/>
          <ac:spMkLst>
            <pc:docMk/>
            <pc:sldMk cId="99663162" sldId="1234"/>
            <ac:spMk id="3" creationId="{D9C8EA17-A2AF-456B-9C4E-5C07BE2CC409}"/>
          </ac:spMkLst>
        </pc:spChg>
      </pc:sldChg>
      <pc:sldChg chg="modSp mod">
        <pc:chgData name="Eirini Politi" userId="87fab386-a71f-4291-8802-d28156dc60b7" providerId="ADAL" clId="{2BFF79A0-4C68-464E-930B-ECA873064EEB}" dt="2021-09-14T16:39:00.008" v="168" actId="20577"/>
        <pc:sldMkLst>
          <pc:docMk/>
          <pc:sldMk cId="727552493" sldId="1235"/>
        </pc:sldMkLst>
        <pc:spChg chg="mod">
          <ac:chgData name="Eirini Politi" userId="87fab386-a71f-4291-8802-d28156dc60b7" providerId="ADAL" clId="{2BFF79A0-4C68-464E-930B-ECA873064EEB}" dt="2021-09-14T16:39:00.008" v="168" actId="20577"/>
          <ac:spMkLst>
            <pc:docMk/>
            <pc:sldMk cId="727552493" sldId="1235"/>
            <ac:spMk id="3" creationId="{D9C8EA17-A2AF-456B-9C4E-5C07BE2CC409}"/>
          </ac:spMkLst>
        </pc:spChg>
      </pc:sldChg>
      <pc:sldChg chg="modSp mod">
        <pc:chgData name="Eirini Politi" userId="87fab386-a71f-4291-8802-d28156dc60b7" providerId="ADAL" clId="{2BFF79A0-4C68-464E-930B-ECA873064EEB}" dt="2021-09-14T16:43:27.122" v="272" actId="20577"/>
        <pc:sldMkLst>
          <pc:docMk/>
          <pc:sldMk cId="1342666753" sldId="1237"/>
        </pc:sldMkLst>
        <pc:spChg chg="mod">
          <ac:chgData name="Eirini Politi" userId="87fab386-a71f-4291-8802-d28156dc60b7" providerId="ADAL" clId="{2BFF79A0-4C68-464E-930B-ECA873064EEB}" dt="2021-09-14T16:42:42.264" v="249" actId="6549"/>
          <ac:spMkLst>
            <pc:docMk/>
            <pc:sldMk cId="1342666753" sldId="1237"/>
            <ac:spMk id="2" creationId="{C9D9A2C8-421B-415F-B456-F54E17473277}"/>
          </ac:spMkLst>
        </pc:spChg>
        <pc:spChg chg="mod">
          <ac:chgData name="Eirini Politi" userId="87fab386-a71f-4291-8802-d28156dc60b7" providerId="ADAL" clId="{2BFF79A0-4C68-464E-930B-ECA873064EEB}" dt="2021-09-14T16:43:27.122" v="272" actId="20577"/>
          <ac:spMkLst>
            <pc:docMk/>
            <pc:sldMk cId="1342666753" sldId="1237"/>
            <ac:spMk id="3" creationId="{D9C8EA17-A2AF-456B-9C4E-5C07BE2CC409}"/>
          </ac:spMkLst>
        </pc:spChg>
      </pc:sldChg>
      <pc:sldChg chg="modSp mod">
        <pc:chgData name="Eirini Politi" userId="87fab386-a71f-4291-8802-d28156dc60b7" providerId="ADAL" clId="{2BFF79A0-4C68-464E-930B-ECA873064EEB}" dt="2021-09-14T16:42:37.934" v="245" actId="6549"/>
        <pc:sldMkLst>
          <pc:docMk/>
          <pc:sldMk cId="2062296062" sldId="1239"/>
        </pc:sldMkLst>
        <pc:spChg chg="mod">
          <ac:chgData name="Eirini Politi" userId="87fab386-a71f-4291-8802-d28156dc60b7" providerId="ADAL" clId="{2BFF79A0-4C68-464E-930B-ECA873064EEB}" dt="2021-09-14T16:42:37.934" v="245" actId="6549"/>
          <ac:spMkLst>
            <pc:docMk/>
            <pc:sldMk cId="2062296062" sldId="1239"/>
            <ac:spMk id="2" creationId="{C9D9A2C8-421B-415F-B456-F54E17473277}"/>
          </ac:spMkLst>
        </pc:spChg>
        <pc:spChg chg="mod">
          <ac:chgData name="Eirini Politi" userId="87fab386-a71f-4291-8802-d28156dc60b7" providerId="ADAL" clId="{2BFF79A0-4C68-464E-930B-ECA873064EEB}" dt="2021-09-14T16:42:32.124" v="239" actId="20577"/>
          <ac:spMkLst>
            <pc:docMk/>
            <pc:sldMk cId="2062296062" sldId="1239"/>
            <ac:spMk id="3" creationId="{D9C8EA17-A2AF-456B-9C4E-5C07BE2CC409}"/>
          </ac:spMkLst>
        </pc:spChg>
      </pc:sldChg>
      <pc:sldChg chg="modSp mod">
        <pc:chgData name="Eirini Politi" userId="87fab386-a71f-4291-8802-d28156dc60b7" providerId="ADAL" clId="{2BFF79A0-4C68-464E-930B-ECA873064EEB}" dt="2021-09-14T16:43:39.598" v="280" actId="20577"/>
        <pc:sldMkLst>
          <pc:docMk/>
          <pc:sldMk cId="636369359" sldId="1241"/>
        </pc:sldMkLst>
        <pc:spChg chg="mod">
          <ac:chgData name="Eirini Politi" userId="87fab386-a71f-4291-8802-d28156dc60b7" providerId="ADAL" clId="{2BFF79A0-4C68-464E-930B-ECA873064EEB}" dt="2021-09-14T16:43:31.750" v="276" actId="6549"/>
          <ac:spMkLst>
            <pc:docMk/>
            <pc:sldMk cId="636369359" sldId="1241"/>
            <ac:spMk id="2" creationId="{C9D9A2C8-421B-415F-B456-F54E17473277}"/>
          </ac:spMkLst>
        </pc:spChg>
        <pc:spChg chg="mod">
          <ac:chgData name="Eirini Politi" userId="87fab386-a71f-4291-8802-d28156dc60b7" providerId="ADAL" clId="{2BFF79A0-4C68-464E-930B-ECA873064EEB}" dt="2021-09-14T16:43:39.598" v="280" actId="20577"/>
          <ac:spMkLst>
            <pc:docMk/>
            <pc:sldMk cId="636369359" sldId="1241"/>
            <ac:spMk id="3" creationId="{D9C8EA17-A2AF-456B-9C4E-5C07BE2CC409}"/>
          </ac:spMkLst>
        </pc:spChg>
      </pc:sldChg>
      <pc:sldChg chg="modSp mod">
        <pc:chgData name="Eirini Politi" userId="87fab386-a71f-4291-8802-d28156dc60b7" providerId="ADAL" clId="{2BFF79A0-4C68-464E-930B-ECA873064EEB}" dt="2021-09-14T16:39:47.191" v="177" actId="6549"/>
        <pc:sldMkLst>
          <pc:docMk/>
          <pc:sldMk cId="2155619281" sldId="1242"/>
        </pc:sldMkLst>
        <pc:spChg chg="mod">
          <ac:chgData name="Eirini Politi" userId="87fab386-a71f-4291-8802-d28156dc60b7" providerId="ADAL" clId="{2BFF79A0-4C68-464E-930B-ECA873064EEB}" dt="2021-09-14T16:39:47.191" v="177" actId="6549"/>
          <ac:spMkLst>
            <pc:docMk/>
            <pc:sldMk cId="2155619281" sldId="1242"/>
            <ac:spMk id="3" creationId="{B60222AA-6EDA-4EB1-BB79-E514806DB4F0}"/>
          </ac:spMkLst>
        </pc:spChg>
      </pc:sldChg>
      <pc:sldChg chg="modSp mod">
        <pc:chgData name="Eirini Politi" userId="87fab386-a71f-4291-8802-d28156dc60b7" providerId="ADAL" clId="{2BFF79A0-4C68-464E-930B-ECA873064EEB}" dt="2021-09-14T16:36:15.296" v="110" actId="20577"/>
        <pc:sldMkLst>
          <pc:docMk/>
          <pc:sldMk cId="2364896975" sldId="1245"/>
        </pc:sldMkLst>
        <pc:spChg chg="mod">
          <ac:chgData name="Eirini Politi" userId="87fab386-a71f-4291-8802-d28156dc60b7" providerId="ADAL" clId="{2BFF79A0-4C68-464E-930B-ECA873064EEB}" dt="2021-09-14T16:36:15.296" v="110" actId="20577"/>
          <ac:spMkLst>
            <pc:docMk/>
            <pc:sldMk cId="2364896975" sldId="1245"/>
            <ac:spMk id="5" creationId="{EE9B8396-C6AA-42A0-8379-325D2FE056F8}"/>
          </ac:spMkLst>
        </pc:spChg>
      </pc:sldChg>
      <pc:sldChg chg="modSp mod">
        <pc:chgData name="Eirini Politi" userId="87fab386-a71f-4291-8802-d28156dc60b7" providerId="ADAL" clId="{2BFF79A0-4C68-464E-930B-ECA873064EEB}" dt="2021-09-14T16:31:34.320" v="27" actId="20577"/>
        <pc:sldMkLst>
          <pc:docMk/>
          <pc:sldMk cId="2044793153" sldId="1246"/>
        </pc:sldMkLst>
        <pc:spChg chg="mod">
          <ac:chgData name="Eirini Politi" userId="87fab386-a71f-4291-8802-d28156dc60b7" providerId="ADAL" clId="{2BFF79A0-4C68-464E-930B-ECA873064EEB}" dt="2021-09-14T16:31:34.320" v="27" actId="20577"/>
          <ac:spMkLst>
            <pc:docMk/>
            <pc:sldMk cId="2044793153" sldId="1246"/>
            <ac:spMk id="3" creationId="{A1F4632A-B26A-47F5-B14A-0452AF2CEBCD}"/>
          </ac:spMkLst>
        </pc:spChg>
      </pc:sldChg>
      <pc:sldChg chg="modSp mod">
        <pc:chgData name="Eirini Politi" userId="87fab386-a71f-4291-8802-d28156dc60b7" providerId="ADAL" clId="{2BFF79A0-4C68-464E-930B-ECA873064EEB}" dt="2021-09-14T16:31:54.430" v="36" actId="20577"/>
        <pc:sldMkLst>
          <pc:docMk/>
          <pc:sldMk cId="3562259897" sldId="1247"/>
        </pc:sldMkLst>
        <pc:spChg chg="mod">
          <ac:chgData name="Eirini Politi" userId="87fab386-a71f-4291-8802-d28156dc60b7" providerId="ADAL" clId="{2BFF79A0-4C68-464E-930B-ECA873064EEB}" dt="2021-09-14T16:31:54.430" v="36" actId="20577"/>
          <ac:spMkLst>
            <pc:docMk/>
            <pc:sldMk cId="3562259897" sldId="1247"/>
            <ac:spMk id="3" creationId="{7DEB33A1-844A-4A77-83D3-84E1AAF7232C}"/>
          </ac:spMkLst>
        </pc:spChg>
      </pc:sldChg>
      <pc:sldChg chg="modSp mod">
        <pc:chgData name="Eirini Politi" userId="87fab386-a71f-4291-8802-d28156dc60b7" providerId="ADAL" clId="{2BFF79A0-4C68-464E-930B-ECA873064EEB}" dt="2021-09-14T16:32:58.765" v="51" actId="6549"/>
        <pc:sldMkLst>
          <pc:docMk/>
          <pc:sldMk cId="3916451722" sldId="1248"/>
        </pc:sldMkLst>
        <pc:spChg chg="mod">
          <ac:chgData name="Eirini Politi" userId="87fab386-a71f-4291-8802-d28156dc60b7" providerId="ADAL" clId="{2BFF79A0-4C68-464E-930B-ECA873064EEB}" dt="2021-09-14T16:32:58.765" v="51" actId="6549"/>
          <ac:spMkLst>
            <pc:docMk/>
            <pc:sldMk cId="3916451722" sldId="1248"/>
            <ac:spMk id="3" creationId="{29F25E07-BB9C-4B2D-A694-6ED8E1E262AA}"/>
          </ac:spMkLst>
        </pc:spChg>
      </pc:sldChg>
      <pc:sldChg chg="modSp mod">
        <pc:chgData name="Eirini Politi" userId="87fab386-a71f-4291-8802-d28156dc60b7" providerId="ADAL" clId="{2BFF79A0-4C68-464E-930B-ECA873064EEB}" dt="2021-09-14T16:33:47.291" v="59" actId="14100"/>
        <pc:sldMkLst>
          <pc:docMk/>
          <pc:sldMk cId="1876006418" sldId="1249"/>
        </pc:sldMkLst>
        <pc:spChg chg="mod">
          <ac:chgData name="Eirini Politi" userId="87fab386-a71f-4291-8802-d28156dc60b7" providerId="ADAL" clId="{2BFF79A0-4C68-464E-930B-ECA873064EEB}" dt="2021-09-14T16:33:47.291" v="59" actId="14100"/>
          <ac:spMkLst>
            <pc:docMk/>
            <pc:sldMk cId="1876006418" sldId="1249"/>
            <ac:spMk id="3" creationId="{1EC0B400-453A-43E7-B75A-B9AE7DF34A6F}"/>
          </ac:spMkLst>
        </pc:spChg>
      </pc:sldChg>
      <pc:sldChg chg="modSp mod">
        <pc:chgData name="Eirini Politi" userId="87fab386-a71f-4291-8802-d28156dc60b7" providerId="ADAL" clId="{2BFF79A0-4C68-464E-930B-ECA873064EEB}" dt="2021-09-14T16:35:32.679" v="96" actId="20577"/>
        <pc:sldMkLst>
          <pc:docMk/>
          <pc:sldMk cId="1898640133" sldId="1250"/>
        </pc:sldMkLst>
        <pc:spChg chg="mod">
          <ac:chgData name="Eirini Politi" userId="87fab386-a71f-4291-8802-d28156dc60b7" providerId="ADAL" clId="{2BFF79A0-4C68-464E-930B-ECA873064EEB}" dt="2021-09-14T16:35:32.679" v="96" actId="20577"/>
          <ac:spMkLst>
            <pc:docMk/>
            <pc:sldMk cId="1898640133" sldId="1250"/>
            <ac:spMk id="3" creationId="{BE25FE9A-2980-4065-A191-3415F1DF28DC}"/>
          </ac:spMkLst>
        </pc:spChg>
      </pc:sldChg>
      <pc:sldChg chg="modSp mod">
        <pc:chgData name="Eirini Politi" userId="87fab386-a71f-4291-8802-d28156dc60b7" providerId="ADAL" clId="{2BFF79A0-4C68-464E-930B-ECA873064EEB}" dt="2021-09-14T16:34:36.535" v="84" actId="20577"/>
        <pc:sldMkLst>
          <pc:docMk/>
          <pc:sldMk cId="2386970488" sldId="1251"/>
        </pc:sldMkLst>
        <pc:spChg chg="mod">
          <ac:chgData name="Eirini Politi" userId="87fab386-a71f-4291-8802-d28156dc60b7" providerId="ADAL" clId="{2BFF79A0-4C68-464E-930B-ECA873064EEB}" dt="2021-09-14T16:34:17.246" v="81" actId="20577"/>
          <ac:spMkLst>
            <pc:docMk/>
            <pc:sldMk cId="2386970488" sldId="1251"/>
            <ac:spMk id="3" creationId="{44906C47-796A-48AA-B07E-1A2E206B6608}"/>
          </ac:spMkLst>
        </pc:spChg>
        <pc:spChg chg="mod">
          <ac:chgData name="Eirini Politi" userId="87fab386-a71f-4291-8802-d28156dc60b7" providerId="ADAL" clId="{2BFF79A0-4C68-464E-930B-ECA873064EEB}" dt="2021-09-14T16:34:26.623" v="82" actId="20577"/>
          <ac:spMkLst>
            <pc:docMk/>
            <pc:sldMk cId="2386970488" sldId="1251"/>
            <ac:spMk id="5" creationId="{09D2C7F4-5263-451B-97DC-812646596C8B}"/>
          </ac:spMkLst>
        </pc:spChg>
        <pc:spChg chg="mod">
          <ac:chgData name="Eirini Politi" userId="87fab386-a71f-4291-8802-d28156dc60b7" providerId="ADAL" clId="{2BFF79A0-4C68-464E-930B-ECA873064EEB}" dt="2021-09-14T16:34:36.535" v="84" actId="20577"/>
          <ac:spMkLst>
            <pc:docMk/>
            <pc:sldMk cId="2386970488" sldId="1251"/>
            <ac:spMk id="6" creationId="{2926A9E7-86A1-4B33-AB83-B2C9AA02AE10}"/>
          </ac:spMkLst>
        </pc:spChg>
      </pc:sldChg>
      <pc:sldChg chg="modSp mod">
        <pc:chgData name="Eirini Politi" userId="87fab386-a71f-4291-8802-d28156dc60b7" providerId="ADAL" clId="{2BFF79A0-4C68-464E-930B-ECA873064EEB}" dt="2021-09-14T16:41:45.695" v="233" actId="20577"/>
        <pc:sldMkLst>
          <pc:docMk/>
          <pc:sldMk cId="2255607880" sldId="1253"/>
        </pc:sldMkLst>
        <pc:spChg chg="mod">
          <ac:chgData name="Eirini Politi" userId="87fab386-a71f-4291-8802-d28156dc60b7" providerId="ADAL" clId="{2BFF79A0-4C68-464E-930B-ECA873064EEB}" dt="2021-09-14T16:41:45.695" v="233" actId="20577"/>
          <ac:spMkLst>
            <pc:docMk/>
            <pc:sldMk cId="2255607880" sldId="1253"/>
            <ac:spMk id="3" creationId="{8ECB7903-45F4-40A8-8272-904E6787B048}"/>
          </ac:spMkLst>
        </pc:spChg>
      </pc:sldChg>
      <pc:sldChg chg="modSp mod">
        <pc:chgData name="Eirini Politi" userId="87fab386-a71f-4291-8802-d28156dc60b7" providerId="ADAL" clId="{2BFF79A0-4C68-464E-930B-ECA873064EEB}" dt="2021-09-14T16:39:59.062" v="179" actId="20577"/>
        <pc:sldMkLst>
          <pc:docMk/>
          <pc:sldMk cId="1204966610" sldId="1255"/>
        </pc:sldMkLst>
        <pc:spChg chg="mod">
          <ac:chgData name="Eirini Politi" userId="87fab386-a71f-4291-8802-d28156dc60b7" providerId="ADAL" clId="{2BFF79A0-4C68-464E-930B-ECA873064EEB}" dt="2021-09-14T16:39:59.062" v="179" actId="20577"/>
          <ac:spMkLst>
            <pc:docMk/>
            <pc:sldMk cId="1204966610" sldId="1255"/>
            <ac:spMk id="3" creationId="{0E7D53DA-05B2-483F-93B9-BE05365F5397}"/>
          </ac:spMkLst>
        </pc:spChg>
      </pc:sldChg>
      <pc:sldChg chg="modSp mod">
        <pc:chgData name="Eirini Politi" userId="87fab386-a71f-4291-8802-d28156dc60b7" providerId="ADAL" clId="{2BFF79A0-4C68-464E-930B-ECA873064EEB}" dt="2021-09-14T16:40:33.811" v="206" actId="20577"/>
        <pc:sldMkLst>
          <pc:docMk/>
          <pc:sldMk cId="294372487" sldId="1256"/>
        </pc:sldMkLst>
        <pc:spChg chg="mod">
          <ac:chgData name="Eirini Politi" userId="87fab386-a71f-4291-8802-d28156dc60b7" providerId="ADAL" clId="{2BFF79A0-4C68-464E-930B-ECA873064EEB}" dt="2021-09-14T16:40:33.811" v="206" actId="20577"/>
          <ac:spMkLst>
            <pc:docMk/>
            <pc:sldMk cId="294372487" sldId="1256"/>
            <ac:spMk id="3" creationId="{0BF10407-7A0E-4875-A675-6D414E4F1E58}"/>
          </ac:spMkLst>
        </pc:spChg>
      </pc:sldChg>
      <pc:sldChg chg="modSp mod">
        <pc:chgData name="Eirini Politi" userId="87fab386-a71f-4291-8802-d28156dc60b7" providerId="ADAL" clId="{2BFF79A0-4C68-464E-930B-ECA873064EEB}" dt="2021-09-14T16:40:56.822" v="216" actId="6549"/>
        <pc:sldMkLst>
          <pc:docMk/>
          <pc:sldMk cId="4222701877" sldId="1257"/>
        </pc:sldMkLst>
        <pc:spChg chg="mod">
          <ac:chgData name="Eirini Politi" userId="87fab386-a71f-4291-8802-d28156dc60b7" providerId="ADAL" clId="{2BFF79A0-4C68-464E-930B-ECA873064EEB}" dt="2021-09-14T16:40:56.822" v="216" actId="6549"/>
          <ac:spMkLst>
            <pc:docMk/>
            <pc:sldMk cId="4222701877" sldId="1257"/>
            <ac:spMk id="3" creationId="{2FC5E7E4-FF20-4E81-964F-05D646AF714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DD21CE-38FD-4591-8FDF-9B2C9DC7D7A6}" type="doc">
      <dgm:prSet loTypeId="urn:microsoft.com/office/officeart/2005/8/layout/pyramid1" loCatId="pyramid" qsTypeId="urn:microsoft.com/office/officeart/2005/8/quickstyle/simple1" qsCatId="simple" csTypeId="urn:microsoft.com/office/officeart/2005/8/colors/colorful2" csCatId="colorful" phldr="1"/>
      <dgm:spPr/>
    </dgm:pt>
    <dgm:pt modelId="{AC0EC1CB-C18D-4E52-A24D-10D34C417083}">
      <dgm:prSet phldrT="[Text]" custT="1"/>
      <dgm:spPr/>
      <dgm:t>
        <a:bodyPr/>
        <a:lstStyle/>
        <a:p>
          <a:r>
            <a:rPr lang="en-GB" sz="1800" dirty="0"/>
            <a:t>Indices</a:t>
          </a:r>
        </a:p>
      </dgm:t>
    </dgm:pt>
    <dgm:pt modelId="{7252E324-4C99-4368-ADA3-DEF3D58A1F97}" type="parTrans" cxnId="{15CEAD4D-FFDA-4124-8D7C-FC8FE661851E}">
      <dgm:prSet/>
      <dgm:spPr/>
      <dgm:t>
        <a:bodyPr/>
        <a:lstStyle/>
        <a:p>
          <a:endParaRPr lang="en-GB" sz="1800"/>
        </a:p>
      </dgm:t>
    </dgm:pt>
    <dgm:pt modelId="{412358AD-65DA-405C-972A-36496318AD81}" type="sibTrans" cxnId="{15CEAD4D-FFDA-4124-8D7C-FC8FE661851E}">
      <dgm:prSet/>
      <dgm:spPr/>
      <dgm:t>
        <a:bodyPr/>
        <a:lstStyle/>
        <a:p>
          <a:endParaRPr lang="en-GB" sz="1800"/>
        </a:p>
      </dgm:t>
    </dgm:pt>
    <dgm:pt modelId="{F74BA8EE-485F-4391-8606-33CC283B4574}">
      <dgm:prSet phldrT="[Text]" custT="1"/>
      <dgm:spPr/>
      <dgm:t>
        <a:bodyPr/>
        <a:lstStyle/>
        <a:p>
          <a:r>
            <a:rPr lang="en-GB" sz="1800" dirty="0"/>
            <a:t>Indicators</a:t>
          </a:r>
        </a:p>
      </dgm:t>
    </dgm:pt>
    <dgm:pt modelId="{E1BFBC23-027F-4920-92F3-E2B00DD4146E}" type="parTrans" cxnId="{DC90C435-75FD-4EB4-B996-4FCB60F592BD}">
      <dgm:prSet/>
      <dgm:spPr/>
      <dgm:t>
        <a:bodyPr/>
        <a:lstStyle/>
        <a:p>
          <a:endParaRPr lang="en-GB" sz="1800"/>
        </a:p>
      </dgm:t>
    </dgm:pt>
    <dgm:pt modelId="{7DD6A8B6-28CE-4031-B0ED-5F59FA273FDA}" type="sibTrans" cxnId="{DC90C435-75FD-4EB4-B996-4FCB60F592BD}">
      <dgm:prSet/>
      <dgm:spPr/>
      <dgm:t>
        <a:bodyPr/>
        <a:lstStyle/>
        <a:p>
          <a:endParaRPr lang="en-GB" sz="1800"/>
        </a:p>
      </dgm:t>
    </dgm:pt>
    <dgm:pt modelId="{4B05C46F-0BAB-4C0B-BA92-85E3FCDF5F54}">
      <dgm:prSet phldrT="[Text]" custT="1"/>
      <dgm:spPr/>
      <dgm:t>
        <a:bodyPr/>
        <a:lstStyle/>
        <a:p>
          <a:r>
            <a:rPr lang="en-GB" sz="1800" dirty="0"/>
            <a:t>Data</a:t>
          </a:r>
        </a:p>
      </dgm:t>
    </dgm:pt>
    <dgm:pt modelId="{92F20D32-D338-4E8B-88A9-45552F82FE0F}" type="parTrans" cxnId="{E21DDB55-D949-487D-85F1-27CF9B26834A}">
      <dgm:prSet/>
      <dgm:spPr/>
      <dgm:t>
        <a:bodyPr/>
        <a:lstStyle/>
        <a:p>
          <a:endParaRPr lang="en-GB" sz="1800"/>
        </a:p>
      </dgm:t>
    </dgm:pt>
    <dgm:pt modelId="{960DCC88-DE88-4568-BDF3-9876A5DB133D}" type="sibTrans" cxnId="{E21DDB55-D949-487D-85F1-27CF9B26834A}">
      <dgm:prSet/>
      <dgm:spPr/>
      <dgm:t>
        <a:bodyPr/>
        <a:lstStyle/>
        <a:p>
          <a:endParaRPr lang="en-GB" sz="1800"/>
        </a:p>
      </dgm:t>
    </dgm:pt>
    <dgm:pt modelId="{750FB252-9E2D-44EB-A902-C6B881DAF38D}" type="pres">
      <dgm:prSet presAssocID="{4CDD21CE-38FD-4591-8FDF-9B2C9DC7D7A6}" presName="Name0" presStyleCnt="0">
        <dgm:presLayoutVars>
          <dgm:dir/>
          <dgm:animLvl val="lvl"/>
          <dgm:resizeHandles val="exact"/>
        </dgm:presLayoutVars>
      </dgm:prSet>
      <dgm:spPr/>
    </dgm:pt>
    <dgm:pt modelId="{2ECD9063-FEF3-4F80-8A0F-A171B9A61057}" type="pres">
      <dgm:prSet presAssocID="{AC0EC1CB-C18D-4E52-A24D-10D34C417083}" presName="Name8" presStyleCnt="0"/>
      <dgm:spPr/>
    </dgm:pt>
    <dgm:pt modelId="{F41D4103-29BC-4BD6-A3C6-B6544D721C49}" type="pres">
      <dgm:prSet presAssocID="{AC0EC1CB-C18D-4E52-A24D-10D34C417083}" presName="level" presStyleLbl="node1" presStyleIdx="0" presStyleCnt="3">
        <dgm:presLayoutVars>
          <dgm:chMax val="1"/>
          <dgm:bulletEnabled val="1"/>
        </dgm:presLayoutVars>
      </dgm:prSet>
      <dgm:spPr/>
    </dgm:pt>
    <dgm:pt modelId="{2B101D7B-17D8-4BEB-9721-B9290F0A08EB}" type="pres">
      <dgm:prSet presAssocID="{AC0EC1CB-C18D-4E52-A24D-10D34C417083}" presName="levelTx" presStyleLbl="revTx" presStyleIdx="0" presStyleCnt="0">
        <dgm:presLayoutVars>
          <dgm:chMax val="1"/>
          <dgm:bulletEnabled val="1"/>
        </dgm:presLayoutVars>
      </dgm:prSet>
      <dgm:spPr/>
    </dgm:pt>
    <dgm:pt modelId="{C56ECCC7-2C13-4EF6-905C-183DAC3B428A}" type="pres">
      <dgm:prSet presAssocID="{F74BA8EE-485F-4391-8606-33CC283B4574}" presName="Name8" presStyleCnt="0"/>
      <dgm:spPr/>
    </dgm:pt>
    <dgm:pt modelId="{1B1CAB69-0697-4F50-9E02-1568705C8077}" type="pres">
      <dgm:prSet presAssocID="{F74BA8EE-485F-4391-8606-33CC283B4574}" presName="level" presStyleLbl="node1" presStyleIdx="1" presStyleCnt="3">
        <dgm:presLayoutVars>
          <dgm:chMax val="1"/>
          <dgm:bulletEnabled val="1"/>
        </dgm:presLayoutVars>
      </dgm:prSet>
      <dgm:spPr/>
    </dgm:pt>
    <dgm:pt modelId="{21E1A609-1344-40E4-A73D-6540BAC73A78}" type="pres">
      <dgm:prSet presAssocID="{F74BA8EE-485F-4391-8606-33CC283B4574}" presName="levelTx" presStyleLbl="revTx" presStyleIdx="0" presStyleCnt="0">
        <dgm:presLayoutVars>
          <dgm:chMax val="1"/>
          <dgm:bulletEnabled val="1"/>
        </dgm:presLayoutVars>
      </dgm:prSet>
      <dgm:spPr/>
    </dgm:pt>
    <dgm:pt modelId="{CEB2C069-7FAC-47CC-BE0D-2C9869DA83A7}" type="pres">
      <dgm:prSet presAssocID="{4B05C46F-0BAB-4C0B-BA92-85E3FCDF5F54}" presName="Name8" presStyleCnt="0"/>
      <dgm:spPr/>
    </dgm:pt>
    <dgm:pt modelId="{17B546E5-EAED-4DA8-9BAC-952AEAF6440B}" type="pres">
      <dgm:prSet presAssocID="{4B05C46F-0BAB-4C0B-BA92-85E3FCDF5F54}" presName="level" presStyleLbl="node1" presStyleIdx="2" presStyleCnt="3" custLinFactNeighborX="2350" custLinFactNeighborY="63110">
        <dgm:presLayoutVars>
          <dgm:chMax val="1"/>
          <dgm:bulletEnabled val="1"/>
        </dgm:presLayoutVars>
      </dgm:prSet>
      <dgm:spPr/>
    </dgm:pt>
    <dgm:pt modelId="{C8B08157-473D-442A-A525-3AC50F08FA5D}" type="pres">
      <dgm:prSet presAssocID="{4B05C46F-0BAB-4C0B-BA92-85E3FCDF5F54}" presName="levelTx" presStyleLbl="revTx" presStyleIdx="0" presStyleCnt="0">
        <dgm:presLayoutVars>
          <dgm:chMax val="1"/>
          <dgm:bulletEnabled val="1"/>
        </dgm:presLayoutVars>
      </dgm:prSet>
      <dgm:spPr/>
    </dgm:pt>
  </dgm:ptLst>
  <dgm:cxnLst>
    <dgm:cxn modelId="{E1093722-B14B-4911-A2FD-FA60E75CF2EB}" type="presOf" srcId="{4CDD21CE-38FD-4591-8FDF-9B2C9DC7D7A6}" destId="{750FB252-9E2D-44EB-A902-C6B881DAF38D}" srcOrd="0" destOrd="0" presId="urn:microsoft.com/office/officeart/2005/8/layout/pyramid1"/>
    <dgm:cxn modelId="{DC90C435-75FD-4EB4-B996-4FCB60F592BD}" srcId="{4CDD21CE-38FD-4591-8FDF-9B2C9DC7D7A6}" destId="{F74BA8EE-485F-4391-8606-33CC283B4574}" srcOrd="1" destOrd="0" parTransId="{E1BFBC23-027F-4920-92F3-E2B00DD4146E}" sibTransId="{7DD6A8B6-28CE-4031-B0ED-5F59FA273FDA}"/>
    <dgm:cxn modelId="{15CEAD4D-FFDA-4124-8D7C-FC8FE661851E}" srcId="{4CDD21CE-38FD-4591-8FDF-9B2C9DC7D7A6}" destId="{AC0EC1CB-C18D-4E52-A24D-10D34C417083}" srcOrd="0" destOrd="0" parTransId="{7252E324-4C99-4368-ADA3-DEF3D58A1F97}" sibTransId="{412358AD-65DA-405C-972A-36496318AD81}"/>
    <dgm:cxn modelId="{E21DDB55-D949-487D-85F1-27CF9B26834A}" srcId="{4CDD21CE-38FD-4591-8FDF-9B2C9DC7D7A6}" destId="{4B05C46F-0BAB-4C0B-BA92-85E3FCDF5F54}" srcOrd="2" destOrd="0" parTransId="{92F20D32-D338-4E8B-88A9-45552F82FE0F}" sibTransId="{960DCC88-DE88-4568-BDF3-9876A5DB133D}"/>
    <dgm:cxn modelId="{1B93E17A-5BF4-4C6E-8B2D-147F66471BD7}" type="presOf" srcId="{4B05C46F-0BAB-4C0B-BA92-85E3FCDF5F54}" destId="{C8B08157-473D-442A-A525-3AC50F08FA5D}" srcOrd="1" destOrd="0" presId="urn:microsoft.com/office/officeart/2005/8/layout/pyramid1"/>
    <dgm:cxn modelId="{866FE782-52E1-4C97-A473-D95C1DC52231}" type="presOf" srcId="{4B05C46F-0BAB-4C0B-BA92-85E3FCDF5F54}" destId="{17B546E5-EAED-4DA8-9BAC-952AEAF6440B}" srcOrd="0" destOrd="0" presId="urn:microsoft.com/office/officeart/2005/8/layout/pyramid1"/>
    <dgm:cxn modelId="{874B1D8A-4223-4C51-AF96-13DBAEA1628B}" type="presOf" srcId="{F74BA8EE-485F-4391-8606-33CC283B4574}" destId="{21E1A609-1344-40E4-A73D-6540BAC73A78}" srcOrd="1" destOrd="0" presId="urn:microsoft.com/office/officeart/2005/8/layout/pyramid1"/>
    <dgm:cxn modelId="{311E078E-AA7F-43A7-B705-9C8511C062E0}" type="presOf" srcId="{AC0EC1CB-C18D-4E52-A24D-10D34C417083}" destId="{2B101D7B-17D8-4BEB-9721-B9290F0A08EB}" srcOrd="1" destOrd="0" presId="urn:microsoft.com/office/officeart/2005/8/layout/pyramid1"/>
    <dgm:cxn modelId="{06702BA1-A2CE-4C05-8249-367D5E458CC7}" type="presOf" srcId="{F74BA8EE-485F-4391-8606-33CC283B4574}" destId="{1B1CAB69-0697-4F50-9E02-1568705C8077}" srcOrd="0" destOrd="0" presId="urn:microsoft.com/office/officeart/2005/8/layout/pyramid1"/>
    <dgm:cxn modelId="{13E2F2BC-AAD1-49D1-A24D-B1B4B7EFA787}" type="presOf" srcId="{AC0EC1CB-C18D-4E52-A24D-10D34C417083}" destId="{F41D4103-29BC-4BD6-A3C6-B6544D721C49}" srcOrd="0" destOrd="0" presId="urn:microsoft.com/office/officeart/2005/8/layout/pyramid1"/>
    <dgm:cxn modelId="{56A4B3E6-83BB-47DA-96AB-F1D8775E0D9D}" type="presParOf" srcId="{750FB252-9E2D-44EB-A902-C6B881DAF38D}" destId="{2ECD9063-FEF3-4F80-8A0F-A171B9A61057}" srcOrd="0" destOrd="0" presId="urn:microsoft.com/office/officeart/2005/8/layout/pyramid1"/>
    <dgm:cxn modelId="{35296C1A-6C6E-4BA1-910C-B53D79A6C430}" type="presParOf" srcId="{2ECD9063-FEF3-4F80-8A0F-A171B9A61057}" destId="{F41D4103-29BC-4BD6-A3C6-B6544D721C49}" srcOrd="0" destOrd="0" presId="urn:microsoft.com/office/officeart/2005/8/layout/pyramid1"/>
    <dgm:cxn modelId="{929A0607-A997-4421-8749-2B0652910757}" type="presParOf" srcId="{2ECD9063-FEF3-4F80-8A0F-A171B9A61057}" destId="{2B101D7B-17D8-4BEB-9721-B9290F0A08EB}" srcOrd="1" destOrd="0" presId="urn:microsoft.com/office/officeart/2005/8/layout/pyramid1"/>
    <dgm:cxn modelId="{346A6136-547C-4199-A978-BEBE188E8F6A}" type="presParOf" srcId="{750FB252-9E2D-44EB-A902-C6B881DAF38D}" destId="{C56ECCC7-2C13-4EF6-905C-183DAC3B428A}" srcOrd="1" destOrd="0" presId="urn:microsoft.com/office/officeart/2005/8/layout/pyramid1"/>
    <dgm:cxn modelId="{E53E8BCB-C4DA-4535-83DE-01BAF670DB0A}" type="presParOf" srcId="{C56ECCC7-2C13-4EF6-905C-183DAC3B428A}" destId="{1B1CAB69-0697-4F50-9E02-1568705C8077}" srcOrd="0" destOrd="0" presId="urn:microsoft.com/office/officeart/2005/8/layout/pyramid1"/>
    <dgm:cxn modelId="{7DAAC24D-9A78-4769-AABA-56265C3EAE24}" type="presParOf" srcId="{C56ECCC7-2C13-4EF6-905C-183DAC3B428A}" destId="{21E1A609-1344-40E4-A73D-6540BAC73A78}" srcOrd="1" destOrd="0" presId="urn:microsoft.com/office/officeart/2005/8/layout/pyramid1"/>
    <dgm:cxn modelId="{0CF27A55-ACB4-44B5-9862-B6CD60F2F8A2}" type="presParOf" srcId="{750FB252-9E2D-44EB-A902-C6B881DAF38D}" destId="{CEB2C069-7FAC-47CC-BE0D-2C9869DA83A7}" srcOrd="2" destOrd="0" presId="urn:microsoft.com/office/officeart/2005/8/layout/pyramid1"/>
    <dgm:cxn modelId="{12E8D629-591D-4D4A-9389-470E13FFC30E}" type="presParOf" srcId="{CEB2C069-7FAC-47CC-BE0D-2C9869DA83A7}" destId="{17B546E5-EAED-4DA8-9BAC-952AEAF6440B}" srcOrd="0" destOrd="0" presId="urn:microsoft.com/office/officeart/2005/8/layout/pyramid1"/>
    <dgm:cxn modelId="{E6D9E382-99E6-415A-A09B-56D3B44156B3}" type="presParOf" srcId="{CEB2C069-7FAC-47CC-BE0D-2C9869DA83A7}" destId="{C8B08157-473D-442A-A525-3AC50F08FA5D}"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1D4103-29BC-4BD6-A3C6-B6544D721C49}">
      <dsp:nvSpPr>
        <dsp:cNvPr id="0" name=""/>
        <dsp:cNvSpPr/>
      </dsp:nvSpPr>
      <dsp:spPr>
        <a:xfrm>
          <a:off x="1015116" y="0"/>
          <a:ext cx="1015116" cy="988612"/>
        </a:xfrm>
        <a:prstGeom prst="trapezoid">
          <a:avLst>
            <a:gd name="adj" fmla="val 5134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Indices</a:t>
          </a:r>
        </a:p>
      </dsp:txBody>
      <dsp:txXfrm>
        <a:off x="1015116" y="0"/>
        <a:ext cx="1015116" cy="988612"/>
      </dsp:txXfrm>
    </dsp:sp>
    <dsp:sp modelId="{1B1CAB69-0697-4F50-9E02-1568705C8077}">
      <dsp:nvSpPr>
        <dsp:cNvPr id="0" name=""/>
        <dsp:cNvSpPr/>
      </dsp:nvSpPr>
      <dsp:spPr>
        <a:xfrm>
          <a:off x="507558" y="988612"/>
          <a:ext cx="2030233" cy="988612"/>
        </a:xfrm>
        <a:prstGeom prst="trapezoid">
          <a:avLst>
            <a:gd name="adj" fmla="val 51340"/>
          </a:avLst>
        </a:prstGeom>
        <a:solidFill>
          <a:schemeClr val="accent2">
            <a:hueOff val="-9476613"/>
            <a:satOff val="8928"/>
            <a:lumOff val="-9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Indicators</a:t>
          </a:r>
        </a:p>
      </dsp:txBody>
      <dsp:txXfrm>
        <a:off x="862849" y="988612"/>
        <a:ext cx="1319651" cy="988612"/>
      </dsp:txXfrm>
    </dsp:sp>
    <dsp:sp modelId="{17B546E5-EAED-4DA8-9BAC-952AEAF6440B}">
      <dsp:nvSpPr>
        <dsp:cNvPr id="0" name=""/>
        <dsp:cNvSpPr/>
      </dsp:nvSpPr>
      <dsp:spPr>
        <a:xfrm>
          <a:off x="0" y="1977224"/>
          <a:ext cx="3045350" cy="988612"/>
        </a:xfrm>
        <a:prstGeom prst="trapezoid">
          <a:avLst>
            <a:gd name="adj" fmla="val 51340"/>
          </a:avLst>
        </a:prstGeom>
        <a:solidFill>
          <a:schemeClr val="accent2">
            <a:hueOff val="-18953227"/>
            <a:satOff val="17857"/>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Data</a:t>
          </a:r>
        </a:p>
      </dsp:txBody>
      <dsp:txXfrm>
        <a:off x="532936" y="1977224"/>
        <a:ext cx="1979477" cy="98861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2944813" cy="495300"/>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eaLnBrk="1" hangingPunct="1">
              <a:defRPr sz="1100">
                <a:latin typeface="Arial" charset="0"/>
                <a:ea typeface="MS PGothic" charset="0"/>
                <a:cs typeface="MS PGothic" charset="0"/>
              </a:defRPr>
            </a:lvl1pPr>
          </a:lstStyle>
          <a:p>
            <a:pPr>
              <a:defRPr/>
            </a:pPr>
            <a:endParaRPr lang="it-IT"/>
          </a:p>
        </p:txBody>
      </p:sp>
      <p:sp>
        <p:nvSpPr>
          <p:cNvPr id="628739" name="Rectangle 3"/>
          <p:cNvSpPr>
            <a:spLocks noGrp="1" noChangeArrowheads="1"/>
          </p:cNvSpPr>
          <p:nvPr>
            <p:ph type="dt" sz="quarter" idx="1"/>
          </p:nvPr>
        </p:nvSpPr>
        <p:spPr bwMode="auto">
          <a:xfrm>
            <a:off x="3851275" y="0"/>
            <a:ext cx="2944813" cy="495300"/>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eaLnBrk="1" hangingPunct="1">
              <a:defRPr sz="1100">
                <a:latin typeface="Arial" charset="0"/>
                <a:ea typeface="MS PGothic" charset="0"/>
                <a:cs typeface="MS PGothic" charset="0"/>
              </a:defRPr>
            </a:lvl1pPr>
          </a:lstStyle>
          <a:p>
            <a:pPr>
              <a:defRPr/>
            </a:pPr>
            <a:endParaRPr lang="it-IT"/>
          </a:p>
        </p:txBody>
      </p:sp>
      <p:sp>
        <p:nvSpPr>
          <p:cNvPr id="628740" name="Rectangle 4"/>
          <p:cNvSpPr>
            <a:spLocks noGrp="1" noChangeArrowheads="1"/>
          </p:cNvSpPr>
          <p:nvPr>
            <p:ph type="ftr" sz="quarter" idx="2"/>
          </p:nvPr>
        </p:nvSpPr>
        <p:spPr bwMode="auto">
          <a:xfrm>
            <a:off x="0" y="9428163"/>
            <a:ext cx="2944813" cy="496887"/>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eaLnBrk="1" hangingPunct="1">
              <a:defRPr sz="1100">
                <a:latin typeface="Arial" charset="0"/>
                <a:ea typeface="MS PGothic" charset="0"/>
                <a:cs typeface="MS PGothic" charset="0"/>
              </a:defRPr>
            </a:lvl1pPr>
          </a:lstStyle>
          <a:p>
            <a:pPr>
              <a:defRPr/>
            </a:pPr>
            <a:endParaRPr lang="it-IT"/>
          </a:p>
        </p:txBody>
      </p:sp>
      <p:sp>
        <p:nvSpPr>
          <p:cNvPr id="628741" name="Rectangle 5"/>
          <p:cNvSpPr>
            <a:spLocks noGrp="1" noChangeArrowheads="1"/>
          </p:cNvSpPr>
          <p:nvPr>
            <p:ph type="sldNum" sz="quarter" idx="3"/>
          </p:nvPr>
        </p:nvSpPr>
        <p:spPr bwMode="auto">
          <a:xfrm>
            <a:off x="3851275" y="9428163"/>
            <a:ext cx="2944813" cy="496887"/>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eaLnBrk="1" hangingPunct="1">
              <a:defRPr sz="1100">
                <a:latin typeface="Arial" charset="0"/>
                <a:ea typeface="MS PGothic" charset="-128"/>
              </a:defRPr>
            </a:lvl1pPr>
          </a:lstStyle>
          <a:p>
            <a:pPr>
              <a:defRPr/>
            </a:pPr>
            <a:fld id="{81911F50-FE0F-5946-AE7F-DB68643ECA25}" type="slidenum">
              <a:rPr lang="it-IT" altLang="x-none"/>
              <a:pPr>
                <a:defRPr/>
              </a:pPr>
              <a:t>‹#›</a:t>
            </a:fld>
            <a:endParaRPr lang="it-IT" altLang="x-non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17825" cy="51752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eaLnBrk="1" hangingPunct="1">
              <a:defRPr sz="1100">
                <a:latin typeface="Arial" charset="0"/>
                <a:ea typeface="MS PGothic" charset="0"/>
                <a:cs typeface="MS PGothic" charset="0"/>
              </a:defRPr>
            </a:lvl1pPr>
          </a:lstStyle>
          <a:p>
            <a:pPr>
              <a:defRPr/>
            </a:pPr>
            <a:endParaRPr lang="en-US" dirty="0"/>
          </a:p>
        </p:txBody>
      </p:sp>
      <p:sp>
        <p:nvSpPr>
          <p:cNvPr id="58371" name="Rectangle 3"/>
          <p:cNvSpPr>
            <a:spLocks noGrp="1" noChangeArrowheads="1"/>
          </p:cNvSpPr>
          <p:nvPr>
            <p:ph type="dt" idx="1"/>
          </p:nvPr>
        </p:nvSpPr>
        <p:spPr bwMode="auto">
          <a:xfrm>
            <a:off x="3867150" y="0"/>
            <a:ext cx="2917825" cy="51752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eaLnBrk="1" hangingPunct="1">
              <a:defRPr sz="1100">
                <a:latin typeface="Arial" charset="0"/>
                <a:ea typeface="MS PGothic" charset="-128"/>
              </a:defRPr>
            </a:lvl1pPr>
          </a:lstStyle>
          <a:p>
            <a:pPr>
              <a:defRPr/>
            </a:pPr>
            <a:fld id="{FB6B53B6-A490-BA4E-929A-F40726DD482A}" type="datetimeFigureOut">
              <a:rPr lang="en-US" altLang="x-none"/>
              <a:pPr>
                <a:defRPr/>
              </a:pPr>
              <a:t>9/14/2021</a:t>
            </a:fld>
            <a:endParaRPr lang="en-US" altLang="x-none" dirty="0"/>
          </a:p>
        </p:txBody>
      </p:sp>
      <p:sp>
        <p:nvSpPr>
          <p:cNvPr id="16388" name="Rectangle 4"/>
          <p:cNvSpPr>
            <a:spLocks noGrp="1" noRot="1" noChangeAspect="1" noChangeArrowheads="1" noTextEdit="1"/>
          </p:cNvSpPr>
          <p:nvPr>
            <p:ph type="sldImg" idx="2"/>
          </p:nvPr>
        </p:nvSpPr>
        <p:spPr bwMode="auto">
          <a:xfrm>
            <a:off x="144463" y="739775"/>
            <a:ext cx="6569075" cy="3695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8373" name="Rectangle 5"/>
          <p:cNvSpPr>
            <a:spLocks noGrp="1" noChangeArrowheads="1"/>
          </p:cNvSpPr>
          <p:nvPr>
            <p:ph type="body" sz="quarter" idx="3"/>
          </p:nvPr>
        </p:nvSpPr>
        <p:spPr bwMode="auto">
          <a:xfrm>
            <a:off x="876300" y="4730750"/>
            <a:ext cx="5033963" cy="4433888"/>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8374" name="Rectangle 6"/>
          <p:cNvSpPr>
            <a:spLocks noGrp="1" noChangeArrowheads="1"/>
          </p:cNvSpPr>
          <p:nvPr>
            <p:ph type="ftr" sz="quarter" idx="4"/>
          </p:nvPr>
        </p:nvSpPr>
        <p:spPr bwMode="auto">
          <a:xfrm>
            <a:off x="0" y="9459913"/>
            <a:ext cx="2917825" cy="442912"/>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eaLnBrk="1" hangingPunct="1">
              <a:defRPr sz="1100">
                <a:latin typeface="Arial" charset="0"/>
                <a:ea typeface="MS PGothic" charset="0"/>
                <a:cs typeface="MS PGothic" charset="0"/>
              </a:defRPr>
            </a:lvl1pPr>
          </a:lstStyle>
          <a:p>
            <a:pPr>
              <a:defRPr/>
            </a:pPr>
            <a:endParaRPr lang="en-US" dirty="0"/>
          </a:p>
        </p:txBody>
      </p:sp>
      <p:sp>
        <p:nvSpPr>
          <p:cNvPr id="58375" name="Rectangle 7"/>
          <p:cNvSpPr>
            <a:spLocks noGrp="1" noChangeArrowheads="1"/>
          </p:cNvSpPr>
          <p:nvPr>
            <p:ph type="sldNum" sz="quarter" idx="5"/>
          </p:nvPr>
        </p:nvSpPr>
        <p:spPr bwMode="auto">
          <a:xfrm>
            <a:off x="3867150" y="9459913"/>
            <a:ext cx="2917825" cy="442912"/>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eaLnBrk="1" hangingPunct="1">
              <a:defRPr sz="1100">
                <a:latin typeface="Arial" charset="0"/>
                <a:ea typeface="MS PGothic" charset="-128"/>
              </a:defRPr>
            </a:lvl1pPr>
          </a:lstStyle>
          <a:p>
            <a:pPr>
              <a:defRPr/>
            </a:pPr>
            <a:fld id="{B1C1B1E2-4475-074F-89EB-5387F18A9490}" type="slidenum">
              <a:rPr lang="en-US" altLang="x-none"/>
              <a:pPr>
                <a:defRPr/>
              </a:pPr>
              <a:t>‹#›</a:t>
            </a:fld>
            <a:endParaRPr lang="en-US" altLang="x-none"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0.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C11D8D26-D994-FC46-875F-6F64DB4D026F}"/>
              </a:ext>
            </a:extLst>
          </p:cNvPr>
          <p:cNvPicPr>
            <a:picLocks noChangeAspect="1"/>
          </p:cNvPicPr>
          <p:nvPr userDrawn="1"/>
        </p:nvPicPr>
        <p:blipFill rotWithShape="1">
          <a:blip r:embed="rId2" cstate="hqprint">
            <a:alphaModFix/>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6" y="-2"/>
            <a:ext cx="12210136" cy="6858002"/>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5" y="3509439"/>
            <a:ext cx="11741010" cy="563779"/>
          </a:xfrm>
        </p:spPr>
        <p:txBody>
          <a:bodyPr anchor="b" anchorCtr="0">
            <a:noAutofit/>
          </a:bodyPr>
          <a:lstStyle>
            <a:lvl1pPr>
              <a:defRPr sz="4000">
                <a:solidFill>
                  <a:schemeClr val="bg1"/>
                </a:solidFill>
              </a:defRPr>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
        <p:nvSpPr>
          <p:cNvPr id="37" name="TextBox 36"/>
          <p:cNvSpPr txBox="1"/>
          <p:nvPr userDrawn="1"/>
        </p:nvSpPr>
        <p:spPr>
          <a:xfrm>
            <a:off x="122383" y="6202583"/>
            <a:ext cx="2502608" cy="215444"/>
          </a:xfrm>
          <a:prstGeom prst="rect">
            <a:avLst/>
          </a:prstGeom>
          <a:noFill/>
        </p:spPr>
        <p:txBody>
          <a:bodyPr wrap="none" rtlCol="0">
            <a:spAutoFit/>
          </a:bodyPr>
          <a:lstStyle/>
          <a:p>
            <a:r>
              <a:rPr lang="en-GB" sz="800" dirty="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210588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 calcmode="lin" valueType="num">
                                      <p:cBhvr additive="base">
                                        <p:cTn id="11" dur="1500" fill="hold"/>
                                        <p:tgtEl>
                                          <p:spTgt spid="171"/>
                                        </p:tgtEl>
                                        <p:attrNameLst>
                                          <p:attrName>ppt_x</p:attrName>
                                        </p:attrNameLst>
                                      </p:cBhvr>
                                      <p:tavLst>
                                        <p:tav tm="0">
                                          <p:val>
                                            <p:strVal val="0-#ppt_w/2"/>
                                          </p:val>
                                        </p:tav>
                                        <p:tav tm="100000">
                                          <p:val>
                                            <p:strVal val="#ppt_x"/>
                                          </p:val>
                                        </p:tav>
                                      </p:tavLst>
                                    </p:anim>
                                    <p:anim calcmode="lin" valueType="num">
                                      <p:cBhvr additive="base">
                                        <p:cTn id="12" dur="1500" fill="hold"/>
                                        <p:tgtEl>
                                          <p:spTgt spid="171"/>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7"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A5E70-B245-8E4F-82BB-81B61D2B4C62}"/>
              </a:ext>
            </a:extLst>
          </p:cNvPr>
          <p:cNvSpPr>
            <a:spLocks noGrp="1"/>
          </p:cNvSpPr>
          <p:nvPr>
            <p:ph type="title" hasCustomPrompt="1"/>
          </p:nvPr>
        </p:nvSpPr>
        <p:spPr/>
        <p:txBody>
          <a:bodyPr/>
          <a:lstStyle/>
          <a:p>
            <a:r>
              <a:rPr lang="en-US" dirty="0"/>
              <a:t>CLICK TO EDIT MASTER TITLE STYLE</a:t>
            </a:r>
            <a:endParaRPr lang="it-IT" dirty="0"/>
          </a:p>
        </p:txBody>
      </p:sp>
      <p:cxnSp>
        <p:nvCxnSpPr>
          <p:cNvPr id="3" name="Straight Connector 2">
            <a:extLst>
              <a:ext uri="{FF2B5EF4-FFF2-40B4-BE49-F238E27FC236}">
                <a16:creationId xmlns:a16="http://schemas.microsoft.com/office/drawing/2014/main" id="{4D5AB551-3A27-7E4B-A2F3-D5E9E79F24A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958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1"/>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ctangle 6">
            <a:extLst>
              <a:ext uri="{FF2B5EF4-FFF2-40B4-BE49-F238E27FC236}">
                <a16:creationId xmlns:a16="http://schemas.microsoft.com/office/drawing/2014/main" id="{B2630FB4-0043-964B-A87A-FFCB3139DEDF}"/>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4" name="Content Placeholder 2">
            <a:extLst>
              <a:ext uri="{FF2B5EF4-FFF2-40B4-BE49-F238E27FC236}">
                <a16:creationId xmlns:a16="http://schemas.microsoft.com/office/drawing/2014/main" id="{4D97AA66-51B6-E346-86AC-0DB59D5022D5}"/>
              </a:ext>
            </a:extLst>
          </p:cNvPr>
          <p:cNvSpPr>
            <a:spLocks noGrp="1"/>
          </p:cNvSpPr>
          <p:nvPr>
            <p:ph idx="1" hasCustomPrompt="1"/>
          </p:nvPr>
        </p:nvSpPr>
        <p:spPr>
          <a:xfrm>
            <a:off x="218262" y="882192"/>
            <a:ext cx="11763662" cy="554077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31" name="Straight Connector 30">
            <a:extLst>
              <a:ext uri="{FF2B5EF4-FFF2-40B4-BE49-F238E27FC236}">
                <a16:creationId xmlns:a16="http://schemas.microsoft.com/office/drawing/2014/main" id="{100866D1-4C96-604E-ADA1-E8D39C7D00C7}"/>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008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32" name="Title 31">
            <a:extLst>
              <a:ext uri="{FF2B5EF4-FFF2-40B4-BE49-F238E27FC236}">
                <a16:creationId xmlns:a16="http://schemas.microsoft.com/office/drawing/2014/main" id="{66570320-3196-EF45-AA70-55A3A8412E2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dirty="0"/>
              <a:t>CLICK TO EDIT MASTER TITLE STYLE</a:t>
            </a:r>
          </a:p>
        </p:txBody>
      </p:sp>
      <p:sp>
        <p:nvSpPr>
          <p:cNvPr id="33" name="Content Placeholder 2">
            <a:extLst>
              <a:ext uri="{FF2B5EF4-FFF2-40B4-BE49-F238E27FC236}">
                <a16:creationId xmlns:a16="http://schemas.microsoft.com/office/drawing/2014/main" id="{BE56DB9E-ADEC-C041-9F85-12B8B19C015A}"/>
              </a:ext>
            </a:extLst>
          </p:cNvPr>
          <p:cNvSpPr>
            <a:spLocks noGrp="1"/>
          </p:cNvSpPr>
          <p:nvPr>
            <p:ph idx="1" hasCustomPrompt="1"/>
          </p:nvPr>
        </p:nvSpPr>
        <p:spPr>
          <a:xfrm>
            <a:off x="218262" y="882192"/>
            <a:ext cx="11763662" cy="554077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29" name="Straight Connector 28">
            <a:extLst>
              <a:ext uri="{FF2B5EF4-FFF2-40B4-BE49-F238E27FC236}">
                <a16:creationId xmlns:a16="http://schemas.microsoft.com/office/drawing/2014/main" id="{535E5E0F-3BDB-C24D-BC1B-B04099CF0BB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86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6" name="Straight Connector 5">
            <a:extLst>
              <a:ext uri="{FF2B5EF4-FFF2-40B4-BE49-F238E27FC236}">
                <a16:creationId xmlns:a16="http://schemas.microsoft.com/office/drawing/2014/main" id="{40CDF259-CCFE-B84C-939A-68017F83E81D}"/>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8688588E-F9A8-2845-885D-3F95E59BBB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a:t>CLICK TO EDIT MASTER TITLE STYLE</a:t>
            </a:r>
          </a:p>
        </p:txBody>
      </p:sp>
      <p:cxnSp>
        <p:nvCxnSpPr>
          <p:cNvPr id="5" name="Straight Connector 4">
            <a:extLst>
              <a:ext uri="{FF2B5EF4-FFF2-40B4-BE49-F238E27FC236}">
                <a16:creationId xmlns:a16="http://schemas.microsoft.com/office/drawing/2014/main" id="{C1734A63-3455-1741-9D19-40E5D75E70B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665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hasCustomPrompt="1"/>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7" name="Straight Connector 6">
            <a:extLst>
              <a:ext uri="{FF2B5EF4-FFF2-40B4-BE49-F238E27FC236}">
                <a16:creationId xmlns:a16="http://schemas.microsoft.com/office/drawing/2014/main" id="{E4DD319A-FF79-A641-BC47-9B3E6F0EDF0D}"/>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942C04B5-56FD-9D4A-846B-7FFFA4F531BF}"/>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a:t>CLICK TO EDIT MASTER TITLE STYLE</a:t>
            </a:r>
          </a:p>
        </p:txBody>
      </p:sp>
      <p:cxnSp>
        <p:nvCxnSpPr>
          <p:cNvPr id="6" name="Straight Connector 5">
            <a:extLst>
              <a:ext uri="{FF2B5EF4-FFF2-40B4-BE49-F238E27FC236}">
                <a16:creationId xmlns:a16="http://schemas.microsoft.com/office/drawing/2014/main" id="{004CC20C-FA37-8D4F-94B7-181CC04E7FC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470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1"/>
            <a:ext cx="12198565" cy="6858001"/>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96" name="Rectangle 2">
            <a:extLst>
              <a:ext uri="{FF2B5EF4-FFF2-40B4-BE49-F238E27FC236}">
                <a16:creationId xmlns:a16="http://schemas.microsoft.com/office/drawing/2014/main" id="{DC2EA9F7-4A93-834E-BDBE-B1596413FE86}"/>
              </a:ext>
            </a:extLst>
          </p:cNvPr>
          <p:cNvSpPr>
            <a:spLocks noGrp="1" noChangeArrowheads="1"/>
          </p:cNvSpPr>
          <p:nvPr>
            <p:ph idx="1" hasCustomPrompt="1"/>
          </p:nvPr>
        </p:nvSpPr>
        <p:spPr bwMode="auto">
          <a:xfrm>
            <a:off x="218262" y="882192"/>
            <a:ext cx="11763662" cy="554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8" name="Picture 37">
            <a:extLst>
              <a:ext uri="{FF2B5EF4-FFF2-40B4-BE49-F238E27FC236}">
                <a16:creationId xmlns:a16="http://schemas.microsoft.com/office/drawing/2014/main" id="{33A2B91D-4220-C944-86E2-09625B90BD8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BEE7856-D1C9-3D40-B926-05E7FC176CD3}"/>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A8579B85-65CE-404D-8812-24EA4EE858C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61DBCF8-EA0A-4B42-B6E4-9FE9DD55E9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1D677091-4E3D-9A43-B4F5-AC43053B407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02862F3D-0B94-2540-A399-EC654735AA1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E32A314-95D2-6B47-AB5D-49351C0E9B6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B5AAFE02-64DC-0A48-8F85-6CB587C7690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D7A9557-674B-9B44-AE98-2B49C703EED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8E30E2E9-8915-1048-85F6-D57C0BA3B74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34235106-1ABF-D943-B06B-737139F1EE6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931CF9B3-336D-594C-BDAA-2A97F8540CE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8E39E5B-91B6-534F-9E53-0E1B3A1A2C6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731560F-49BE-E444-B371-6A25FD99073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940E4797-14DA-5D4A-986E-EC5028709B8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ED2FC8D7-B023-3A41-B2B2-53B2D99D406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7DA940AD-E6CA-7144-A181-414F25A176F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00F90B60-A958-F644-96CF-D1F5EA2AECA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D83D9A7-054A-BD4C-B996-D30DCC56CCA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672465D0-A345-6F41-8C48-96A832210823}"/>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70AFCA19-33D2-AD47-9D99-F9E3EC08295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1C2F56C7-D92E-634D-BFD2-0E6950C6653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333DAEAA-FBFF-6F48-8FBA-725F4387C73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8F4948C-40D8-2545-8B43-5A392A66D5A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B4E8921-07E7-F743-9407-D19031517E0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3D36904-8D6B-D64D-8C63-2155F0D750C9}"/>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CEC6CDCB-45AB-4840-96B1-AC0E5D4A5ED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886698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37" name="Rectangle 2">
            <a:extLst>
              <a:ext uri="{FF2B5EF4-FFF2-40B4-BE49-F238E27FC236}">
                <a16:creationId xmlns:a16="http://schemas.microsoft.com/office/drawing/2014/main" id="{8297D345-0D41-B341-ACC9-1539BA9D2860}"/>
              </a:ext>
            </a:extLst>
          </p:cNvPr>
          <p:cNvSpPr>
            <a:spLocks noGrp="1" noChangeArrowheads="1"/>
          </p:cNvSpPr>
          <p:nvPr>
            <p:ph idx="1" hasCustomPrompt="1"/>
          </p:nvPr>
        </p:nvSpPr>
        <p:spPr bwMode="auto">
          <a:xfrm>
            <a:off x="218262" y="882192"/>
            <a:ext cx="11763662" cy="554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41" name="Picture 40">
            <a:extLst>
              <a:ext uri="{FF2B5EF4-FFF2-40B4-BE49-F238E27FC236}">
                <a16:creationId xmlns:a16="http://schemas.microsoft.com/office/drawing/2014/main" id="{6F492216-00B3-1F4C-9F96-3F8E039603C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D020A4-AAA0-0E46-8F82-4F2F25AF60DC}"/>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D130AEE6-5840-104D-9047-85BB639F56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67D599FE-2A89-2D4B-85E5-C1902A9C58C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F5F5947A-E089-B54E-845E-2839B7AA059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BE6E3F54-F5B2-804F-BEED-3A9423631C3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47CDF1C8-EB83-7747-A49C-0D3CCBCA36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AD9A9826-4297-2547-98A0-74792565186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80BC5C9-0521-8246-AD9C-19D3EB5371FE}"/>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E2D91EA2-D86E-3943-8BAF-6BB32599DB1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246BBDB-BE64-F24E-B788-3D0D59559597}"/>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EF2EED0-D4A2-3C4F-ADD8-F7E494A5E6C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631BCB96-F6B7-C94C-B9FD-6C1937EF179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777C5190-BB3A-934E-8810-42BBEBF286A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46E7BF2A-431D-F247-BA27-83E4763E50D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E9A4D1CC-A386-8A41-8139-B1A56CE6C4B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163FDCDA-22EA-E447-B6C1-24931EDB82D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34B15F5F-4F30-164F-9DA4-F87EFD1BB92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13EF0D0-C5B6-1144-BC99-EAFF7B0ED75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4EFF61DF-389D-CA49-A287-4DA0F96714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DDEC7C23-469A-A74C-A65A-CD5371BD1C0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4DCA47C7-9277-3042-9FEC-23CE95F4320E}"/>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B84F60E3-93CA-0E4E-BCC7-90F0BA9F261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6B55D2B5-4EA6-E44E-9079-A848111317F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8869034D-65D2-AD46-8241-0FE09662FEB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B7F1F394-4E22-234D-BFFC-2500B90F1DB6}"/>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6072B3-E16B-954C-937B-B44A7640B63F}"/>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95765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35E6F"/>
              </a:solidFill>
            </a:endParaRPr>
          </a:p>
        </p:txBody>
      </p:sp>
      <p:sp>
        <p:nvSpPr>
          <p:cNvPr id="9" name="Rectangle 8"/>
          <p:cNvSpPr/>
          <p:nvPr userDrawn="1"/>
        </p:nvSpPr>
        <p:spPr>
          <a:xfrm flipH="1">
            <a:off x="4686300"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ubtitle 2"/>
          <p:cNvSpPr txBox="1">
            <a:spLocks/>
          </p:cNvSpPr>
          <p:nvPr userDrawn="1"/>
        </p:nvSpPr>
        <p:spPr>
          <a:xfrm>
            <a:off x="4686298" y="4524206"/>
            <a:ext cx="2812781" cy="31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400" dirty="0">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2"/>
            <a:ext cx="2819402" cy="2615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100" noProof="0" dirty="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Tree>
    <p:extLst>
      <p:ext uri="{BB962C8B-B14F-4D97-AF65-F5344CB8AC3E}">
        <p14:creationId xmlns:p14="http://schemas.microsoft.com/office/powerpoint/2010/main" val="255041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noProof="0" dirty="0"/>
              <a:t>Click to edit Master title style</a:t>
            </a:r>
            <a:endParaRPr lang="en-GB" noProof="0" dirty="0"/>
          </a:p>
        </p:txBody>
      </p:sp>
      <p:sp>
        <p:nvSpPr>
          <p:cNvPr id="3" name="Content Placeholder 2"/>
          <p:cNvSpPr>
            <a:spLocks noGrp="1"/>
          </p:cNvSpPr>
          <p:nvPr>
            <p:ph idx="1"/>
          </p:nvPr>
        </p:nvSpPr>
        <p:spPr/>
        <p:txBody>
          <a:bodyPr/>
          <a:lstStyle>
            <a:lvl1pPr marL="0">
              <a:defRPr baseline="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Tree>
    <p:extLst>
      <p:ext uri="{BB962C8B-B14F-4D97-AF65-F5344CB8AC3E}">
        <p14:creationId xmlns:p14="http://schemas.microsoft.com/office/powerpoint/2010/main" val="257989683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7.xml"/><Relationship Id="rId12" Type="http://schemas.openxmlformats.org/officeDocument/2006/relationships/image" Target="../media/image2.pn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2.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2.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3106"/>
            <a:ext cx="11763662" cy="5545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4" name="Picture 33"/>
          <p:cNvPicPr>
            <a:picLocks/>
          </p:cNvPicPr>
          <p:nvPr userDrawn="1"/>
        </p:nvPicPr>
        <p:blipFill>
          <a:blip r:embed="rId1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pic>
        <p:nvPicPr>
          <p:cNvPr id="38" name="Picture 37">
            <a:extLst>
              <a:ext uri="{FF2B5EF4-FFF2-40B4-BE49-F238E27FC236}">
                <a16:creationId xmlns:a16="http://schemas.microsoft.com/office/drawing/2014/main" id="{4A98235A-908E-9E4D-97CE-A7BE035FCD96}"/>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cxnSp>
        <p:nvCxnSpPr>
          <p:cNvPr id="39" name="Straight Connector 38">
            <a:extLst>
              <a:ext uri="{FF2B5EF4-FFF2-40B4-BE49-F238E27FC236}">
                <a16:creationId xmlns:a16="http://schemas.microsoft.com/office/drawing/2014/main" id="{88D6837A-A6B3-7945-8B79-FE698D2EDBB3}"/>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178C65F7-2688-B645-B8E3-2B9FAEDF0F36}"/>
              </a:ext>
            </a:extLst>
          </p:cNvPr>
          <p:cNvGrpSpPr/>
          <p:nvPr userDrawn="1"/>
        </p:nvGrpSpPr>
        <p:grpSpPr>
          <a:xfrm>
            <a:off x="226688" y="6572055"/>
            <a:ext cx="9280921" cy="144114"/>
            <a:chOff x="226688" y="6572055"/>
            <a:chExt cx="9280921" cy="144114"/>
          </a:xfrm>
        </p:grpSpPr>
        <p:pic>
          <p:nvPicPr>
            <p:cNvPr id="168" name="Picture 167" descr="at.png">
              <a:extLst>
                <a:ext uri="{FF2B5EF4-FFF2-40B4-BE49-F238E27FC236}">
                  <a16:creationId xmlns:a16="http://schemas.microsoft.com/office/drawing/2014/main" id="{A52E0A18-E273-2242-82E5-C3746DF1D4D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69" name="Picture 168" descr="be.png">
              <a:extLst>
                <a:ext uri="{FF2B5EF4-FFF2-40B4-BE49-F238E27FC236}">
                  <a16:creationId xmlns:a16="http://schemas.microsoft.com/office/drawing/2014/main" id="{EA2130B9-A9A0-6046-AD1D-70D5050D0CB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0" name="Picture 169" descr="ch.png">
              <a:extLst>
                <a:ext uri="{FF2B5EF4-FFF2-40B4-BE49-F238E27FC236}">
                  <a16:creationId xmlns:a16="http://schemas.microsoft.com/office/drawing/2014/main" id="{53F85A0B-24AA-4C4E-ABE5-4F432092D18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1" name="Picture 170" descr="cz.png">
              <a:extLst>
                <a:ext uri="{FF2B5EF4-FFF2-40B4-BE49-F238E27FC236}">
                  <a16:creationId xmlns:a16="http://schemas.microsoft.com/office/drawing/2014/main" id="{98789C69-E55F-0F45-9211-C5F72045977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2" name="Picture 171" descr="de.png">
              <a:extLst>
                <a:ext uri="{FF2B5EF4-FFF2-40B4-BE49-F238E27FC236}">
                  <a16:creationId xmlns:a16="http://schemas.microsoft.com/office/drawing/2014/main" id="{E070005B-481E-D14C-ADCA-B91B537738E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3" name="Picture 172" descr="dk.png">
              <a:extLst>
                <a:ext uri="{FF2B5EF4-FFF2-40B4-BE49-F238E27FC236}">
                  <a16:creationId xmlns:a16="http://schemas.microsoft.com/office/drawing/2014/main" id="{C7708920-5A91-8A40-B2E4-CFBDBCF5C3F7}"/>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4" name="Picture 173" descr="ee.png">
              <a:extLst>
                <a:ext uri="{FF2B5EF4-FFF2-40B4-BE49-F238E27FC236}">
                  <a16:creationId xmlns:a16="http://schemas.microsoft.com/office/drawing/2014/main" id="{D55A5191-7187-794E-BE28-1FBD0687C40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5" name="Picture 174" descr="es.png">
              <a:extLst>
                <a:ext uri="{FF2B5EF4-FFF2-40B4-BE49-F238E27FC236}">
                  <a16:creationId xmlns:a16="http://schemas.microsoft.com/office/drawing/2014/main" id="{3BB24710-F05A-5241-A7A5-13323166077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76" name="Picture 175" descr="fi.png">
              <a:extLst>
                <a:ext uri="{FF2B5EF4-FFF2-40B4-BE49-F238E27FC236}">
                  <a16:creationId xmlns:a16="http://schemas.microsoft.com/office/drawing/2014/main" id="{7BA315E5-0C31-FB43-B1BB-DAE9140A283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77" name="Picture 176" descr="fr.png">
              <a:extLst>
                <a:ext uri="{FF2B5EF4-FFF2-40B4-BE49-F238E27FC236}">
                  <a16:creationId xmlns:a16="http://schemas.microsoft.com/office/drawing/2014/main" id="{0FC36517-5A08-C543-BCFD-0A6FC61CFD6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78" name="Picture 177" descr="gr.png">
              <a:extLst>
                <a:ext uri="{FF2B5EF4-FFF2-40B4-BE49-F238E27FC236}">
                  <a16:creationId xmlns:a16="http://schemas.microsoft.com/office/drawing/2014/main" id="{A443BDCF-5161-0C41-9887-20261585DA7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79" name="Picture 178" descr="hu.png">
              <a:extLst>
                <a:ext uri="{FF2B5EF4-FFF2-40B4-BE49-F238E27FC236}">
                  <a16:creationId xmlns:a16="http://schemas.microsoft.com/office/drawing/2014/main" id="{CEC53681-F54F-E24D-BE98-D13C771C501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0" name="Picture 179" descr="ie.png">
              <a:extLst>
                <a:ext uri="{FF2B5EF4-FFF2-40B4-BE49-F238E27FC236}">
                  <a16:creationId xmlns:a16="http://schemas.microsoft.com/office/drawing/2014/main" id="{9359D085-5B30-2E4E-B347-85C20B9D6B4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1" name="Picture 180" descr="it.png">
              <a:extLst>
                <a:ext uri="{FF2B5EF4-FFF2-40B4-BE49-F238E27FC236}">
                  <a16:creationId xmlns:a16="http://schemas.microsoft.com/office/drawing/2014/main" id="{A073D5AB-0943-7F42-B5CF-66BF3036BE9C}"/>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2" name="Picture 181" descr="lu.png">
              <a:extLst>
                <a:ext uri="{FF2B5EF4-FFF2-40B4-BE49-F238E27FC236}">
                  <a16:creationId xmlns:a16="http://schemas.microsoft.com/office/drawing/2014/main" id="{B7DB2800-3FBD-0442-AD77-E738DC3DD8A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3" name="Picture 182" descr="nl.png">
              <a:extLst>
                <a:ext uri="{FF2B5EF4-FFF2-40B4-BE49-F238E27FC236}">
                  <a16:creationId xmlns:a16="http://schemas.microsoft.com/office/drawing/2014/main" id="{6A7883EB-A595-5042-AA17-1BBBEE45C1B5}"/>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4" name="Picture 183" descr="no.png">
              <a:extLst>
                <a:ext uri="{FF2B5EF4-FFF2-40B4-BE49-F238E27FC236}">
                  <a16:creationId xmlns:a16="http://schemas.microsoft.com/office/drawing/2014/main" id="{AED34C86-2E21-3846-A864-D7403FCD8147}"/>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5" name="Picture 184" descr="pl.png">
              <a:extLst>
                <a:ext uri="{FF2B5EF4-FFF2-40B4-BE49-F238E27FC236}">
                  <a16:creationId xmlns:a16="http://schemas.microsoft.com/office/drawing/2014/main" id="{D19C51F3-6334-D642-91C7-AAA1F283651D}"/>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86" name="Picture 185" descr="pt.png">
              <a:extLst>
                <a:ext uri="{FF2B5EF4-FFF2-40B4-BE49-F238E27FC236}">
                  <a16:creationId xmlns:a16="http://schemas.microsoft.com/office/drawing/2014/main" id="{241CD090-4E5A-8644-9DE6-E31D3F604077}"/>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87" name="Picture 186" descr="ro.png">
              <a:extLst>
                <a:ext uri="{FF2B5EF4-FFF2-40B4-BE49-F238E27FC236}">
                  <a16:creationId xmlns:a16="http://schemas.microsoft.com/office/drawing/2014/main" id="{AE18BFF2-64F5-9B40-9020-4FC4CB94AD2D}"/>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88" name="Picture 187" descr="se.png">
              <a:extLst>
                <a:ext uri="{FF2B5EF4-FFF2-40B4-BE49-F238E27FC236}">
                  <a16:creationId xmlns:a16="http://schemas.microsoft.com/office/drawing/2014/main" id="{1D7DFFBC-E3F0-8641-80CA-05B02B6FDFAD}"/>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89" name="Picture 188" descr="uk.png">
              <a:extLst>
                <a:ext uri="{FF2B5EF4-FFF2-40B4-BE49-F238E27FC236}">
                  <a16:creationId xmlns:a16="http://schemas.microsoft.com/office/drawing/2014/main" id="{32FDEBBE-7B6A-4042-8476-2020352869D4}"/>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0" name="Picture 189" descr="ca.png">
              <a:extLst>
                <a:ext uri="{FF2B5EF4-FFF2-40B4-BE49-F238E27FC236}">
                  <a16:creationId xmlns:a16="http://schemas.microsoft.com/office/drawing/2014/main" id="{FBEED6DD-52B4-7A42-B5EC-2A2D71DACB51}"/>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1" name="Picture 190">
              <a:extLst>
                <a:ext uri="{FF2B5EF4-FFF2-40B4-BE49-F238E27FC236}">
                  <a16:creationId xmlns:a16="http://schemas.microsoft.com/office/drawing/2014/main" id="{5A2C547D-F2C2-E54F-9736-136FAB167EA9}"/>
                </a:ext>
              </a:extLst>
            </p:cNvPr>
            <p:cNvPicPr>
              <a:picLocks noChangeAspect="1"/>
            </p:cNvPicPr>
            <p:nvPr userDrawn="1"/>
          </p:nvPicPr>
          <p:blipFill>
            <a:blip r:embed="rId3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2" name="Picture 191" descr="si.png">
              <a:extLst>
                <a:ext uri="{FF2B5EF4-FFF2-40B4-BE49-F238E27FC236}">
                  <a16:creationId xmlns:a16="http://schemas.microsoft.com/office/drawing/2014/main" id="{614673E0-AB0A-1241-B7C2-A6F982B41D96}"/>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cSld>
  <p:clrMap bg1="lt1" tx1="dk1" bg2="lt2" tx2="dk2" accent1="accent1" accent2="accent2" accent3="accent3" accent4="accent4" accent5="accent5" accent6="accent6" hlink="hlink" folHlink="folHlink"/>
  <p:sldLayoutIdLst>
    <p:sldLayoutId id="2147487136" r:id="rId1"/>
    <p:sldLayoutId id="2147487130" r:id="rId2"/>
    <p:sldLayoutId id="2147487090" r:id="rId3"/>
    <p:sldLayoutId id="2147487033" r:id="rId4"/>
    <p:sldLayoutId id="2147487035" r:id="rId5"/>
    <p:sldLayoutId id="2147487096" r:id="rId6"/>
    <p:sldLayoutId id="2147487125" r:id="rId7"/>
    <p:sldLayoutId id="2147487142" r:id="rId8"/>
    <p:sldLayoutId id="2147487143" r:id="rId9"/>
  </p:sldLayoutIdLst>
  <p:hf sldNum="0" hdr="0" dt="0"/>
  <p:txStyles>
    <p:titleStyle>
      <a:lvl1pPr algn="l" rtl="0" eaLnBrk="0" fontAlgn="base" hangingPunct="0">
        <a:spcBef>
          <a:spcPct val="0"/>
        </a:spcBef>
        <a:spcAft>
          <a:spcPct val="0"/>
        </a:spcAft>
        <a:defRPr sz="3000" b="1" i="0">
          <a:solidFill>
            <a:srgbClr val="335E6F"/>
          </a:solidFill>
          <a:latin typeface="+mj-lt"/>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8918"/>
            <a:ext cx="11763662" cy="552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4" name="Picture 33"/>
          <p:cNvPicPr>
            <a:picLocks/>
          </p:cNvPicPr>
          <p:nvPr userDrawn="1"/>
        </p:nvPicPr>
        <p:blipFill>
          <a:blip r:embed="rId4"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2"/>
            <a:ext cx="10108850" cy="563779"/>
          </a:xfrm>
          <a:prstGeom prst="rect">
            <a:avLst/>
          </a:prstGeom>
        </p:spPr>
        <p:txBody>
          <a:bodyPr vert="horz" lIns="0" tIns="45720" rIns="0" bIns="45720" rtlCol="0" anchor="ctr">
            <a:normAutofit/>
          </a:bodyPr>
          <a:lstStyle/>
          <a:p>
            <a:r>
              <a:rPr lang="en-GB" noProof="0"/>
              <a:t>CLICK TO EDIT MASTER TITLE STYLE</a:t>
            </a:r>
          </a:p>
        </p:txBody>
      </p:sp>
      <p:pic>
        <p:nvPicPr>
          <p:cNvPr id="37" name="Picture 36">
            <a:extLst>
              <a:ext uri="{FF2B5EF4-FFF2-40B4-BE49-F238E27FC236}">
                <a16:creationId xmlns:a16="http://schemas.microsoft.com/office/drawing/2014/main" id="{9194957C-8731-DE4C-83AD-724558FB1C0F}"/>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65" name="Group 164">
            <a:extLst>
              <a:ext uri="{FF2B5EF4-FFF2-40B4-BE49-F238E27FC236}">
                <a16:creationId xmlns:a16="http://schemas.microsoft.com/office/drawing/2014/main" id="{EF1A1700-92FB-6445-B55E-4BB5B7CD5FC6}"/>
              </a:ext>
            </a:extLst>
          </p:cNvPr>
          <p:cNvGrpSpPr/>
          <p:nvPr userDrawn="1"/>
        </p:nvGrpSpPr>
        <p:grpSpPr>
          <a:xfrm>
            <a:off x="226688" y="6572055"/>
            <a:ext cx="9280921" cy="144114"/>
            <a:chOff x="226688" y="6572055"/>
            <a:chExt cx="9280921" cy="144114"/>
          </a:xfrm>
        </p:grpSpPr>
        <p:pic>
          <p:nvPicPr>
            <p:cNvPr id="166" name="Picture 165" descr="at.png">
              <a:extLst>
                <a:ext uri="{FF2B5EF4-FFF2-40B4-BE49-F238E27FC236}">
                  <a16:creationId xmlns:a16="http://schemas.microsoft.com/office/drawing/2014/main" id="{EEC49457-8255-6247-8B35-6C236A81013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67" name="Picture 166" descr="be.png">
              <a:extLst>
                <a:ext uri="{FF2B5EF4-FFF2-40B4-BE49-F238E27FC236}">
                  <a16:creationId xmlns:a16="http://schemas.microsoft.com/office/drawing/2014/main" id="{C8C3555C-6F97-5340-923D-FB1BEA234EE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68" name="Picture 167" descr="ch.png">
              <a:extLst>
                <a:ext uri="{FF2B5EF4-FFF2-40B4-BE49-F238E27FC236}">
                  <a16:creationId xmlns:a16="http://schemas.microsoft.com/office/drawing/2014/main" id="{CFAC6D5E-E6F0-3248-9A39-C702C4664C8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69" name="Picture 168" descr="cz.png">
              <a:extLst>
                <a:ext uri="{FF2B5EF4-FFF2-40B4-BE49-F238E27FC236}">
                  <a16:creationId xmlns:a16="http://schemas.microsoft.com/office/drawing/2014/main" id="{B52857C4-9738-1E48-9CBC-FF7549A4EF6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0" name="Picture 169" descr="de.png">
              <a:extLst>
                <a:ext uri="{FF2B5EF4-FFF2-40B4-BE49-F238E27FC236}">
                  <a16:creationId xmlns:a16="http://schemas.microsoft.com/office/drawing/2014/main" id="{F42AB927-96C0-D84F-AE59-99B3C5C3513A}"/>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1" name="Picture 170" descr="dk.png">
              <a:extLst>
                <a:ext uri="{FF2B5EF4-FFF2-40B4-BE49-F238E27FC236}">
                  <a16:creationId xmlns:a16="http://schemas.microsoft.com/office/drawing/2014/main" id="{67279B20-7639-B84C-938E-1A743D4C36A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2" name="Picture 171" descr="ee.png">
              <a:extLst>
                <a:ext uri="{FF2B5EF4-FFF2-40B4-BE49-F238E27FC236}">
                  <a16:creationId xmlns:a16="http://schemas.microsoft.com/office/drawing/2014/main" id="{7364A940-ED46-4A45-965A-D84DFB5CD02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3" name="Picture 172" descr="es.png">
              <a:extLst>
                <a:ext uri="{FF2B5EF4-FFF2-40B4-BE49-F238E27FC236}">
                  <a16:creationId xmlns:a16="http://schemas.microsoft.com/office/drawing/2014/main" id="{16B9D2EB-4E49-464D-9060-0CCB59C1D73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74" name="Picture 173" descr="fi.png">
              <a:extLst>
                <a:ext uri="{FF2B5EF4-FFF2-40B4-BE49-F238E27FC236}">
                  <a16:creationId xmlns:a16="http://schemas.microsoft.com/office/drawing/2014/main" id="{91C8A21A-5ABE-D44C-A072-7506546F004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75" name="Picture 174" descr="fr.png">
              <a:extLst>
                <a:ext uri="{FF2B5EF4-FFF2-40B4-BE49-F238E27FC236}">
                  <a16:creationId xmlns:a16="http://schemas.microsoft.com/office/drawing/2014/main" id="{61ABAF23-03D4-E446-AFC1-6DCCEFB3D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76" name="Picture 175" descr="gr.png">
              <a:extLst>
                <a:ext uri="{FF2B5EF4-FFF2-40B4-BE49-F238E27FC236}">
                  <a16:creationId xmlns:a16="http://schemas.microsoft.com/office/drawing/2014/main" id="{84D6CD89-9E40-FF4C-8136-C2911C32839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77" name="Picture 176" descr="hu.png">
              <a:extLst>
                <a:ext uri="{FF2B5EF4-FFF2-40B4-BE49-F238E27FC236}">
                  <a16:creationId xmlns:a16="http://schemas.microsoft.com/office/drawing/2014/main" id="{DE15D156-E845-E240-97B3-864BBB8DE73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78" name="Picture 177" descr="ie.png">
              <a:extLst>
                <a:ext uri="{FF2B5EF4-FFF2-40B4-BE49-F238E27FC236}">
                  <a16:creationId xmlns:a16="http://schemas.microsoft.com/office/drawing/2014/main" id="{D1A196E5-5A1C-4B46-81D6-71591EF4FA66}"/>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79" name="Picture 178" descr="it.png">
              <a:extLst>
                <a:ext uri="{FF2B5EF4-FFF2-40B4-BE49-F238E27FC236}">
                  <a16:creationId xmlns:a16="http://schemas.microsoft.com/office/drawing/2014/main" id="{87971AD1-3EEA-3747-8F78-463B92B8305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0" name="Picture 179" descr="lu.png">
              <a:extLst>
                <a:ext uri="{FF2B5EF4-FFF2-40B4-BE49-F238E27FC236}">
                  <a16:creationId xmlns:a16="http://schemas.microsoft.com/office/drawing/2014/main" id="{8115CCE6-C83E-F043-A0D1-E9F3CC5A5F1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1" name="Picture 180" descr="nl.png">
              <a:extLst>
                <a:ext uri="{FF2B5EF4-FFF2-40B4-BE49-F238E27FC236}">
                  <a16:creationId xmlns:a16="http://schemas.microsoft.com/office/drawing/2014/main" id="{617A95D2-ABC0-7943-984C-B36FF90878A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2" name="Picture 181" descr="no.png">
              <a:extLst>
                <a:ext uri="{FF2B5EF4-FFF2-40B4-BE49-F238E27FC236}">
                  <a16:creationId xmlns:a16="http://schemas.microsoft.com/office/drawing/2014/main" id="{8F31B59C-2E1A-AA4C-A6EB-7E3885C37D9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3" name="Picture 182" descr="pl.png">
              <a:extLst>
                <a:ext uri="{FF2B5EF4-FFF2-40B4-BE49-F238E27FC236}">
                  <a16:creationId xmlns:a16="http://schemas.microsoft.com/office/drawing/2014/main" id="{0A65D069-8346-B348-8106-42F07F76A8F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84" name="Picture 183" descr="pt.png">
              <a:extLst>
                <a:ext uri="{FF2B5EF4-FFF2-40B4-BE49-F238E27FC236}">
                  <a16:creationId xmlns:a16="http://schemas.microsoft.com/office/drawing/2014/main" id="{B7F2677F-5B46-FE40-8CE4-5E04FE0E733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85" name="Picture 184" descr="ro.png">
              <a:extLst>
                <a:ext uri="{FF2B5EF4-FFF2-40B4-BE49-F238E27FC236}">
                  <a16:creationId xmlns:a16="http://schemas.microsoft.com/office/drawing/2014/main" id="{D9EF3265-FE1F-6C4C-BD50-90D174F1E6E8}"/>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86" name="Picture 185" descr="se.png">
              <a:extLst>
                <a:ext uri="{FF2B5EF4-FFF2-40B4-BE49-F238E27FC236}">
                  <a16:creationId xmlns:a16="http://schemas.microsoft.com/office/drawing/2014/main" id="{C8B182A9-201C-7C42-A5A3-F9778D90764A}"/>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87" name="Picture 186" descr="uk.png">
              <a:extLst>
                <a:ext uri="{FF2B5EF4-FFF2-40B4-BE49-F238E27FC236}">
                  <a16:creationId xmlns:a16="http://schemas.microsoft.com/office/drawing/2014/main" id="{DCCA2FD8-EA64-3048-95C1-2F517C24B29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88" name="Picture 187" descr="ca.png">
              <a:extLst>
                <a:ext uri="{FF2B5EF4-FFF2-40B4-BE49-F238E27FC236}">
                  <a16:creationId xmlns:a16="http://schemas.microsoft.com/office/drawing/2014/main" id="{4B641A7A-D419-784E-8E18-227B243C914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89" name="Picture 188">
              <a:extLst>
                <a:ext uri="{FF2B5EF4-FFF2-40B4-BE49-F238E27FC236}">
                  <a16:creationId xmlns:a16="http://schemas.microsoft.com/office/drawing/2014/main" id="{9069DDE4-FAA9-6940-AEFC-6EFBCBF29936}"/>
                </a:ext>
              </a:extLst>
            </p:cNvPr>
            <p:cNvPicPr>
              <a:picLocks noChangeAspect="1"/>
            </p:cNvPicPr>
            <p:nvPr userDrawn="1"/>
          </p:nvPicPr>
          <p:blipFill>
            <a:blip r:embed="rId29"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0" name="Picture 189" descr="si.png">
              <a:extLst>
                <a:ext uri="{FF2B5EF4-FFF2-40B4-BE49-F238E27FC236}">
                  <a16:creationId xmlns:a16="http://schemas.microsoft.com/office/drawing/2014/main" id="{774A8E6C-76BF-F04F-93C6-6758EF16B661}"/>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122845605"/>
      </p:ext>
    </p:extLst>
  </p:cSld>
  <p:clrMap bg1="lt1" tx1="dk1" bg2="lt2" tx2="dk2" accent1="accent1" accent2="accent2" accent3="accent3" accent4="accent4" accent5="accent5" accent6="accent6" hlink="hlink" folHlink="folHlink"/>
  <p:sldLayoutIdLst>
    <p:sldLayoutId id="2147487134" r:id="rId1"/>
  </p:sldLayoutIdLst>
  <p:hf sldNum="0" hdr="0" dt="0"/>
  <p:txStyles>
    <p:titleStyle>
      <a:lvl1pPr algn="l" rtl="0" eaLnBrk="0" fontAlgn="base" hangingPunct="0">
        <a:spcBef>
          <a:spcPct val="0"/>
        </a:spcBef>
        <a:spcAft>
          <a:spcPct val="0"/>
        </a:spcAft>
        <a:defRPr sz="3000" b="1" i="0">
          <a:solidFill>
            <a:srgbClr val="335E6F"/>
          </a:solidFill>
          <a:latin typeface="+mj-lt"/>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hyperlink" Target="https://drought.unl.edu/droughtmonitoring/SPI/SPIProgram.aspx" TargetMode="External"/><Relationship Id="rId1" Type="http://schemas.openxmlformats.org/officeDocument/2006/relationships/slideLayout" Target="../slideLayouts/slideLayout9.xml"/><Relationship Id="rId4" Type="http://schemas.openxmlformats.org/officeDocument/2006/relationships/image" Target="../media/image42.emf"/></Relationships>
</file>

<file path=ppt/slides/_rels/slide16.xml.rels><?xml version="1.0" encoding="UTF-8" standalone="yes"?>
<Relationships xmlns="http://schemas.openxmlformats.org/package/2006/relationships"><Relationship Id="rId2" Type="http://schemas.openxmlformats.org/officeDocument/2006/relationships/hyperlink" Target="https://edo.jrc.ec.europa.eu/documents/factsheets/factsheet_spi.pdf"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www.fao.org/" TargetMode="Externa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9.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D2508-10A6-8945-A31B-FB5133FA3685}"/>
              </a:ext>
            </a:extLst>
          </p:cNvPr>
          <p:cNvSpPr>
            <a:spLocks noGrp="1"/>
          </p:cNvSpPr>
          <p:nvPr>
            <p:ph type="title"/>
          </p:nvPr>
        </p:nvSpPr>
        <p:spPr/>
        <p:txBody>
          <a:bodyPr/>
          <a:lstStyle/>
          <a:p>
            <a:pPr algn="ctr"/>
            <a:r>
              <a:rPr lang="en-GB" dirty="0"/>
              <a:t>SATELLITE-BASED DROUGHT INDICATORS AND INDICES </a:t>
            </a:r>
          </a:p>
        </p:txBody>
      </p:sp>
      <p:sp>
        <p:nvSpPr>
          <p:cNvPr id="3" name="Text Placeholder 2">
            <a:extLst>
              <a:ext uri="{FF2B5EF4-FFF2-40B4-BE49-F238E27FC236}">
                <a16:creationId xmlns:a16="http://schemas.microsoft.com/office/drawing/2014/main" id="{4EA6F978-949D-1140-97B1-417FBE445B11}"/>
              </a:ext>
            </a:extLst>
          </p:cNvPr>
          <p:cNvSpPr>
            <a:spLocks noGrp="1"/>
          </p:cNvSpPr>
          <p:nvPr>
            <p:ph type="body" sz="quarter" idx="10"/>
          </p:nvPr>
        </p:nvSpPr>
        <p:spPr>
          <a:xfrm>
            <a:off x="9365005" y="4965700"/>
            <a:ext cx="2594803" cy="1441128"/>
          </a:xfrm>
        </p:spPr>
        <p:txBody>
          <a:bodyPr/>
          <a:lstStyle/>
          <a:p>
            <a:r>
              <a:rPr lang="nl-NL" dirty="0"/>
              <a:t>Suhyb Salama, University of Twente</a:t>
            </a:r>
          </a:p>
        </p:txBody>
      </p:sp>
    </p:spTree>
    <p:extLst>
      <p:ext uri="{BB962C8B-B14F-4D97-AF65-F5344CB8AC3E}">
        <p14:creationId xmlns:p14="http://schemas.microsoft.com/office/powerpoint/2010/main" val="57441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80267-BDB2-4E5C-A0E3-067EF3140768}"/>
              </a:ext>
            </a:extLst>
          </p:cNvPr>
          <p:cNvSpPr>
            <a:spLocks noGrp="1"/>
          </p:cNvSpPr>
          <p:nvPr>
            <p:ph type="title"/>
          </p:nvPr>
        </p:nvSpPr>
        <p:spPr/>
        <p:txBody>
          <a:bodyPr/>
          <a:lstStyle/>
          <a:p>
            <a:r>
              <a:rPr lang="en-GB" dirty="0"/>
              <a:t>Methods for estimating uncertainty </a:t>
            </a:r>
          </a:p>
        </p:txBody>
      </p:sp>
      <p:sp>
        <p:nvSpPr>
          <p:cNvPr id="3" name="Content Placeholder 2">
            <a:extLst>
              <a:ext uri="{FF2B5EF4-FFF2-40B4-BE49-F238E27FC236}">
                <a16:creationId xmlns:a16="http://schemas.microsoft.com/office/drawing/2014/main" id="{44906C47-796A-48AA-B07E-1A2E206B6608}"/>
              </a:ext>
            </a:extLst>
          </p:cNvPr>
          <p:cNvSpPr>
            <a:spLocks noGrp="1"/>
          </p:cNvSpPr>
          <p:nvPr>
            <p:ph idx="1"/>
          </p:nvPr>
        </p:nvSpPr>
        <p:spPr/>
        <p:txBody>
          <a:bodyPr/>
          <a:lstStyle/>
          <a:p>
            <a:endParaRPr lang="en-GB" dirty="0"/>
          </a:p>
          <a:p>
            <a:endParaRPr lang="en-GB" dirty="0"/>
          </a:p>
          <a:p>
            <a:r>
              <a:rPr lang="en-GB" dirty="0"/>
              <a:t>There are three methods to evaluate uncertainty: one is scalar (bias, RMSE) and the other two are based on estimating the probability distribution function (PDF) of measurements and/or the residuals.</a:t>
            </a:r>
          </a:p>
          <a:p>
            <a:endParaRPr lang="en-GB" dirty="0"/>
          </a:p>
        </p:txBody>
      </p:sp>
      <p:sp>
        <p:nvSpPr>
          <p:cNvPr id="4" name="Rectangle 3">
            <a:extLst>
              <a:ext uri="{FF2B5EF4-FFF2-40B4-BE49-F238E27FC236}">
                <a16:creationId xmlns:a16="http://schemas.microsoft.com/office/drawing/2014/main" id="{B4126CBD-1706-4417-A75F-1372E75A1D00}"/>
              </a:ext>
            </a:extLst>
          </p:cNvPr>
          <p:cNvSpPr/>
          <p:nvPr/>
        </p:nvSpPr>
        <p:spPr>
          <a:xfrm>
            <a:off x="340469" y="2733473"/>
            <a:ext cx="3501957" cy="226654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800" dirty="0"/>
              <a:t>Scalar</a:t>
            </a:r>
          </a:p>
          <a:p>
            <a:r>
              <a:rPr lang="en-GB" sz="1800" dirty="0"/>
              <a:t>Using in-situ measurements matching satellite observation in time and location (matchups)</a:t>
            </a:r>
          </a:p>
          <a:p>
            <a:endParaRPr lang="en-GB" sz="1800" dirty="0"/>
          </a:p>
          <a:p>
            <a:endParaRPr lang="en-GB" sz="1800" dirty="0"/>
          </a:p>
        </p:txBody>
      </p:sp>
      <p:sp>
        <p:nvSpPr>
          <p:cNvPr id="5" name="Rectangle 4">
            <a:extLst>
              <a:ext uri="{FF2B5EF4-FFF2-40B4-BE49-F238E27FC236}">
                <a16:creationId xmlns:a16="http://schemas.microsoft.com/office/drawing/2014/main" id="{09D2C7F4-5263-451B-97DC-812646596C8B}"/>
              </a:ext>
            </a:extLst>
          </p:cNvPr>
          <p:cNvSpPr/>
          <p:nvPr/>
        </p:nvSpPr>
        <p:spPr>
          <a:xfrm>
            <a:off x="4147226" y="2733473"/>
            <a:ext cx="3501957" cy="22665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Type A</a:t>
            </a:r>
          </a:p>
          <a:p>
            <a:r>
              <a:rPr lang="en-GB" sz="1800" dirty="0"/>
              <a:t>PDF is derived from an observed frequency distribution (e.g., high frequency in-situ measurement). </a:t>
            </a:r>
          </a:p>
          <a:p>
            <a:r>
              <a:rPr lang="en-GB" sz="1800" dirty="0"/>
              <a:t>It should not be mixed with multi sensor observations!</a:t>
            </a:r>
          </a:p>
        </p:txBody>
      </p:sp>
      <p:sp>
        <p:nvSpPr>
          <p:cNvPr id="6" name="Rectangle 5">
            <a:extLst>
              <a:ext uri="{FF2B5EF4-FFF2-40B4-BE49-F238E27FC236}">
                <a16:creationId xmlns:a16="http://schemas.microsoft.com/office/drawing/2014/main" id="{2926A9E7-86A1-4B33-AB83-B2C9AA02AE10}"/>
              </a:ext>
            </a:extLst>
          </p:cNvPr>
          <p:cNvSpPr/>
          <p:nvPr/>
        </p:nvSpPr>
        <p:spPr>
          <a:xfrm>
            <a:off x="7953983" y="2733473"/>
            <a:ext cx="3501957" cy="226654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800" dirty="0"/>
              <a:t>Type B</a:t>
            </a:r>
          </a:p>
          <a:p>
            <a:r>
              <a:rPr lang="en-GB" sz="1800" dirty="0"/>
              <a:t>PDF is assumed from known distribution (assumed): related to model-parametrisation setup, provides pixel-by pixel estimates, but these are somehow biased!!!</a:t>
            </a:r>
          </a:p>
        </p:txBody>
      </p:sp>
    </p:spTree>
    <p:extLst>
      <p:ext uri="{BB962C8B-B14F-4D97-AF65-F5344CB8AC3E}">
        <p14:creationId xmlns:p14="http://schemas.microsoft.com/office/powerpoint/2010/main" val="238697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49A7A-ADD4-4124-A20D-BD73CDB69443}"/>
              </a:ext>
            </a:extLst>
          </p:cNvPr>
          <p:cNvSpPr>
            <a:spLocks noGrp="1"/>
          </p:cNvSpPr>
          <p:nvPr>
            <p:ph type="title"/>
          </p:nvPr>
        </p:nvSpPr>
        <p:spPr/>
        <p:txBody>
          <a:bodyPr/>
          <a:lstStyle/>
          <a:p>
            <a:r>
              <a:rPr lang="en-GB" dirty="0"/>
              <a:t>Scalar method using Match ups</a:t>
            </a:r>
          </a:p>
        </p:txBody>
      </p:sp>
      <p:sp>
        <p:nvSpPr>
          <p:cNvPr id="3" name="Content Placeholder 2">
            <a:extLst>
              <a:ext uri="{FF2B5EF4-FFF2-40B4-BE49-F238E27FC236}">
                <a16:creationId xmlns:a16="http://schemas.microsoft.com/office/drawing/2014/main" id="{BE25FE9A-2980-4065-A191-3415F1DF28DC}"/>
              </a:ext>
            </a:extLst>
          </p:cNvPr>
          <p:cNvSpPr>
            <a:spLocks noGrp="1"/>
          </p:cNvSpPr>
          <p:nvPr>
            <p:ph idx="1"/>
          </p:nvPr>
        </p:nvSpPr>
        <p:spPr>
          <a:xfrm>
            <a:off x="218262" y="1095270"/>
            <a:ext cx="6007440" cy="5333513"/>
          </a:xfrm>
        </p:spPr>
        <p:txBody>
          <a:bodyPr/>
          <a:lstStyle/>
          <a:p>
            <a:endParaRPr lang="en-GB" dirty="0"/>
          </a:p>
          <a:p>
            <a:r>
              <a:rPr lang="en-GB" dirty="0"/>
              <a:t>Matchups are defined as the set of pairs of measured and observed values that have the same locations and times of sampling.</a:t>
            </a:r>
          </a:p>
          <a:p>
            <a:endParaRPr lang="en-GB" dirty="0"/>
          </a:p>
          <a:p>
            <a:r>
              <a:rPr lang="en-US" dirty="0"/>
              <a:t>When comparing in-situ (point measurements) with a satellite pixel or model grid, an additional uncertainty component is added, namely the spatial mismatch.</a:t>
            </a:r>
          </a:p>
          <a:p>
            <a:endParaRPr lang="en-GB" dirty="0"/>
          </a:p>
        </p:txBody>
      </p:sp>
      <p:pic>
        <p:nvPicPr>
          <p:cNvPr id="4" name="Picture 3">
            <a:extLst>
              <a:ext uri="{FF2B5EF4-FFF2-40B4-BE49-F238E27FC236}">
                <a16:creationId xmlns:a16="http://schemas.microsoft.com/office/drawing/2014/main" id="{08A412C1-0F23-4CE3-A7EB-725B10F75A94}"/>
              </a:ext>
            </a:extLst>
          </p:cNvPr>
          <p:cNvPicPr>
            <a:picLocks noChangeAspect="1"/>
          </p:cNvPicPr>
          <p:nvPr/>
        </p:nvPicPr>
        <p:blipFill>
          <a:blip r:embed="rId2"/>
          <a:stretch>
            <a:fillRect/>
          </a:stretch>
        </p:blipFill>
        <p:spPr>
          <a:xfrm>
            <a:off x="5901447" y="1218747"/>
            <a:ext cx="5373405" cy="4874394"/>
          </a:xfrm>
          <a:prstGeom prst="rect">
            <a:avLst/>
          </a:prstGeom>
        </p:spPr>
      </p:pic>
    </p:spTree>
    <p:extLst>
      <p:ext uri="{BB962C8B-B14F-4D97-AF65-F5344CB8AC3E}">
        <p14:creationId xmlns:p14="http://schemas.microsoft.com/office/powerpoint/2010/main" val="1898640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E7D47-1487-4663-AB24-CE81C12F0FA2}"/>
              </a:ext>
            </a:extLst>
          </p:cNvPr>
          <p:cNvSpPr>
            <a:spLocks noGrp="1"/>
          </p:cNvSpPr>
          <p:nvPr>
            <p:ph type="title"/>
          </p:nvPr>
        </p:nvSpPr>
        <p:spPr/>
        <p:txBody>
          <a:bodyPr/>
          <a:lstStyle/>
          <a:p>
            <a:r>
              <a:rPr lang="en-GB" dirty="0"/>
              <a:t>Validation with scalar method</a:t>
            </a:r>
          </a:p>
        </p:txBody>
      </p:sp>
      <p:sp>
        <p:nvSpPr>
          <p:cNvPr id="5" name="Content Placeholder 4">
            <a:extLst>
              <a:ext uri="{FF2B5EF4-FFF2-40B4-BE49-F238E27FC236}">
                <a16:creationId xmlns:a16="http://schemas.microsoft.com/office/drawing/2014/main" id="{EE9B8396-C6AA-42A0-8379-325D2FE056F8}"/>
              </a:ext>
            </a:extLst>
          </p:cNvPr>
          <p:cNvSpPr>
            <a:spLocks noGrp="1"/>
          </p:cNvSpPr>
          <p:nvPr>
            <p:ph idx="1"/>
          </p:nvPr>
        </p:nvSpPr>
        <p:spPr>
          <a:xfrm>
            <a:off x="218262" y="883106"/>
            <a:ext cx="7048300" cy="5545677"/>
          </a:xfrm>
        </p:spPr>
        <p:txBody>
          <a:bodyPr/>
          <a:lstStyle/>
          <a:p>
            <a:r>
              <a:rPr lang="en-GB" dirty="0"/>
              <a:t>The comparison of derived satellite values with in-situ measurement is carried out with type 2 regression (always linear regression): estimator sum of the squares of green lines is minimised.</a:t>
            </a:r>
          </a:p>
          <a:p>
            <a:r>
              <a:rPr lang="en-GB" dirty="0"/>
              <a:t>Regression line pass through the centroid of the data 𝜇_𝑥,𝜇_𝑦 and the slope is adjusted to minimise the sum of the squares of the offsets between the line and the data.</a:t>
            </a:r>
          </a:p>
          <a:p>
            <a:endParaRPr lang="en-GB" dirty="0"/>
          </a:p>
          <a:p>
            <a:r>
              <a:rPr lang="en-GB" dirty="0"/>
              <a:t>The validation is carried out for the same physical variables on the x and y axes.</a:t>
            </a:r>
          </a:p>
          <a:p>
            <a:endParaRPr lang="en-GB" dirty="0"/>
          </a:p>
          <a:p>
            <a:r>
              <a:rPr lang="en-GB" dirty="0"/>
              <a:t>Validation produces uncertainty measures or (goodness-of- fit measures): slope and intercept, RMSE, R</a:t>
            </a:r>
            <a:r>
              <a:rPr lang="en-GB" baseline="30000" dirty="0"/>
              <a:t>2</a:t>
            </a:r>
            <a:r>
              <a:rPr lang="en-GB" dirty="0"/>
              <a:t> and bias (mean of differences).</a:t>
            </a:r>
          </a:p>
          <a:p>
            <a:endParaRPr lang="en-GB" dirty="0"/>
          </a:p>
        </p:txBody>
      </p:sp>
      <p:pic>
        <p:nvPicPr>
          <p:cNvPr id="27" name="Picture 26">
            <a:extLst>
              <a:ext uri="{FF2B5EF4-FFF2-40B4-BE49-F238E27FC236}">
                <a16:creationId xmlns:a16="http://schemas.microsoft.com/office/drawing/2014/main" id="{C7B3E14E-F8F7-4625-840D-6B66E2BB7B4A}"/>
              </a:ext>
            </a:extLst>
          </p:cNvPr>
          <p:cNvPicPr>
            <a:picLocks noChangeAspect="1"/>
          </p:cNvPicPr>
          <p:nvPr/>
        </p:nvPicPr>
        <p:blipFill>
          <a:blip r:embed="rId2"/>
          <a:stretch>
            <a:fillRect/>
          </a:stretch>
        </p:blipFill>
        <p:spPr>
          <a:xfrm>
            <a:off x="7373566" y="1598838"/>
            <a:ext cx="3619244" cy="3239271"/>
          </a:xfrm>
          <a:prstGeom prst="rect">
            <a:avLst/>
          </a:prstGeom>
        </p:spPr>
      </p:pic>
    </p:spTree>
    <p:extLst>
      <p:ext uri="{BB962C8B-B14F-4D97-AF65-F5344CB8AC3E}">
        <p14:creationId xmlns:p14="http://schemas.microsoft.com/office/powerpoint/2010/main" val="2364896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A5E308-5A28-4E36-9BBC-A0C1DE542768}"/>
              </a:ext>
            </a:extLst>
          </p:cNvPr>
          <p:cNvSpPr>
            <a:spLocks noGrp="1"/>
          </p:cNvSpPr>
          <p:nvPr>
            <p:ph type="title"/>
          </p:nvPr>
        </p:nvSpPr>
        <p:spPr>
          <a:xfrm>
            <a:off x="218261" y="157324"/>
            <a:ext cx="10113228" cy="553998"/>
          </a:xfrm>
        </p:spPr>
        <p:txBody>
          <a:bodyPr wrap="square" anchor="ctr">
            <a:normAutofit/>
          </a:bodyPr>
          <a:lstStyle/>
          <a:p>
            <a:r>
              <a:rPr lang="en-GB" dirty="0"/>
              <a:t>With reliable indicators we can produce good indices </a:t>
            </a:r>
          </a:p>
        </p:txBody>
      </p:sp>
      <p:pic>
        <p:nvPicPr>
          <p:cNvPr id="5" name="Picture 4" descr="A picture containing satellite&#10;&#10;Description automatically generated">
            <a:extLst>
              <a:ext uri="{FF2B5EF4-FFF2-40B4-BE49-F238E27FC236}">
                <a16:creationId xmlns:a16="http://schemas.microsoft.com/office/drawing/2014/main" id="{08C4686D-518B-4E86-A1CD-705D5B0D6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243" y="916768"/>
            <a:ext cx="6767804" cy="5272442"/>
          </a:xfrm>
          <a:prstGeom prst="rect">
            <a:avLst/>
          </a:prstGeom>
        </p:spPr>
      </p:pic>
      <p:sp>
        <p:nvSpPr>
          <p:cNvPr id="8" name="TextBox 7">
            <a:extLst>
              <a:ext uri="{FF2B5EF4-FFF2-40B4-BE49-F238E27FC236}">
                <a16:creationId xmlns:a16="http://schemas.microsoft.com/office/drawing/2014/main" id="{69792DA0-4D89-43A9-B554-6EA2195A0145}"/>
              </a:ext>
            </a:extLst>
          </p:cNvPr>
          <p:cNvSpPr txBox="1"/>
          <p:nvPr/>
        </p:nvSpPr>
        <p:spPr>
          <a:xfrm>
            <a:off x="9265708" y="5127680"/>
            <a:ext cx="2293502" cy="938719"/>
          </a:xfrm>
          <a:prstGeom prst="rect">
            <a:avLst/>
          </a:prstGeom>
          <a:noFill/>
        </p:spPr>
        <p:txBody>
          <a:bodyPr wrap="square">
            <a:spAutoFit/>
          </a:bodyPr>
          <a:lstStyle/>
          <a:p>
            <a:r>
              <a:rPr lang="en-GB" sz="1100" dirty="0">
                <a:solidFill>
                  <a:srgbClr val="335E6F"/>
                </a:solidFill>
              </a:rPr>
              <a:t>https://www.esa.int/ESA_Multimedia/Images/2018/11/Galileos_measure_Einsteinian_time_dilation#.YRAyLNnDrBw.link</a:t>
            </a:r>
          </a:p>
        </p:txBody>
      </p:sp>
    </p:spTree>
    <p:extLst>
      <p:ext uri="{BB962C8B-B14F-4D97-AF65-F5344CB8AC3E}">
        <p14:creationId xmlns:p14="http://schemas.microsoft.com/office/powerpoint/2010/main" val="3353148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15272-9B1E-4000-8CE1-0F43BD60B737}"/>
              </a:ext>
            </a:extLst>
          </p:cNvPr>
          <p:cNvSpPr>
            <a:spLocks noGrp="1"/>
          </p:cNvSpPr>
          <p:nvPr>
            <p:ph type="title"/>
          </p:nvPr>
        </p:nvSpPr>
        <p:spPr/>
        <p:txBody>
          <a:bodyPr>
            <a:normAutofit/>
          </a:bodyPr>
          <a:lstStyle/>
          <a:p>
            <a:r>
              <a:rPr lang="en-GB" dirty="0"/>
              <a:t>Meteorological drought indices</a:t>
            </a:r>
          </a:p>
        </p:txBody>
      </p:sp>
      <p:sp>
        <p:nvSpPr>
          <p:cNvPr id="3" name="Content Placeholder 2">
            <a:extLst>
              <a:ext uri="{FF2B5EF4-FFF2-40B4-BE49-F238E27FC236}">
                <a16:creationId xmlns:a16="http://schemas.microsoft.com/office/drawing/2014/main" id="{8C8D27D9-2B3C-481A-88D8-935D80A74EA1}"/>
              </a:ext>
            </a:extLst>
          </p:cNvPr>
          <p:cNvSpPr>
            <a:spLocks noGrp="1"/>
          </p:cNvSpPr>
          <p:nvPr>
            <p:ph idx="1"/>
          </p:nvPr>
        </p:nvSpPr>
        <p:spPr/>
        <p:txBody>
          <a:bodyPr/>
          <a:lstStyle/>
          <a:p>
            <a:pPr>
              <a:buFont typeface="Arial" panose="020B0604020202020204" pitchFamily="34" charset="0"/>
              <a:buChar char="•"/>
            </a:pPr>
            <a:endParaRPr lang="en-GB" dirty="0"/>
          </a:p>
          <a:p>
            <a:pPr indent="0"/>
            <a:r>
              <a:rPr lang="en-GB" dirty="0"/>
              <a:t>The Standardized Precipitation Index (SPI), McKee et al. (1993), is the most widely used meteorological drought index to monitor and follow drought conditions. </a:t>
            </a:r>
          </a:p>
          <a:p>
            <a:pPr indent="0"/>
            <a:endParaRPr lang="en-GB" dirty="0"/>
          </a:p>
          <a:p>
            <a:r>
              <a:rPr lang="en-GB" dirty="0"/>
              <a:t>The World Meteorological Organization has recommended that the SPI be used by all National Meteorological and </a:t>
            </a:r>
          </a:p>
          <a:p>
            <a:r>
              <a:rPr lang="en-GB" dirty="0"/>
              <a:t>Hydrological Services around the world to characterise meteorological droughts (World Meteorological Organization, 2012).</a:t>
            </a:r>
          </a:p>
          <a:p>
            <a:pPr>
              <a:buFont typeface="Arial" panose="020B0604020202020204" pitchFamily="34" charset="0"/>
              <a:buChar char="•"/>
            </a:pPr>
            <a:endParaRPr lang="en-GB" dirty="0"/>
          </a:p>
          <a:p>
            <a:pPr>
              <a:buFont typeface="Arial" panose="020B0604020202020204" pitchFamily="34" charset="0"/>
              <a:buChar char="•"/>
            </a:pPr>
            <a:r>
              <a:rPr lang="en-GB" dirty="0"/>
              <a:t>SPI measures precipitation anomalies at a given location, based on a comparison of observed total precipitation amounts for an accumulation period of interest (e.g., 1, 3, 12, 48 months), with the long-term historic rainfall record for that period.</a:t>
            </a:r>
          </a:p>
          <a:p>
            <a:endParaRPr lang="en-GB" dirty="0"/>
          </a:p>
        </p:txBody>
      </p:sp>
    </p:spTree>
    <p:extLst>
      <p:ext uri="{BB962C8B-B14F-4D97-AF65-F5344CB8AC3E}">
        <p14:creationId xmlns:p14="http://schemas.microsoft.com/office/powerpoint/2010/main" val="3419636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9A2C8-421B-415F-B456-F54E17473277}"/>
              </a:ext>
            </a:extLst>
          </p:cNvPr>
          <p:cNvSpPr>
            <a:spLocks noGrp="1"/>
          </p:cNvSpPr>
          <p:nvPr>
            <p:ph type="title"/>
          </p:nvPr>
        </p:nvSpPr>
        <p:spPr/>
        <p:txBody>
          <a:bodyPr/>
          <a:lstStyle/>
          <a:p>
            <a:r>
              <a:rPr lang="en-GB" dirty="0"/>
              <a:t>Calculation of SPI</a:t>
            </a:r>
          </a:p>
        </p:txBody>
      </p:sp>
      <p:sp>
        <p:nvSpPr>
          <p:cNvPr id="3" name="Content Placeholder 2">
            <a:extLst>
              <a:ext uri="{FF2B5EF4-FFF2-40B4-BE49-F238E27FC236}">
                <a16:creationId xmlns:a16="http://schemas.microsoft.com/office/drawing/2014/main" id="{D9C8EA17-A2AF-456B-9C4E-5C07BE2CC409}"/>
              </a:ext>
            </a:extLst>
          </p:cNvPr>
          <p:cNvSpPr>
            <a:spLocks noGrp="1"/>
          </p:cNvSpPr>
          <p:nvPr>
            <p:ph idx="1"/>
          </p:nvPr>
        </p:nvSpPr>
        <p:spPr>
          <a:xfrm>
            <a:off x="505544" y="894217"/>
            <a:ext cx="6196813" cy="5545677"/>
          </a:xfrm>
        </p:spPr>
        <p:txBody>
          <a:bodyPr/>
          <a:lstStyle/>
          <a:p>
            <a:r>
              <a:rPr lang="en-GB" dirty="0"/>
              <a:t>The historic record is fitted to a probability distribution (that reliably fits the long-term data), which is then transformed into a normal distribution using the inverse CDF method:</a:t>
            </a:r>
          </a:p>
          <a:p>
            <a:endParaRPr lang="en-GB" dirty="0"/>
          </a:p>
          <a:p>
            <a:pPr>
              <a:buFontTx/>
              <a:buChar char="-"/>
            </a:pPr>
            <a:r>
              <a:rPr lang="en-GB" dirty="0"/>
              <a:t>The fitted Gamma PDF is used to compute the Cumulative Distribution Function (CDF).</a:t>
            </a:r>
          </a:p>
          <a:p>
            <a:pPr>
              <a:buFontTx/>
              <a:buChar char="-"/>
            </a:pPr>
            <a:endParaRPr lang="en-GB" dirty="0"/>
          </a:p>
          <a:p>
            <a:pPr>
              <a:buFontTx/>
              <a:buChar char="-"/>
            </a:pPr>
            <a:r>
              <a:rPr lang="en-GB" dirty="0"/>
              <a:t>The CDF is transformed to standardised normal distribution. </a:t>
            </a:r>
          </a:p>
          <a:p>
            <a:pPr>
              <a:buFontTx/>
              <a:buChar char="-"/>
            </a:pPr>
            <a:endParaRPr lang="en-GB" dirty="0"/>
          </a:p>
          <a:p>
            <a:pPr>
              <a:buFontTx/>
              <a:buChar char="-"/>
            </a:pPr>
            <a:r>
              <a:rPr lang="en-GB" dirty="0"/>
              <a:t>You can do it in Excel/coding or use a tool, </a:t>
            </a:r>
            <a:r>
              <a:rPr lang="en-GB" dirty="0">
                <a:hlinkClick r:id="rId2"/>
              </a:rPr>
              <a:t>https://drought.unl.edu/droughtmonitoring/SPI/SPIProgram.aspx</a:t>
            </a:r>
            <a:r>
              <a:rPr lang="en-GB" dirty="0"/>
              <a:t>  </a:t>
            </a:r>
          </a:p>
          <a:p>
            <a:pPr>
              <a:buFontTx/>
              <a:buChar char="-"/>
            </a:pPr>
            <a:endParaRPr lang="en-GB" dirty="0"/>
          </a:p>
          <a:p>
            <a:endParaRPr lang="en-GB" dirty="0"/>
          </a:p>
          <a:p>
            <a:endParaRPr lang="en-GB" dirty="0"/>
          </a:p>
          <a:p>
            <a:endParaRPr lang="en-GB" dirty="0"/>
          </a:p>
        </p:txBody>
      </p:sp>
      <p:pic>
        <p:nvPicPr>
          <p:cNvPr id="15" name="Picture 14">
            <a:extLst>
              <a:ext uri="{FF2B5EF4-FFF2-40B4-BE49-F238E27FC236}">
                <a16:creationId xmlns:a16="http://schemas.microsoft.com/office/drawing/2014/main" id="{8D91C407-6F75-4F1E-93D8-6255A0EC68DA}"/>
              </a:ext>
            </a:extLst>
          </p:cNvPr>
          <p:cNvPicPr>
            <a:picLocks noChangeAspect="1"/>
          </p:cNvPicPr>
          <p:nvPr/>
        </p:nvPicPr>
        <p:blipFill>
          <a:blip r:embed="rId3"/>
          <a:stretch>
            <a:fillRect/>
          </a:stretch>
        </p:blipFill>
        <p:spPr>
          <a:xfrm>
            <a:off x="6559687" y="-104093"/>
            <a:ext cx="4386538" cy="3289904"/>
          </a:xfrm>
          <a:prstGeom prst="rect">
            <a:avLst/>
          </a:prstGeom>
        </p:spPr>
      </p:pic>
      <p:pic>
        <p:nvPicPr>
          <p:cNvPr id="19" name="Picture 18">
            <a:extLst>
              <a:ext uri="{FF2B5EF4-FFF2-40B4-BE49-F238E27FC236}">
                <a16:creationId xmlns:a16="http://schemas.microsoft.com/office/drawing/2014/main" id="{B503B703-8D3D-46EA-9FB1-9A3BB1735244}"/>
              </a:ext>
            </a:extLst>
          </p:cNvPr>
          <p:cNvPicPr>
            <a:picLocks noChangeAspect="1"/>
          </p:cNvPicPr>
          <p:nvPr/>
        </p:nvPicPr>
        <p:blipFill>
          <a:blip r:embed="rId4"/>
          <a:stretch>
            <a:fillRect/>
          </a:stretch>
        </p:blipFill>
        <p:spPr>
          <a:xfrm>
            <a:off x="6559687" y="3023349"/>
            <a:ext cx="4386538" cy="3289904"/>
          </a:xfrm>
          <a:prstGeom prst="rect">
            <a:avLst/>
          </a:prstGeom>
        </p:spPr>
      </p:pic>
    </p:spTree>
    <p:extLst>
      <p:ext uri="{BB962C8B-B14F-4D97-AF65-F5344CB8AC3E}">
        <p14:creationId xmlns:p14="http://schemas.microsoft.com/office/powerpoint/2010/main" val="99663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9A2C8-421B-415F-B456-F54E17473277}"/>
              </a:ext>
            </a:extLst>
          </p:cNvPr>
          <p:cNvSpPr>
            <a:spLocks noGrp="1"/>
          </p:cNvSpPr>
          <p:nvPr>
            <p:ph type="title"/>
          </p:nvPr>
        </p:nvSpPr>
        <p:spPr/>
        <p:txBody>
          <a:bodyPr/>
          <a:lstStyle/>
          <a:p>
            <a:r>
              <a:rPr lang="en-GB" dirty="0"/>
              <a:t>Meaning of SPI values</a:t>
            </a:r>
          </a:p>
        </p:txBody>
      </p:sp>
      <p:sp>
        <p:nvSpPr>
          <p:cNvPr id="3" name="Content Placeholder 2">
            <a:extLst>
              <a:ext uri="{FF2B5EF4-FFF2-40B4-BE49-F238E27FC236}">
                <a16:creationId xmlns:a16="http://schemas.microsoft.com/office/drawing/2014/main" id="{D9C8EA17-A2AF-456B-9C4E-5C07BE2CC409}"/>
              </a:ext>
            </a:extLst>
          </p:cNvPr>
          <p:cNvSpPr>
            <a:spLocks noGrp="1"/>
          </p:cNvSpPr>
          <p:nvPr>
            <p:ph idx="1"/>
          </p:nvPr>
        </p:nvSpPr>
        <p:spPr/>
        <p:txBody>
          <a:bodyPr/>
          <a:lstStyle/>
          <a:p>
            <a:endParaRPr lang="en-GB" dirty="0"/>
          </a:p>
          <a:p>
            <a:r>
              <a:rPr lang="en-GB" dirty="0"/>
              <a:t> SPI is calculated monthly but can be computed for accumulation periods of 3, 6 ,12, 24, 36 and 48 months. </a:t>
            </a:r>
          </a:p>
          <a:p>
            <a:endParaRPr lang="en-GB" dirty="0"/>
          </a:p>
          <a:p>
            <a:pPr>
              <a:buFont typeface="Arial" panose="020B0604020202020204" pitchFamily="34" charset="0"/>
              <a:buChar char="•"/>
            </a:pPr>
            <a:r>
              <a:rPr lang="en-GB" dirty="0"/>
              <a:t>When SPI is computed for 1 of 3 months, it can be used as an indicator for immediate impacts such as reduced soil moisture, snowpack, and flow in smaller creeks.</a:t>
            </a:r>
          </a:p>
          <a:p>
            <a:pPr>
              <a:buFont typeface="Arial" panose="020B0604020202020204" pitchFamily="34" charset="0"/>
              <a:buChar char="•"/>
            </a:pPr>
            <a:endParaRPr lang="en-GB" dirty="0"/>
          </a:p>
          <a:p>
            <a:pPr>
              <a:buFont typeface="Arial" panose="020B0604020202020204" pitchFamily="34" charset="0"/>
              <a:buChar char="•"/>
            </a:pPr>
            <a:r>
              <a:rPr lang="en-GB" dirty="0"/>
              <a:t>When SPI is computed for medium accumulation periods (3 to 12 months), it can be used as an indicator for reduced stream flow and reservoir storage.</a:t>
            </a:r>
          </a:p>
          <a:p>
            <a:pPr>
              <a:buFont typeface="Arial" panose="020B0604020202020204" pitchFamily="34" charset="0"/>
              <a:buChar char="•"/>
            </a:pPr>
            <a:endParaRPr lang="en-GB" dirty="0"/>
          </a:p>
          <a:p>
            <a:pPr>
              <a:buFont typeface="Arial" panose="020B0604020202020204" pitchFamily="34" charset="0"/>
              <a:buChar char="•"/>
            </a:pPr>
            <a:r>
              <a:rPr lang="en-GB" dirty="0"/>
              <a:t>When SPI is computed for longer accumulation periods (12 to 48 months), it can be used as an indicator for reduced reservoir and groundwater recharge.</a:t>
            </a:r>
          </a:p>
          <a:p>
            <a:endParaRPr lang="en-GB" dirty="0"/>
          </a:p>
          <a:p>
            <a:endParaRPr lang="en-GB" dirty="0"/>
          </a:p>
        </p:txBody>
      </p:sp>
      <p:sp>
        <p:nvSpPr>
          <p:cNvPr id="4" name="TextBox 3">
            <a:extLst>
              <a:ext uri="{FF2B5EF4-FFF2-40B4-BE49-F238E27FC236}">
                <a16:creationId xmlns:a16="http://schemas.microsoft.com/office/drawing/2014/main" id="{E2CBA2F7-2209-428D-849B-7CE10E21D7B3}"/>
              </a:ext>
            </a:extLst>
          </p:cNvPr>
          <p:cNvSpPr txBox="1"/>
          <p:nvPr/>
        </p:nvSpPr>
        <p:spPr>
          <a:xfrm>
            <a:off x="7957225" y="5974894"/>
            <a:ext cx="3881336" cy="307777"/>
          </a:xfrm>
          <a:prstGeom prst="rect">
            <a:avLst/>
          </a:prstGeom>
          <a:noFill/>
        </p:spPr>
        <p:txBody>
          <a:bodyPr wrap="square" rtlCol="0">
            <a:spAutoFit/>
          </a:bodyPr>
          <a:lstStyle/>
          <a:p>
            <a:r>
              <a:rPr lang="en-GB" sz="1400" dirty="0">
                <a:hlinkClick r:id="rId2"/>
              </a:rPr>
              <a:t>Resource: factsheet_spi.pdf (europa.eu)</a:t>
            </a:r>
            <a:endParaRPr lang="en-GB" sz="1400" dirty="0"/>
          </a:p>
        </p:txBody>
      </p:sp>
    </p:spTree>
    <p:extLst>
      <p:ext uri="{BB962C8B-B14F-4D97-AF65-F5344CB8AC3E}">
        <p14:creationId xmlns:p14="http://schemas.microsoft.com/office/powerpoint/2010/main" val="727552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41658-317E-4BF9-903D-04652DDC1260}"/>
              </a:ext>
            </a:extLst>
          </p:cNvPr>
          <p:cNvSpPr>
            <a:spLocks noGrp="1"/>
          </p:cNvSpPr>
          <p:nvPr>
            <p:ph type="title"/>
          </p:nvPr>
        </p:nvSpPr>
        <p:spPr/>
        <p:txBody>
          <a:bodyPr/>
          <a:lstStyle/>
          <a:p>
            <a:r>
              <a:rPr lang="en-GB" dirty="0"/>
              <a:t>Interpretation of SPI values</a:t>
            </a:r>
          </a:p>
        </p:txBody>
      </p:sp>
      <p:sp>
        <p:nvSpPr>
          <p:cNvPr id="4" name="Rectangle 3">
            <a:extLst>
              <a:ext uri="{FF2B5EF4-FFF2-40B4-BE49-F238E27FC236}">
                <a16:creationId xmlns:a16="http://schemas.microsoft.com/office/drawing/2014/main" id="{08C9BAFD-A3AF-4E2B-82B5-CF03D86E3C34}"/>
              </a:ext>
            </a:extLst>
          </p:cNvPr>
          <p:cNvSpPr/>
          <p:nvPr/>
        </p:nvSpPr>
        <p:spPr>
          <a:xfrm>
            <a:off x="1420238" y="1709593"/>
            <a:ext cx="9945919" cy="3543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930F898E-B921-4485-ADFE-B0C9637E1BF5}"/>
              </a:ext>
            </a:extLst>
          </p:cNvPr>
          <p:cNvSpPr/>
          <p:nvPr/>
        </p:nvSpPr>
        <p:spPr>
          <a:xfrm>
            <a:off x="1449421" y="2492598"/>
            <a:ext cx="9922213" cy="2652966"/>
          </a:xfrm>
          <a:custGeom>
            <a:avLst/>
            <a:gdLst>
              <a:gd name="connsiteX0" fmla="*/ 0 w 9922213"/>
              <a:gd name="connsiteY0" fmla="*/ 2624151 h 2652966"/>
              <a:gd name="connsiteX1" fmla="*/ 340468 w 9922213"/>
              <a:gd name="connsiteY1" fmla="*/ 2614423 h 2652966"/>
              <a:gd name="connsiteX2" fmla="*/ 1108953 w 9922213"/>
              <a:gd name="connsiteY2" fmla="*/ 2478236 h 2652966"/>
              <a:gd name="connsiteX3" fmla="*/ 1566153 w 9922213"/>
              <a:gd name="connsiteY3" fmla="*/ 2342049 h 2652966"/>
              <a:gd name="connsiteX4" fmla="*/ 2227634 w 9922213"/>
              <a:gd name="connsiteY4" fmla="*/ 1943215 h 2652966"/>
              <a:gd name="connsiteX5" fmla="*/ 2898843 w 9922213"/>
              <a:gd name="connsiteY5" fmla="*/ 1437376 h 2652966"/>
              <a:gd name="connsiteX6" fmla="*/ 3122579 w 9922213"/>
              <a:gd name="connsiteY6" fmla="*/ 1223368 h 2652966"/>
              <a:gd name="connsiteX7" fmla="*/ 3492230 w 9922213"/>
              <a:gd name="connsiteY7" fmla="*/ 873172 h 2652966"/>
              <a:gd name="connsiteX8" fmla="*/ 3784060 w 9922213"/>
              <a:gd name="connsiteY8" fmla="*/ 542432 h 2652966"/>
              <a:gd name="connsiteX9" fmla="*/ 4280170 w 9922213"/>
              <a:gd name="connsiteY9" fmla="*/ 182508 h 2652966"/>
              <a:gd name="connsiteX10" fmla="*/ 4688732 w 9922213"/>
              <a:gd name="connsiteY10" fmla="*/ 17138 h 2652966"/>
              <a:gd name="connsiteX11" fmla="*/ 5009745 w 9922213"/>
              <a:gd name="connsiteY11" fmla="*/ 7411 h 2652966"/>
              <a:gd name="connsiteX12" fmla="*/ 5262664 w 9922213"/>
              <a:gd name="connsiteY12" fmla="*/ 36593 h 2652966"/>
              <a:gd name="connsiteX13" fmla="*/ 5428034 w 9922213"/>
              <a:gd name="connsiteY13" fmla="*/ 114415 h 2652966"/>
              <a:gd name="connsiteX14" fmla="*/ 5661498 w 9922213"/>
              <a:gd name="connsiteY14" fmla="*/ 231147 h 2652966"/>
              <a:gd name="connsiteX15" fmla="*/ 5953328 w 9922213"/>
              <a:gd name="connsiteY15" fmla="*/ 425700 h 2652966"/>
              <a:gd name="connsiteX16" fmla="*/ 6215975 w 9922213"/>
              <a:gd name="connsiteY16" fmla="*/ 678619 h 2652966"/>
              <a:gd name="connsiteX17" fmla="*/ 6507805 w 9922213"/>
              <a:gd name="connsiteY17" fmla="*/ 941266 h 2652966"/>
              <a:gd name="connsiteX18" fmla="*/ 6770451 w 9922213"/>
              <a:gd name="connsiteY18" fmla="*/ 1174730 h 2652966"/>
              <a:gd name="connsiteX19" fmla="*/ 7237379 w 9922213"/>
              <a:gd name="connsiteY19" fmla="*/ 1641657 h 2652966"/>
              <a:gd name="connsiteX20" fmla="*/ 7558392 w 9922213"/>
              <a:gd name="connsiteY20" fmla="*/ 1923759 h 2652966"/>
              <a:gd name="connsiteX21" fmla="*/ 8035047 w 9922213"/>
              <a:gd name="connsiteY21" fmla="*/ 2166951 h 2652966"/>
              <a:gd name="connsiteX22" fmla="*/ 8472792 w 9922213"/>
              <a:gd name="connsiteY22" fmla="*/ 2390687 h 2652966"/>
              <a:gd name="connsiteX23" fmla="*/ 9046724 w 9922213"/>
              <a:gd name="connsiteY23" fmla="*/ 2546330 h 2652966"/>
              <a:gd name="connsiteX24" fmla="*/ 9649839 w 9922213"/>
              <a:gd name="connsiteY24" fmla="*/ 2643606 h 2652966"/>
              <a:gd name="connsiteX25" fmla="*/ 9922213 w 9922213"/>
              <a:gd name="connsiteY25" fmla="*/ 2643606 h 265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922213" h="2652966">
                <a:moveTo>
                  <a:pt x="0" y="2624151"/>
                </a:moveTo>
                <a:cubicBezTo>
                  <a:pt x="77821" y="2631446"/>
                  <a:pt x="155643" y="2638742"/>
                  <a:pt x="340468" y="2614423"/>
                </a:cubicBezTo>
                <a:cubicBezTo>
                  <a:pt x="525293" y="2590104"/>
                  <a:pt x="904672" y="2523632"/>
                  <a:pt x="1108953" y="2478236"/>
                </a:cubicBezTo>
                <a:cubicBezTo>
                  <a:pt x="1313234" y="2432840"/>
                  <a:pt x="1379706" y="2431219"/>
                  <a:pt x="1566153" y="2342049"/>
                </a:cubicBezTo>
                <a:cubicBezTo>
                  <a:pt x="1752600" y="2252879"/>
                  <a:pt x="2005519" y="2093994"/>
                  <a:pt x="2227634" y="1943215"/>
                </a:cubicBezTo>
                <a:cubicBezTo>
                  <a:pt x="2449749" y="1792436"/>
                  <a:pt x="2749686" y="1557350"/>
                  <a:pt x="2898843" y="1437376"/>
                </a:cubicBezTo>
                <a:cubicBezTo>
                  <a:pt x="3048000" y="1317402"/>
                  <a:pt x="3122579" y="1223368"/>
                  <a:pt x="3122579" y="1223368"/>
                </a:cubicBezTo>
                <a:cubicBezTo>
                  <a:pt x="3221477" y="1129334"/>
                  <a:pt x="3381983" y="986661"/>
                  <a:pt x="3492230" y="873172"/>
                </a:cubicBezTo>
                <a:cubicBezTo>
                  <a:pt x="3602477" y="759683"/>
                  <a:pt x="3652737" y="657543"/>
                  <a:pt x="3784060" y="542432"/>
                </a:cubicBezTo>
                <a:cubicBezTo>
                  <a:pt x="3915383" y="427321"/>
                  <a:pt x="4129391" y="270057"/>
                  <a:pt x="4280170" y="182508"/>
                </a:cubicBezTo>
                <a:cubicBezTo>
                  <a:pt x="4430949" y="94959"/>
                  <a:pt x="4567136" y="46321"/>
                  <a:pt x="4688732" y="17138"/>
                </a:cubicBezTo>
                <a:cubicBezTo>
                  <a:pt x="4810328" y="-12045"/>
                  <a:pt x="4914090" y="4169"/>
                  <a:pt x="5009745" y="7411"/>
                </a:cubicBezTo>
                <a:cubicBezTo>
                  <a:pt x="5105400" y="10653"/>
                  <a:pt x="5192949" y="18759"/>
                  <a:pt x="5262664" y="36593"/>
                </a:cubicBezTo>
                <a:cubicBezTo>
                  <a:pt x="5332379" y="54427"/>
                  <a:pt x="5361562" y="81989"/>
                  <a:pt x="5428034" y="114415"/>
                </a:cubicBezTo>
                <a:cubicBezTo>
                  <a:pt x="5494506" y="146841"/>
                  <a:pt x="5573949" y="179266"/>
                  <a:pt x="5661498" y="231147"/>
                </a:cubicBezTo>
                <a:cubicBezTo>
                  <a:pt x="5749047" y="283028"/>
                  <a:pt x="5860915" y="351121"/>
                  <a:pt x="5953328" y="425700"/>
                </a:cubicBezTo>
                <a:cubicBezTo>
                  <a:pt x="6045741" y="500279"/>
                  <a:pt x="6123562" y="592691"/>
                  <a:pt x="6215975" y="678619"/>
                </a:cubicBezTo>
                <a:cubicBezTo>
                  <a:pt x="6308388" y="764547"/>
                  <a:pt x="6415392" y="858581"/>
                  <a:pt x="6507805" y="941266"/>
                </a:cubicBezTo>
                <a:cubicBezTo>
                  <a:pt x="6600218" y="1023951"/>
                  <a:pt x="6648855" y="1057998"/>
                  <a:pt x="6770451" y="1174730"/>
                </a:cubicBezTo>
                <a:cubicBezTo>
                  <a:pt x="6892047" y="1291462"/>
                  <a:pt x="7106056" y="1516819"/>
                  <a:pt x="7237379" y="1641657"/>
                </a:cubicBezTo>
                <a:cubicBezTo>
                  <a:pt x="7368702" y="1766495"/>
                  <a:pt x="7425447" y="1836210"/>
                  <a:pt x="7558392" y="1923759"/>
                </a:cubicBezTo>
                <a:cubicBezTo>
                  <a:pt x="7691337" y="2011308"/>
                  <a:pt x="7882647" y="2089130"/>
                  <a:pt x="8035047" y="2166951"/>
                </a:cubicBezTo>
                <a:cubicBezTo>
                  <a:pt x="8187447" y="2244772"/>
                  <a:pt x="8304179" y="2327457"/>
                  <a:pt x="8472792" y="2390687"/>
                </a:cubicBezTo>
                <a:cubicBezTo>
                  <a:pt x="8641405" y="2453917"/>
                  <a:pt x="8850550" y="2504177"/>
                  <a:pt x="9046724" y="2546330"/>
                </a:cubicBezTo>
                <a:cubicBezTo>
                  <a:pt x="9242898" y="2588483"/>
                  <a:pt x="9503924" y="2627393"/>
                  <a:pt x="9649839" y="2643606"/>
                </a:cubicBezTo>
                <a:cubicBezTo>
                  <a:pt x="9795754" y="2659819"/>
                  <a:pt x="9858983" y="2651712"/>
                  <a:pt x="9922213" y="2643606"/>
                </a:cubicBezTo>
              </a:path>
            </a:pathLst>
          </a:custGeom>
          <a:ln w="57150">
            <a:solidFill>
              <a:srgbClr val="335E6F"/>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13" name="Rectangle 12">
            <a:extLst>
              <a:ext uri="{FF2B5EF4-FFF2-40B4-BE49-F238E27FC236}">
                <a16:creationId xmlns:a16="http://schemas.microsoft.com/office/drawing/2014/main" id="{DC839C3A-A4D5-4C7F-B0F6-ABA461E27DC0}"/>
              </a:ext>
            </a:extLst>
          </p:cNvPr>
          <p:cNvSpPr/>
          <p:nvPr/>
        </p:nvSpPr>
        <p:spPr>
          <a:xfrm>
            <a:off x="4737305" y="1021344"/>
            <a:ext cx="3340450" cy="1251950"/>
          </a:xfrm>
          <a:prstGeom prst="rect">
            <a:avLst/>
          </a:prstGeom>
          <a:solidFill>
            <a:schemeClr val="bg2"/>
          </a:soli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rgbClr val="335E6F"/>
                </a:solidFill>
              </a:rPr>
              <a:t>Near normal condition</a:t>
            </a:r>
          </a:p>
          <a:p>
            <a:pPr algn="ctr"/>
            <a:endParaRPr lang="en-GB" sz="1400" b="1" dirty="0">
              <a:solidFill>
                <a:srgbClr val="335E6F"/>
              </a:solidFill>
            </a:endParaRPr>
          </a:p>
          <a:p>
            <a:pPr algn="ctr"/>
            <a:endParaRPr lang="en-GB" sz="1400" b="1" dirty="0">
              <a:solidFill>
                <a:srgbClr val="335E6F"/>
              </a:solidFill>
            </a:endParaRPr>
          </a:p>
          <a:p>
            <a:pPr algn="ctr"/>
            <a:endParaRPr lang="en-GB" sz="1400" b="1" dirty="0">
              <a:solidFill>
                <a:srgbClr val="335E6F"/>
              </a:solidFill>
            </a:endParaRPr>
          </a:p>
          <a:p>
            <a:pPr algn="ctr"/>
            <a:endParaRPr lang="en-GB" b="1" dirty="0"/>
          </a:p>
        </p:txBody>
      </p:sp>
      <p:cxnSp>
        <p:nvCxnSpPr>
          <p:cNvPr id="18" name="Straight Connector 17">
            <a:extLst>
              <a:ext uri="{FF2B5EF4-FFF2-40B4-BE49-F238E27FC236}">
                <a16:creationId xmlns:a16="http://schemas.microsoft.com/office/drawing/2014/main" id="{2184B3E0-B79E-4C77-A36D-FD01695CD5AE}"/>
              </a:ext>
            </a:extLst>
          </p:cNvPr>
          <p:cNvCxnSpPr>
            <a:cxnSpLocks/>
            <a:endCxn id="9" idx="1"/>
          </p:cNvCxnSpPr>
          <p:nvPr/>
        </p:nvCxnSpPr>
        <p:spPr>
          <a:xfrm flipV="1">
            <a:off x="3027429" y="1991695"/>
            <a:ext cx="2739" cy="3313342"/>
          </a:xfrm>
          <a:prstGeom prst="line">
            <a:avLst/>
          </a:prstGeom>
          <a:ln w="28575">
            <a:solidFill>
              <a:schemeClr val="accent6">
                <a:lumMod val="10000"/>
              </a:schemeClr>
            </a:solidFill>
            <a:prstDash val="dash"/>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D3C03448-5F43-49E1-A45D-E06C84E8EAE2}"/>
              </a:ext>
            </a:extLst>
          </p:cNvPr>
          <p:cNvCxnSpPr>
            <a:cxnSpLocks/>
            <a:endCxn id="16" idx="3"/>
          </p:cNvCxnSpPr>
          <p:nvPr/>
        </p:nvCxnSpPr>
        <p:spPr>
          <a:xfrm flipV="1">
            <a:off x="8864635" y="1991695"/>
            <a:ext cx="2739" cy="3313342"/>
          </a:xfrm>
          <a:prstGeom prst="line">
            <a:avLst/>
          </a:prstGeom>
          <a:ln w="28575">
            <a:solidFill>
              <a:schemeClr val="accent6">
                <a:lumMod val="10000"/>
              </a:schemeClr>
            </a:solidFill>
            <a:prstDash val="dash"/>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DF186E4A-C2FF-4588-9D56-7520D635687D}"/>
              </a:ext>
            </a:extLst>
          </p:cNvPr>
          <p:cNvCxnSpPr>
            <a:cxnSpLocks/>
            <a:endCxn id="91" idx="1"/>
          </p:cNvCxnSpPr>
          <p:nvPr/>
        </p:nvCxnSpPr>
        <p:spPr>
          <a:xfrm flipH="1" flipV="1">
            <a:off x="4725006" y="1995527"/>
            <a:ext cx="19352" cy="3299782"/>
          </a:xfrm>
          <a:prstGeom prst="line">
            <a:avLst/>
          </a:prstGeom>
          <a:ln w="28575">
            <a:solidFill>
              <a:schemeClr val="accent6">
                <a:lumMod val="10000"/>
              </a:schemeClr>
            </a:solidFill>
            <a:prstDash val="dash"/>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D1516C35-BE2A-4F03-9A4C-513A2673E202}"/>
              </a:ext>
            </a:extLst>
          </p:cNvPr>
          <p:cNvCxnSpPr>
            <a:cxnSpLocks/>
            <a:endCxn id="93" idx="3"/>
          </p:cNvCxnSpPr>
          <p:nvPr/>
        </p:nvCxnSpPr>
        <p:spPr>
          <a:xfrm flipV="1">
            <a:off x="8076696" y="1991192"/>
            <a:ext cx="1095" cy="3304118"/>
          </a:xfrm>
          <a:prstGeom prst="line">
            <a:avLst/>
          </a:prstGeom>
          <a:ln w="28575">
            <a:solidFill>
              <a:schemeClr val="accent6">
                <a:lumMod val="10000"/>
              </a:schemeClr>
            </a:solidFill>
            <a:prstDash val="dash"/>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94B5B803-2387-40EB-BABA-DB5098D6A992}"/>
              </a:ext>
            </a:extLst>
          </p:cNvPr>
          <p:cNvCxnSpPr>
            <a:cxnSpLocks/>
            <a:endCxn id="10" idx="1"/>
          </p:cNvCxnSpPr>
          <p:nvPr/>
        </p:nvCxnSpPr>
        <p:spPr>
          <a:xfrm flipV="1">
            <a:off x="3876976" y="1991695"/>
            <a:ext cx="2739" cy="3313342"/>
          </a:xfrm>
          <a:prstGeom prst="line">
            <a:avLst/>
          </a:prstGeom>
          <a:ln w="28575">
            <a:solidFill>
              <a:schemeClr val="accent6">
                <a:lumMod val="10000"/>
              </a:schemeClr>
            </a:solidFill>
            <a:prstDash val="dash"/>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6FA2E78-27BF-42BB-B41F-A3B35AAAC855}"/>
              </a:ext>
            </a:extLst>
          </p:cNvPr>
          <p:cNvCxnSpPr>
            <a:cxnSpLocks/>
            <a:endCxn id="14" idx="1"/>
          </p:cNvCxnSpPr>
          <p:nvPr/>
        </p:nvCxnSpPr>
        <p:spPr>
          <a:xfrm flipV="1">
            <a:off x="9720669" y="1991695"/>
            <a:ext cx="2739" cy="3313342"/>
          </a:xfrm>
          <a:prstGeom prst="line">
            <a:avLst/>
          </a:prstGeom>
          <a:ln w="28575">
            <a:solidFill>
              <a:schemeClr val="accent6">
                <a:lumMod val="10000"/>
              </a:schemeClr>
            </a:solidFill>
            <a:prstDash val="dash"/>
          </a:ln>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6CAEC4B8-2078-477E-BE01-38A6C196544E}"/>
              </a:ext>
            </a:extLst>
          </p:cNvPr>
          <p:cNvCxnSpPr>
            <a:cxnSpLocks/>
            <a:endCxn id="61" idx="0"/>
          </p:cNvCxnSpPr>
          <p:nvPr/>
        </p:nvCxnSpPr>
        <p:spPr>
          <a:xfrm flipH="1" flipV="1">
            <a:off x="6395322" y="5176072"/>
            <a:ext cx="5478" cy="147460"/>
          </a:xfrm>
          <a:prstGeom prst="line">
            <a:avLst/>
          </a:prstGeom>
          <a:ln w="28575">
            <a:solidFill>
              <a:schemeClr val="accent6">
                <a:lumMod val="10000"/>
              </a:schemeClr>
            </a:solidFill>
            <a:prstDash val="dash"/>
          </a:ln>
        </p:spPr>
        <p:style>
          <a:lnRef idx="1">
            <a:schemeClr val="dk1"/>
          </a:lnRef>
          <a:fillRef idx="0">
            <a:schemeClr val="dk1"/>
          </a:fillRef>
          <a:effectRef idx="0">
            <a:schemeClr val="dk1"/>
          </a:effectRef>
          <a:fontRef idx="minor">
            <a:schemeClr val="tx1"/>
          </a:fontRef>
        </p:style>
      </p:cxnSp>
      <p:grpSp>
        <p:nvGrpSpPr>
          <p:cNvPr id="57" name="Group 56">
            <a:extLst>
              <a:ext uri="{FF2B5EF4-FFF2-40B4-BE49-F238E27FC236}">
                <a16:creationId xmlns:a16="http://schemas.microsoft.com/office/drawing/2014/main" id="{34A15DC6-D83A-40A8-89CE-0D09954939BF}"/>
              </a:ext>
            </a:extLst>
          </p:cNvPr>
          <p:cNvGrpSpPr/>
          <p:nvPr/>
        </p:nvGrpSpPr>
        <p:grpSpPr>
          <a:xfrm>
            <a:off x="2348620" y="5176072"/>
            <a:ext cx="7816768" cy="564204"/>
            <a:chOff x="2354098" y="2293251"/>
            <a:chExt cx="7816768" cy="564204"/>
          </a:xfrm>
          <a:noFill/>
        </p:grpSpPr>
        <p:sp>
          <p:nvSpPr>
            <p:cNvPr id="58" name="Rectangle 57">
              <a:extLst>
                <a:ext uri="{FF2B5EF4-FFF2-40B4-BE49-F238E27FC236}">
                  <a16:creationId xmlns:a16="http://schemas.microsoft.com/office/drawing/2014/main" id="{F4675F83-EDBE-46D5-8572-804F7B4D4056}"/>
                </a:ext>
              </a:extLst>
            </p:cNvPr>
            <p:cNvSpPr/>
            <p:nvPr/>
          </p:nvSpPr>
          <p:spPr>
            <a:xfrm>
              <a:off x="2354098" y="2293251"/>
              <a:ext cx="843062"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GB" sz="1600" dirty="0">
                  <a:solidFill>
                    <a:srgbClr val="335E6F"/>
                  </a:solidFill>
                </a:rPr>
                <a:t>-2</a:t>
              </a:r>
            </a:p>
          </p:txBody>
        </p:sp>
        <p:sp>
          <p:nvSpPr>
            <p:cNvPr id="59" name="Rectangle 58">
              <a:extLst>
                <a:ext uri="{FF2B5EF4-FFF2-40B4-BE49-F238E27FC236}">
                  <a16:creationId xmlns:a16="http://schemas.microsoft.com/office/drawing/2014/main" id="{5781CB4B-B7E6-489A-9203-7B1E0B2849F8}"/>
                </a:ext>
              </a:extLst>
            </p:cNvPr>
            <p:cNvSpPr/>
            <p:nvPr/>
          </p:nvSpPr>
          <p:spPr>
            <a:xfrm>
              <a:off x="3312280" y="2293251"/>
              <a:ext cx="843062" cy="564204"/>
            </a:xfrm>
            <a:prstGeom prst="rect">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r"/>
              <a:r>
                <a:rPr lang="en-GB" sz="1600" dirty="0">
                  <a:solidFill>
                    <a:srgbClr val="335E6F"/>
                  </a:solidFill>
                </a:rPr>
                <a:t>-1,5</a:t>
              </a:r>
            </a:p>
          </p:txBody>
        </p:sp>
        <p:sp>
          <p:nvSpPr>
            <p:cNvPr id="60" name="Rectangle 59">
              <a:extLst>
                <a:ext uri="{FF2B5EF4-FFF2-40B4-BE49-F238E27FC236}">
                  <a16:creationId xmlns:a16="http://schemas.microsoft.com/office/drawing/2014/main" id="{6E4B6394-2709-405B-8F08-012B8F70BA72}"/>
                </a:ext>
              </a:extLst>
            </p:cNvPr>
            <p:cNvSpPr/>
            <p:nvPr/>
          </p:nvSpPr>
          <p:spPr>
            <a:xfrm>
              <a:off x="4045091" y="2293251"/>
              <a:ext cx="851169"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GB" sz="1600" dirty="0">
                  <a:solidFill>
                    <a:srgbClr val="335E6F"/>
                  </a:solidFill>
                </a:rPr>
                <a:t>-1</a:t>
              </a:r>
              <a:endParaRPr lang="en-GB" sz="3200" dirty="0">
                <a:solidFill>
                  <a:srgbClr val="335E6F"/>
                </a:solidFill>
              </a:endParaRPr>
            </a:p>
          </p:txBody>
        </p:sp>
        <p:sp>
          <p:nvSpPr>
            <p:cNvPr id="61" name="Rectangle 60">
              <a:extLst>
                <a:ext uri="{FF2B5EF4-FFF2-40B4-BE49-F238E27FC236}">
                  <a16:creationId xmlns:a16="http://schemas.microsoft.com/office/drawing/2014/main" id="{EEE4F3F6-F915-4FCA-A3B1-5A0AF6562F95}"/>
                </a:ext>
              </a:extLst>
            </p:cNvPr>
            <p:cNvSpPr/>
            <p:nvPr/>
          </p:nvSpPr>
          <p:spPr>
            <a:xfrm>
              <a:off x="4737369" y="2293251"/>
              <a:ext cx="3326861" cy="564204"/>
            </a:xfrm>
            <a:prstGeom prst="rect">
              <a:avLst/>
            </a:prstGeom>
            <a:grp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600" dirty="0">
                  <a:solidFill>
                    <a:srgbClr val="335E6F"/>
                  </a:solidFill>
                </a:rPr>
                <a:t>0</a:t>
              </a:r>
              <a:endParaRPr lang="en-GB" sz="1600" dirty="0"/>
            </a:p>
          </p:txBody>
        </p:sp>
        <p:sp>
          <p:nvSpPr>
            <p:cNvPr id="62" name="Rectangle 61">
              <a:extLst>
                <a:ext uri="{FF2B5EF4-FFF2-40B4-BE49-F238E27FC236}">
                  <a16:creationId xmlns:a16="http://schemas.microsoft.com/office/drawing/2014/main" id="{A44D16F3-67CE-4609-A93F-C871EBFF5AD7}"/>
                </a:ext>
              </a:extLst>
            </p:cNvPr>
            <p:cNvSpPr/>
            <p:nvPr/>
          </p:nvSpPr>
          <p:spPr>
            <a:xfrm>
              <a:off x="9305104" y="2293251"/>
              <a:ext cx="865762"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600" dirty="0">
                  <a:solidFill>
                    <a:srgbClr val="335E6F"/>
                  </a:solidFill>
                </a:rPr>
                <a:t>2</a:t>
              </a:r>
              <a:endParaRPr lang="en-GB" sz="1800" dirty="0">
                <a:solidFill>
                  <a:srgbClr val="335E6F"/>
                </a:solidFill>
              </a:endParaRPr>
            </a:p>
          </p:txBody>
        </p:sp>
        <p:sp>
          <p:nvSpPr>
            <p:cNvPr id="63" name="Rectangle 62">
              <a:extLst>
                <a:ext uri="{FF2B5EF4-FFF2-40B4-BE49-F238E27FC236}">
                  <a16:creationId xmlns:a16="http://schemas.microsoft.com/office/drawing/2014/main" id="{4112F93F-E325-4CA3-9589-FF7331BEE2E5}"/>
                </a:ext>
              </a:extLst>
            </p:cNvPr>
            <p:cNvSpPr/>
            <p:nvPr/>
          </p:nvSpPr>
          <p:spPr>
            <a:xfrm>
              <a:off x="8614446" y="2293251"/>
              <a:ext cx="849548" cy="564204"/>
            </a:xfrm>
            <a:prstGeom prst="rect">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sz="1600" dirty="0">
                  <a:solidFill>
                    <a:srgbClr val="335E6F"/>
                  </a:solidFill>
                </a:rPr>
                <a:t>1,5</a:t>
              </a:r>
              <a:endParaRPr lang="en-GB" sz="1400" dirty="0">
                <a:solidFill>
                  <a:srgbClr val="335E6F"/>
                </a:solidFill>
              </a:endParaRPr>
            </a:p>
          </p:txBody>
        </p:sp>
        <p:sp>
          <p:nvSpPr>
            <p:cNvPr id="64" name="Rectangle 63">
              <a:extLst>
                <a:ext uri="{FF2B5EF4-FFF2-40B4-BE49-F238E27FC236}">
                  <a16:creationId xmlns:a16="http://schemas.microsoft.com/office/drawing/2014/main" id="{8B685075-2246-4167-B3C1-B35808ED6948}"/>
                </a:ext>
              </a:extLst>
            </p:cNvPr>
            <p:cNvSpPr/>
            <p:nvPr/>
          </p:nvSpPr>
          <p:spPr>
            <a:xfrm>
              <a:off x="7904330" y="2293251"/>
              <a:ext cx="787940"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GB" sz="1600" dirty="0">
                  <a:solidFill>
                    <a:srgbClr val="335E6F"/>
                  </a:solidFill>
                </a:rPr>
                <a:t>1</a:t>
              </a:r>
              <a:endParaRPr lang="en-GB" sz="3200" dirty="0">
                <a:solidFill>
                  <a:srgbClr val="335E6F"/>
                </a:solidFill>
              </a:endParaRPr>
            </a:p>
          </p:txBody>
        </p:sp>
      </p:grpSp>
      <p:grpSp>
        <p:nvGrpSpPr>
          <p:cNvPr id="70" name="Group 69">
            <a:extLst>
              <a:ext uri="{FF2B5EF4-FFF2-40B4-BE49-F238E27FC236}">
                <a16:creationId xmlns:a16="http://schemas.microsoft.com/office/drawing/2014/main" id="{62CDE631-A17A-4C1D-A5EA-BB2237B9AC04}"/>
              </a:ext>
            </a:extLst>
          </p:cNvPr>
          <p:cNvGrpSpPr/>
          <p:nvPr/>
        </p:nvGrpSpPr>
        <p:grpSpPr>
          <a:xfrm>
            <a:off x="2348620" y="1284989"/>
            <a:ext cx="7816768" cy="564204"/>
            <a:chOff x="2354098" y="2293251"/>
            <a:chExt cx="7816768" cy="564204"/>
          </a:xfrm>
          <a:noFill/>
        </p:grpSpPr>
        <p:sp>
          <p:nvSpPr>
            <p:cNvPr id="71" name="Rectangle 70">
              <a:extLst>
                <a:ext uri="{FF2B5EF4-FFF2-40B4-BE49-F238E27FC236}">
                  <a16:creationId xmlns:a16="http://schemas.microsoft.com/office/drawing/2014/main" id="{67B10632-7789-49A6-A5CC-6E42979D5B46}"/>
                </a:ext>
              </a:extLst>
            </p:cNvPr>
            <p:cNvSpPr/>
            <p:nvPr/>
          </p:nvSpPr>
          <p:spPr>
            <a:xfrm>
              <a:off x="2354098" y="2293251"/>
              <a:ext cx="843062"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GB" sz="2000" dirty="0">
                  <a:solidFill>
                    <a:srgbClr val="335E6F"/>
                  </a:solidFill>
                </a:rPr>
                <a:t>-2</a:t>
              </a:r>
            </a:p>
          </p:txBody>
        </p:sp>
        <p:sp>
          <p:nvSpPr>
            <p:cNvPr id="72" name="Rectangle 71">
              <a:extLst>
                <a:ext uri="{FF2B5EF4-FFF2-40B4-BE49-F238E27FC236}">
                  <a16:creationId xmlns:a16="http://schemas.microsoft.com/office/drawing/2014/main" id="{493BE662-776F-4D22-90E6-2941005EC7E5}"/>
                </a:ext>
              </a:extLst>
            </p:cNvPr>
            <p:cNvSpPr/>
            <p:nvPr/>
          </p:nvSpPr>
          <p:spPr>
            <a:xfrm>
              <a:off x="3312280" y="2293251"/>
              <a:ext cx="843062" cy="564204"/>
            </a:xfrm>
            <a:prstGeom prst="rect">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r"/>
              <a:r>
                <a:rPr lang="en-GB" sz="2000" dirty="0">
                  <a:solidFill>
                    <a:srgbClr val="335E6F"/>
                  </a:solidFill>
                </a:rPr>
                <a:t>-1,5</a:t>
              </a:r>
            </a:p>
          </p:txBody>
        </p:sp>
        <p:sp>
          <p:nvSpPr>
            <p:cNvPr id="73" name="Rectangle 72">
              <a:extLst>
                <a:ext uri="{FF2B5EF4-FFF2-40B4-BE49-F238E27FC236}">
                  <a16:creationId xmlns:a16="http://schemas.microsoft.com/office/drawing/2014/main" id="{1256E948-D243-4665-97E2-A2DE8E1E3ADF}"/>
                </a:ext>
              </a:extLst>
            </p:cNvPr>
            <p:cNvSpPr/>
            <p:nvPr/>
          </p:nvSpPr>
          <p:spPr>
            <a:xfrm>
              <a:off x="4045091" y="2293251"/>
              <a:ext cx="851169"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GB" sz="2000" dirty="0">
                  <a:solidFill>
                    <a:srgbClr val="335E6F"/>
                  </a:solidFill>
                </a:rPr>
                <a:t>-1</a:t>
              </a:r>
              <a:endParaRPr lang="en-GB" sz="4000" dirty="0">
                <a:solidFill>
                  <a:srgbClr val="335E6F"/>
                </a:solidFill>
              </a:endParaRPr>
            </a:p>
          </p:txBody>
        </p:sp>
        <p:sp>
          <p:nvSpPr>
            <p:cNvPr id="74" name="Rectangle 73">
              <a:extLst>
                <a:ext uri="{FF2B5EF4-FFF2-40B4-BE49-F238E27FC236}">
                  <a16:creationId xmlns:a16="http://schemas.microsoft.com/office/drawing/2014/main" id="{D4B76128-9A53-4284-A236-562787CF5F5A}"/>
                </a:ext>
              </a:extLst>
            </p:cNvPr>
            <p:cNvSpPr/>
            <p:nvPr/>
          </p:nvSpPr>
          <p:spPr>
            <a:xfrm>
              <a:off x="4737369" y="2293251"/>
              <a:ext cx="3326861" cy="564204"/>
            </a:xfrm>
            <a:prstGeom prst="rect">
              <a:avLst/>
            </a:prstGeom>
            <a:grp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000" dirty="0">
                  <a:solidFill>
                    <a:srgbClr val="335E6F"/>
                  </a:solidFill>
                </a:rPr>
                <a:t>0</a:t>
              </a:r>
              <a:endParaRPr lang="en-GB" sz="2000" dirty="0"/>
            </a:p>
          </p:txBody>
        </p:sp>
        <p:sp>
          <p:nvSpPr>
            <p:cNvPr id="75" name="Rectangle 74">
              <a:extLst>
                <a:ext uri="{FF2B5EF4-FFF2-40B4-BE49-F238E27FC236}">
                  <a16:creationId xmlns:a16="http://schemas.microsoft.com/office/drawing/2014/main" id="{90C723F1-FA5A-45E4-B579-C2FBD41EFFD6}"/>
                </a:ext>
              </a:extLst>
            </p:cNvPr>
            <p:cNvSpPr/>
            <p:nvPr/>
          </p:nvSpPr>
          <p:spPr>
            <a:xfrm>
              <a:off x="9305104" y="2293251"/>
              <a:ext cx="865762"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000" dirty="0">
                  <a:solidFill>
                    <a:srgbClr val="335E6F"/>
                  </a:solidFill>
                </a:rPr>
                <a:t>2</a:t>
              </a:r>
              <a:endParaRPr lang="en-GB" dirty="0">
                <a:solidFill>
                  <a:srgbClr val="335E6F"/>
                </a:solidFill>
              </a:endParaRPr>
            </a:p>
          </p:txBody>
        </p:sp>
        <p:sp>
          <p:nvSpPr>
            <p:cNvPr id="76" name="Rectangle 75">
              <a:extLst>
                <a:ext uri="{FF2B5EF4-FFF2-40B4-BE49-F238E27FC236}">
                  <a16:creationId xmlns:a16="http://schemas.microsoft.com/office/drawing/2014/main" id="{A9D5FF86-7EF7-4AB7-985D-BE030B13240E}"/>
                </a:ext>
              </a:extLst>
            </p:cNvPr>
            <p:cNvSpPr/>
            <p:nvPr/>
          </p:nvSpPr>
          <p:spPr>
            <a:xfrm>
              <a:off x="8614446" y="2293251"/>
              <a:ext cx="849548" cy="564204"/>
            </a:xfrm>
            <a:prstGeom prst="rect">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sz="2000" dirty="0">
                  <a:solidFill>
                    <a:srgbClr val="335E6F"/>
                  </a:solidFill>
                </a:rPr>
                <a:t>1,5</a:t>
              </a:r>
              <a:endParaRPr lang="en-GB" sz="1800" dirty="0">
                <a:solidFill>
                  <a:srgbClr val="335E6F"/>
                </a:solidFill>
              </a:endParaRPr>
            </a:p>
          </p:txBody>
        </p:sp>
        <p:sp>
          <p:nvSpPr>
            <p:cNvPr id="77" name="Rectangle 76">
              <a:extLst>
                <a:ext uri="{FF2B5EF4-FFF2-40B4-BE49-F238E27FC236}">
                  <a16:creationId xmlns:a16="http://schemas.microsoft.com/office/drawing/2014/main" id="{9DFF1470-168B-4716-ACBD-A685173ED9BB}"/>
                </a:ext>
              </a:extLst>
            </p:cNvPr>
            <p:cNvSpPr/>
            <p:nvPr/>
          </p:nvSpPr>
          <p:spPr>
            <a:xfrm>
              <a:off x="7904330" y="2293251"/>
              <a:ext cx="787940"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GB" sz="2000" dirty="0">
                  <a:solidFill>
                    <a:srgbClr val="335E6F"/>
                  </a:solidFill>
                </a:rPr>
                <a:t>1</a:t>
              </a:r>
              <a:endParaRPr lang="en-GB" sz="4000" dirty="0">
                <a:solidFill>
                  <a:srgbClr val="335E6F"/>
                </a:solidFill>
              </a:endParaRPr>
            </a:p>
          </p:txBody>
        </p:sp>
      </p:grpSp>
      <p:sp>
        <p:nvSpPr>
          <p:cNvPr id="78" name="TextBox 77">
            <a:extLst>
              <a:ext uri="{FF2B5EF4-FFF2-40B4-BE49-F238E27FC236}">
                <a16:creationId xmlns:a16="http://schemas.microsoft.com/office/drawing/2014/main" id="{9B19EA72-4492-475C-9B13-BC3E7F15692B}"/>
              </a:ext>
            </a:extLst>
          </p:cNvPr>
          <p:cNvSpPr txBox="1"/>
          <p:nvPr/>
        </p:nvSpPr>
        <p:spPr>
          <a:xfrm>
            <a:off x="2540531" y="4929633"/>
            <a:ext cx="699789" cy="338554"/>
          </a:xfrm>
          <a:prstGeom prst="rect">
            <a:avLst/>
          </a:prstGeom>
          <a:noFill/>
        </p:spPr>
        <p:txBody>
          <a:bodyPr wrap="square" rtlCol="0">
            <a:spAutoFit/>
          </a:bodyPr>
          <a:lstStyle/>
          <a:p>
            <a:r>
              <a:rPr lang="en-GB" sz="1600" dirty="0">
                <a:latin typeface="+mn-lt"/>
              </a:rPr>
              <a:t>2%</a:t>
            </a:r>
          </a:p>
        </p:txBody>
      </p:sp>
      <p:sp>
        <p:nvSpPr>
          <p:cNvPr id="79" name="TextBox 78">
            <a:extLst>
              <a:ext uri="{FF2B5EF4-FFF2-40B4-BE49-F238E27FC236}">
                <a16:creationId xmlns:a16="http://schemas.microsoft.com/office/drawing/2014/main" id="{EB419441-54EC-4F31-B817-E8E2D1E50378}"/>
              </a:ext>
            </a:extLst>
          </p:cNvPr>
          <p:cNvSpPr txBox="1"/>
          <p:nvPr/>
        </p:nvSpPr>
        <p:spPr>
          <a:xfrm>
            <a:off x="3257489" y="4746750"/>
            <a:ext cx="699789" cy="338554"/>
          </a:xfrm>
          <a:prstGeom prst="rect">
            <a:avLst/>
          </a:prstGeom>
          <a:noFill/>
        </p:spPr>
        <p:txBody>
          <a:bodyPr wrap="square" rtlCol="0">
            <a:spAutoFit/>
          </a:bodyPr>
          <a:lstStyle/>
          <a:p>
            <a:r>
              <a:rPr lang="en-GB" sz="1600" dirty="0">
                <a:latin typeface="+mn-lt"/>
              </a:rPr>
              <a:t>4%</a:t>
            </a:r>
          </a:p>
        </p:txBody>
      </p:sp>
      <p:sp>
        <p:nvSpPr>
          <p:cNvPr id="80" name="TextBox 79">
            <a:extLst>
              <a:ext uri="{FF2B5EF4-FFF2-40B4-BE49-F238E27FC236}">
                <a16:creationId xmlns:a16="http://schemas.microsoft.com/office/drawing/2014/main" id="{7B2180DD-1558-46E1-A85E-E711A0713377}"/>
              </a:ext>
            </a:extLst>
          </p:cNvPr>
          <p:cNvSpPr txBox="1"/>
          <p:nvPr/>
        </p:nvSpPr>
        <p:spPr>
          <a:xfrm>
            <a:off x="4060489" y="4342802"/>
            <a:ext cx="699789" cy="338554"/>
          </a:xfrm>
          <a:prstGeom prst="rect">
            <a:avLst/>
          </a:prstGeom>
          <a:noFill/>
        </p:spPr>
        <p:txBody>
          <a:bodyPr wrap="square" rtlCol="0">
            <a:spAutoFit/>
          </a:bodyPr>
          <a:lstStyle/>
          <a:p>
            <a:r>
              <a:rPr lang="en-GB" sz="1600" dirty="0">
                <a:latin typeface="+mn-lt"/>
              </a:rPr>
              <a:t>9%</a:t>
            </a:r>
          </a:p>
        </p:txBody>
      </p:sp>
      <p:sp>
        <p:nvSpPr>
          <p:cNvPr id="81" name="TextBox 80">
            <a:extLst>
              <a:ext uri="{FF2B5EF4-FFF2-40B4-BE49-F238E27FC236}">
                <a16:creationId xmlns:a16="http://schemas.microsoft.com/office/drawing/2014/main" id="{18CE1E34-238B-4334-A3F3-AE7E07E63937}"/>
              </a:ext>
            </a:extLst>
          </p:cNvPr>
          <p:cNvSpPr txBox="1"/>
          <p:nvPr/>
        </p:nvSpPr>
        <p:spPr>
          <a:xfrm>
            <a:off x="9794556" y="4929633"/>
            <a:ext cx="699789" cy="338554"/>
          </a:xfrm>
          <a:prstGeom prst="rect">
            <a:avLst/>
          </a:prstGeom>
          <a:noFill/>
        </p:spPr>
        <p:txBody>
          <a:bodyPr wrap="square" rtlCol="0">
            <a:spAutoFit/>
          </a:bodyPr>
          <a:lstStyle/>
          <a:p>
            <a:r>
              <a:rPr lang="en-GB" sz="1600" dirty="0">
                <a:latin typeface="+mn-lt"/>
              </a:rPr>
              <a:t>2%</a:t>
            </a:r>
          </a:p>
        </p:txBody>
      </p:sp>
      <p:sp>
        <p:nvSpPr>
          <p:cNvPr id="82" name="TextBox 81">
            <a:extLst>
              <a:ext uri="{FF2B5EF4-FFF2-40B4-BE49-F238E27FC236}">
                <a16:creationId xmlns:a16="http://schemas.microsoft.com/office/drawing/2014/main" id="{69D4CCF7-E54A-47CF-A770-489896446B1E}"/>
              </a:ext>
            </a:extLst>
          </p:cNvPr>
          <p:cNvSpPr txBox="1"/>
          <p:nvPr/>
        </p:nvSpPr>
        <p:spPr>
          <a:xfrm>
            <a:off x="8917999" y="4746750"/>
            <a:ext cx="699789" cy="338554"/>
          </a:xfrm>
          <a:prstGeom prst="rect">
            <a:avLst/>
          </a:prstGeom>
          <a:noFill/>
        </p:spPr>
        <p:txBody>
          <a:bodyPr wrap="square" rtlCol="0">
            <a:spAutoFit/>
          </a:bodyPr>
          <a:lstStyle/>
          <a:p>
            <a:r>
              <a:rPr lang="en-GB" sz="1600" dirty="0">
                <a:latin typeface="+mn-lt"/>
              </a:rPr>
              <a:t>4%</a:t>
            </a:r>
          </a:p>
        </p:txBody>
      </p:sp>
      <p:sp>
        <p:nvSpPr>
          <p:cNvPr id="83" name="TextBox 82">
            <a:extLst>
              <a:ext uri="{FF2B5EF4-FFF2-40B4-BE49-F238E27FC236}">
                <a16:creationId xmlns:a16="http://schemas.microsoft.com/office/drawing/2014/main" id="{2AE28EC1-F591-4D5E-A5B1-2F2360647C28}"/>
              </a:ext>
            </a:extLst>
          </p:cNvPr>
          <p:cNvSpPr txBox="1"/>
          <p:nvPr/>
        </p:nvSpPr>
        <p:spPr>
          <a:xfrm>
            <a:off x="8172092" y="4342802"/>
            <a:ext cx="699789" cy="338554"/>
          </a:xfrm>
          <a:prstGeom prst="rect">
            <a:avLst/>
          </a:prstGeom>
          <a:noFill/>
        </p:spPr>
        <p:txBody>
          <a:bodyPr wrap="square" rtlCol="0">
            <a:spAutoFit/>
          </a:bodyPr>
          <a:lstStyle/>
          <a:p>
            <a:r>
              <a:rPr lang="en-GB" sz="1600" dirty="0">
                <a:latin typeface="+mn-lt"/>
              </a:rPr>
              <a:t>9%</a:t>
            </a:r>
          </a:p>
        </p:txBody>
      </p:sp>
      <p:sp>
        <p:nvSpPr>
          <p:cNvPr id="84" name="TextBox 83">
            <a:extLst>
              <a:ext uri="{FF2B5EF4-FFF2-40B4-BE49-F238E27FC236}">
                <a16:creationId xmlns:a16="http://schemas.microsoft.com/office/drawing/2014/main" id="{DBE086E9-5919-4E37-85C3-F7476251971B}"/>
              </a:ext>
            </a:extLst>
          </p:cNvPr>
          <p:cNvSpPr txBox="1"/>
          <p:nvPr/>
        </p:nvSpPr>
        <p:spPr>
          <a:xfrm>
            <a:off x="6043302" y="3619677"/>
            <a:ext cx="699789" cy="338554"/>
          </a:xfrm>
          <a:prstGeom prst="rect">
            <a:avLst/>
          </a:prstGeom>
          <a:noFill/>
        </p:spPr>
        <p:txBody>
          <a:bodyPr wrap="square" rtlCol="0">
            <a:spAutoFit/>
          </a:bodyPr>
          <a:lstStyle/>
          <a:p>
            <a:r>
              <a:rPr lang="en-GB" sz="1600" dirty="0">
                <a:latin typeface="+mn-lt"/>
              </a:rPr>
              <a:t>68%</a:t>
            </a:r>
          </a:p>
        </p:txBody>
      </p:sp>
      <p:sp>
        <p:nvSpPr>
          <p:cNvPr id="88" name="TextBox 87">
            <a:extLst>
              <a:ext uri="{FF2B5EF4-FFF2-40B4-BE49-F238E27FC236}">
                <a16:creationId xmlns:a16="http://schemas.microsoft.com/office/drawing/2014/main" id="{4DDAD58A-63AD-414A-B5C8-D4F27F4479E3}"/>
              </a:ext>
            </a:extLst>
          </p:cNvPr>
          <p:cNvSpPr txBox="1"/>
          <p:nvPr/>
        </p:nvSpPr>
        <p:spPr>
          <a:xfrm>
            <a:off x="5395861" y="6041458"/>
            <a:ext cx="2029331" cy="338554"/>
          </a:xfrm>
          <a:prstGeom prst="rect">
            <a:avLst/>
          </a:prstGeom>
          <a:noFill/>
        </p:spPr>
        <p:txBody>
          <a:bodyPr wrap="square" rtlCol="0">
            <a:spAutoFit/>
          </a:bodyPr>
          <a:lstStyle/>
          <a:p>
            <a:r>
              <a:rPr lang="en-GB" sz="1600" dirty="0"/>
              <a:t>After WMO 2012 </a:t>
            </a:r>
          </a:p>
        </p:txBody>
      </p:sp>
      <p:grpSp>
        <p:nvGrpSpPr>
          <p:cNvPr id="95" name="Group 94">
            <a:extLst>
              <a:ext uri="{FF2B5EF4-FFF2-40B4-BE49-F238E27FC236}">
                <a16:creationId xmlns:a16="http://schemas.microsoft.com/office/drawing/2014/main" id="{127D08C9-2533-4D50-8822-66BE5588C950}"/>
              </a:ext>
            </a:extLst>
          </p:cNvPr>
          <p:cNvGrpSpPr/>
          <p:nvPr/>
        </p:nvGrpSpPr>
        <p:grpSpPr>
          <a:xfrm>
            <a:off x="1420238" y="1709090"/>
            <a:ext cx="9931941" cy="568539"/>
            <a:chOff x="1420238" y="1709090"/>
            <a:chExt cx="9931941" cy="568539"/>
          </a:xfrm>
        </p:grpSpPr>
        <p:sp>
          <p:nvSpPr>
            <p:cNvPr id="8" name="Rectangle 7">
              <a:extLst>
                <a:ext uri="{FF2B5EF4-FFF2-40B4-BE49-F238E27FC236}">
                  <a16:creationId xmlns:a16="http://schemas.microsoft.com/office/drawing/2014/main" id="{191D4A3C-750B-4B9E-B6B8-44A17CADCA44}"/>
                </a:ext>
              </a:extLst>
            </p:cNvPr>
            <p:cNvSpPr/>
            <p:nvPr/>
          </p:nvSpPr>
          <p:spPr>
            <a:xfrm>
              <a:off x="1420238" y="1709593"/>
              <a:ext cx="1640730" cy="564204"/>
            </a:xfrm>
            <a:prstGeom prst="rect">
              <a:avLst/>
            </a:prstGeom>
            <a:gradFill>
              <a:gsLst>
                <a:gs pos="0">
                  <a:schemeClr val="accent3">
                    <a:lumMod val="50000"/>
                  </a:schemeClr>
                </a:gs>
                <a:gs pos="100000">
                  <a:srgbClr val="960136"/>
                </a:gs>
              </a:gsLst>
              <a:lin ang="10800000" scaled="0"/>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chemeClr val="bg1"/>
                  </a:solidFill>
                </a:rPr>
                <a:t>Extremely dry</a:t>
              </a:r>
              <a:r>
                <a:rPr lang="en-GB" sz="1200" b="1" dirty="0">
                  <a:solidFill>
                    <a:srgbClr val="335E6F"/>
                  </a:solidFill>
                </a:rPr>
                <a:t> </a:t>
              </a:r>
            </a:p>
          </p:txBody>
        </p:sp>
        <p:sp>
          <p:nvSpPr>
            <p:cNvPr id="9" name="Rectangle 8">
              <a:extLst>
                <a:ext uri="{FF2B5EF4-FFF2-40B4-BE49-F238E27FC236}">
                  <a16:creationId xmlns:a16="http://schemas.microsoft.com/office/drawing/2014/main" id="{C13A559B-CA20-4F60-AE7D-7ED05826A52E}"/>
                </a:ext>
              </a:extLst>
            </p:cNvPr>
            <p:cNvSpPr/>
            <p:nvPr/>
          </p:nvSpPr>
          <p:spPr>
            <a:xfrm>
              <a:off x="3030168" y="1709593"/>
              <a:ext cx="843062" cy="564204"/>
            </a:xfrm>
            <a:prstGeom prst="rect">
              <a:avLst/>
            </a:prstGeom>
            <a:gradFill>
              <a:gsLst>
                <a:gs pos="0">
                  <a:schemeClr val="accent3">
                    <a:lumMod val="75000"/>
                  </a:schemeClr>
                </a:gs>
                <a:gs pos="100000">
                  <a:schemeClr val="accent3">
                    <a:lumMod val="50000"/>
                  </a:schemeClr>
                </a:gs>
              </a:gsLst>
              <a:lin ang="10800000" scaled="0"/>
            </a:gra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400" b="1" dirty="0">
                  <a:solidFill>
                    <a:srgbClr val="335E6F"/>
                  </a:solidFill>
                </a:rPr>
                <a:t>Sever dry</a:t>
              </a:r>
              <a:endParaRPr lang="en-GB" sz="1200" b="1" dirty="0">
                <a:solidFill>
                  <a:srgbClr val="335E6F"/>
                </a:solidFill>
              </a:endParaRPr>
            </a:p>
          </p:txBody>
        </p:sp>
        <p:sp>
          <p:nvSpPr>
            <p:cNvPr id="10" name="Rectangle 9">
              <a:extLst>
                <a:ext uri="{FF2B5EF4-FFF2-40B4-BE49-F238E27FC236}">
                  <a16:creationId xmlns:a16="http://schemas.microsoft.com/office/drawing/2014/main" id="{3F43922A-7A54-4D9E-91D0-BDAB9A0BDF8D}"/>
                </a:ext>
              </a:extLst>
            </p:cNvPr>
            <p:cNvSpPr/>
            <p:nvPr/>
          </p:nvSpPr>
          <p:spPr>
            <a:xfrm>
              <a:off x="3879715" y="1709593"/>
              <a:ext cx="851169" cy="564204"/>
            </a:xfrm>
            <a:prstGeom prst="rect">
              <a:avLst/>
            </a:prstGeom>
            <a:gradFill>
              <a:gsLst>
                <a:gs pos="0">
                  <a:schemeClr val="accent3">
                    <a:lumMod val="40000"/>
                    <a:lumOff val="60000"/>
                  </a:schemeClr>
                </a:gs>
                <a:gs pos="100000">
                  <a:schemeClr val="accent3">
                    <a:lumMod val="75000"/>
                  </a:schemeClr>
                </a:gs>
              </a:gsLst>
              <a:lin ang="10800000" scaled="0"/>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rgbClr val="335E6F"/>
                  </a:solidFill>
                </a:rPr>
                <a:t>Mode-rate dry</a:t>
              </a:r>
              <a:endParaRPr lang="en-GB" b="1" dirty="0">
                <a:solidFill>
                  <a:srgbClr val="335E6F"/>
                </a:solidFill>
              </a:endParaRPr>
            </a:p>
          </p:txBody>
        </p:sp>
        <p:sp>
          <p:nvSpPr>
            <p:cNvPr id="14" name="Rectangle 13">
              <a:extLst>
                <a:ext uri="{FF2B5EF4-FFF2-40B4-BE49-F238E27FC236}">
                  <a16:creationId xmlns:a16="http://schemas.microsoft.com/office/drawing/2014/main" id="{77965DE9-0E8D-4798-8C04-393827B396E8}"/>
                </a:ext>
              </a:extLst>
            </p:cNvPr>
            <p:cNvSpPr/>
            <p:nvPr/>
          </p:nvSpPr>
          <p:spPr>
            <a:xfrm>
              <a:off x="9723408" y="1709593"/>
              <a:ext cx="1628771" cy="564204"/>
            </a:xfrm>
            <a:prstGeom prst="rect">
              <a:avLst/>
            </a:prstGeom>
            <a:gradFill>
              <a:gsLst>
                <a:gs pos="3000">
                  <a:schemeClr val="accent4">
                    <a:lumMod val="50000"/>
                  </a:schemeClr>
                </a:gs>
                <a:gs pos="100000">
                  <a:schemeClr val="tx2">
                    <a:lumMod val="75000"/>
                  </a:schemeClr>
                </a:gs>
              </a:gsLst>
              <a:lin ang="0" scaled="0"/>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chemeClr val="bg1"/>
                  </a:solidFill>
                </a:rPr>
                <a:t>Extremely wet</a:t>
              </a:r>
            </a:p>
          </p:txBody>
        </p:sp>
        <p:sp>
          <p:nvSpPr>
            <p:cNvPr id="15" name="Rectangle 14">
              <a:extLst>
                <a:ext uri="{FF2B5EF4-FFF2-40B4-BE49-F238E27FC236}">
                  <a16:creationId xmlns:a16="http://schemas.microsoft.com/office/drawing/2014/main" id="{7BC027B8-8439-4874-A65C-D71BB7464427}"/>
                </a:ext>
              </a:extLst>
            </p:cNvPr>
            <p:cNvSpPr/>
            <p:nvPr/>
          </p:nvSpPr>
          <p:spPr>
            <a:xfrm>
              <a:off x="8867374" y="1709593"/>
              <a:ext cx="849548" cy="564204"/>
            </a:xfrm>
            <a:prstGeom prst="rect">
              <a:avLst/>
            </a:prstGeom>
            <a:gradFill>
              <a:gsLst>
                <a:gs pos="3000">
                  <a:schemeClr val="accent4">
                    <a:lumMod val="75000"/>
                  </a:schemeClr>
                </a:gs>
                <a:gs pos="100000">
                  <a:schemeClr val="accent4">
                    <a:lumMod val="50000"/>
                  </a:schemeClr>
                </a:gs>
              </a:gsLst>
              <a:lin ang="0" scaled="0"/>
            </a:gra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400" b="1" dirty="0">
                  <a:solidFill>
                    <a:srgbClr val="335E6F"/>
                  </a:solidFill>
                </a:rPr>
                <a:t>Sever wet</a:t>
              </a:r>
              <a:endParaRPr lang="en-GB" sz="1100" b="1" dirty="0">
                <a:solidFill>
                  <a:srgbClr val="335E6F"/>
                </a:solidFill>
              </a:endParaRPr>
            </a:p>
          </p:txBody>
        </p:sp>
        <p:sp>
          <p:nvSpPr>
            <p:cNvPr id="16" name="Rectangle 15">
              <a:extLst>
                <a:ext uri="{FF2B5EF4-FFF2-40B4-BE49-F238E27FC236}">
                  <a16:creationId xmlns:a16="http://schemas.microsoft.com/office/drawing/2014/main" id="{F05BB949-AA78-4A17-8006-39AD96451535}"/>
                </a:ext>
              </a:extLst>
            </p:cNvPr>
            <p:cNvSpPr/>
            <p:nvPr/>
          </p:nvSpPr>
          <p:spPr>
            <a:xfrm>
              <a:off x="8079434" y="1709593"/>
              <a:ext cx="787940" cy="564204"/>
            </a:xfrm>
            <a:prstGeom prst="rect">
              <a:avLst/>
            </a:prstGeom>
            <a:gradFill>
              <a:gsLst>
                <a:gs pos="0">
                  <a:schemeClr val="accent4">
                    <a:lumMod val="40000"/>
                    <a:lumOff val="60000"/>
                  </a:schemeClr>
                </a:gs>
                <a:gs pos="100000">
                  <a:schemeClr val="accent4">
                    <a:lumMod val="75000"/>
                  </a:schemeClr>
                </a:gs>
              </a:gsLst>
              <a:lin ang="0" scaled="0"/>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rgbClr val="335E6F"/>
                  </a:solidFill>
                </a:rPr>
                <a:t>Mode-rate</a:t>
              </a:r>
              <a:endParaRPr lang="en-GB" b="1" dirty="0">
                <a:solidFill>
                  <a:srgbClr val="335E6F"/>
                </a:solidFill>
              </a:endParaRPr>
            </a:p>
          </p:txBody>
        </p:sp>
        <p:sp>
          <p:nvSpPr>
            <p:cNvPr id="91" name="Rectangle 90">
              <a:extLst>
                <a:ext uri="{FF2B5EF4-FFF2-40B4-BE49-F238E27FC236}">
                  <a16:creationId xmlns:a16="http://schemas.microsoft.com/office/drawing/2014/main" id="{6F767890-A312-4FA0-BE74-753791D636AC}"/>
                </a:ext>
              </a:extLst>
            </p:cNvPr>
            <p:cNvSpPr/>
            <p:nvPr/>
          </p:nvSpPr>
          <p:spPr>
            <a:xfrm>
              <a:off x="4725006" y="1713425"/>
              <a:ext cx="1672552" cy="564204"/>
            </a:xfrm>
            <a:prstGeom prst="rect">
              <a:avLst/>
            </a:prstGeom>
            <a:gradFill flip="none" rotWithShape="1">
              <a:gsLst>
                <a:gs pos="0">
                  <a:schemeClr val="accent3">
                    <a:lumMod val="20000"/>
                    <a:lumOff val="80000"/>
                    <a:alpha val="0"/>
                  </a:schemeClr>
                </a:gs>
                <a:gs pos="100000">
                  <a:schemeClr val="accent3">
                    <a:lumMod val="40000"/>
                    <a:lumOff val="60000"/>
                  </a:schemeClr>
                </a:gs>
              </a:gsLst>
              <a:lin ang="10800000" scaled="0"/>
              <a:tileRect/>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rgbClr val="335E6F"/>
                  </a:solidFill>
                </a:rPr>
                <a:t>Mild dry</a:t>
              </a:r>
              <a:endParaRPr lang="en-GB" b="1" dirty="0"/>
            </a:p>
          </p:txBody>
        </p:sp>
        <p:sp>
          <p:nvSpPr>
            <p:cNvPr id="93" name="Rectangle 92">
              <a:extLst>
                <a:ext uri="{FF2B5EF4-FFF2-40B4-BE49-F238E27FC236}">
                  <a16:creationId xmlns:a16="http://schemas.microsoft.com/office/drawing/2014/main" id="{F135C218-9C6A-4A50-BAD8-305B82B9F9FF}"/>
                </a:ext>
              </a:extLst>
            </p:cNvPr>
            <p:cNvSpPr/>
            <p:nvPr/>
          </p:nvSpPr>
          <p:spPr>
            <a:xfrm>
              <a:off x="6405239" y="1709090"/>
              <a:ext cx="1672552" cy="564204"/>
            </a:xfrm>
            <a:prstGeom prst="rect">
              <a:avLst/>
            </a:prstGeom>
            <a:gradFill>
              <a:gsLst>
                <a:gs pos="0">
                  <a:schemeClr val="accent4">
                    <a:lumMod val="20000"/>
                    <a:lumOff val="80000"/>
                    <a:alpha val="0"/>
                  </a:schemeClr>
                </a:gs>
                <a:gs pos="100000">
                  <a:schemeClr val="accent4">
                    <a:lumMod val="40000"/>
                    <a:lumOff val="60000"/>
                  </a:schemeClr>
                </a:gs>
              </a:gsLst>
              <a:lin ang="0" scaled="0"/>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rgbClr val="335E6F"/>
                  </a:solidFill>
                </a:rPr>
                <a:t>Mild wet</a:t>
              </a:r>
              <a:endParaRPr lang="en-GB" b="1" dirty="0"/>
            </a:p>
          </p:txBody>
        </p:sp>
      </p:grpSp>
    </p:spTree>
    <p:extLst>
      <p:ext uri="{BB962C8B-B14F-4D97-AF65-F5344CB8AC3E}">
        <p14:creationId xmlns:p14="http://schemas.microsoft.com/office/powerpoint/2010/main" val="627095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8209C-F2AE-4AE9-BE36-ACE2BD5AFE28}"/>
              </a:ext>
            </a:extLst>
          </p:cNvPr>
          <p:cNvSpPr>
            <a:spLocks noGrp="1"/>
          </p:cNvSpPr>
          <p:nvPr>
            <p:ph type="title"/>
          </p:nvPr>
        </p:nvSpPr>
        <p:spPr/>
        <p:txBody>
          <a:bodyPr/>
          <a:lstStyle/>
          <a:p>
            <a:r>
              <a:rPr lang="en-GB" dirty="0"/>
              <a:t>Standardized precipitation and Evaporation Index</a:t>
            </a:r>
          </a:p>
        </p:txBody>
      </p:sp>
      <p:sp>
        <p:nvSpPr>
          <p:cNvPr id="3" name="Content Placeholder 2">
            <a:extLst>
              <a:ext uri="{FF2B5EF4-FFF2-40B4-BE49-F238E27FC236}">
                <a16:creationId xmlns:a16="http://schemas.microsoft.com/office/drawing/2014/main" id="{B60222AA-6EDA-4EB1-BB79-E514806DB4F0}"/>
              </a:ext>
            </a:extLst>
          </p:cNvPr>
          <p:cNvSpPr>
            <a:spLocks noGrp="1"/>
          </p:cNvSpPr>
          <p:nvPr>
            <p:ph idx="1"/>
          </p:nvPr>
        </p:nvSpPr>
        <p:spPr>
          <a:xfrm>
            <a:off x="218262" y="883106"/>
            <a:ext cx="5151406" cy="5545677"/>
          </a:xfrm>
        </p:spPr>
        <p:txBody>
          <a:bodyPr/>
          <a:lstStyle/>
          <a:p>
            <a:r>
              <a:rPr lang="en-GB" dirty="0"/>
              <a:t>SPEI - The computation of SPEI involves use of precipitation and crop reference evapotranspiration (</a:t>
            </a:r>
            <a:r>
              <a:rPr lang="en-GB" dirty="0" err="1"/>
              <a:t>ETref</a:t>
            </a:r>
            <a:r>
              <a:rPr lang="en-GB" dirty="0"/>
              <a:t>) data.</a:t>
            </a:r>
          </a:p>
          <a:p>
            <a:endParaRPr lang="en-GB" dirty="0"/>
          </a:p>
          <a:p>
            <a:r>
              <a:rPr lang="en-GB" dirty="0"/>
              <a:t>The methods for calculating evapotranspiration from meteorological data require various climatological and physical parameters. Some of the data are measured directly in weather stations. </a:t>
            </a:r>
          </a:p>
          <a:p>
            <a:endParaRPr lang="en-GB" dirty="0"/>
          </a:p>
          <a:p>
            <a:r>
              <a:rPr lang="en-GB" dirty="0"/>
              <a:t>Other parameters are related to commonly measured data and can be derived with the help of a direct or empirical relationship. (</a:t>
            </a:r>
            <a:r>
              <a:rPr lang="en-GB" dirty="0">
                <a:hlinkClick r:id="rId2"/>
              </a:rPr>
              <a:t>http://www.fao.org</a:t>
            </a:r>
            <a:r>
              <a:rPr lang="en-GB" dirty="0"/>
              <a:t>)</a:t>
            </a:r>
          </a:p>
        </p:txBody>
      </p:sp>
      <p:pic>
        <p:nvPicPr>
          <p:cNvPr id="5" name="Picture 4">
            <a:extLst>
              <a:ext uri="{FF2B5EF4-FFF2-40B4-BE49-F238E27FC236}">
                <a16:creationId xmlns:a16="http://schemas.microsoft.com/office/drawing/2014/main" id="{087F41DA-F93C-4615-9571-81467F5B3239}"/>
              </a:ext>
            </a:extLst>
          </p:cNvPr>
          <p:cNvPicPr>
            <a:picLocks noChangeAspect="1"/>
          </p:cNvPicPr>
          <p:nvPr/>
        </p:nvPicPr>
        <p:blipFill>
          <a:blip r:embed="rId3"/>
          <a:stretch>
            <a:fillRect/>
          </a:stretch>
        </p:blipFill>
        <p:spPr>
          <a:xfrm>
            <a:off x="5369668" y="1060315"/>
            <a:ext cx="6828576" cy="4513633"/>
          </a:xfrm>
          <a:prstGeom prst="rect">
            <a:avLst/>
          </a:prstGeom>
        </p:spPr>
      </p:pic>
      <p:sp>
        <p:nvSpPr>
          <p:cNvPr id="7" name="TextBox 6">
            <a:extLst>
              <a:ext uri="{FF2B5EF4-FFF2-40B4-BE49-F238E27FC236}">
                <a16:creationId xmlns:a16="http://schemas.microsoft.com/office/drawing/2014/main" id="{220D8EB9-3524-46A6-9A74-144738C9B00A}"/>
              </a:ext>
            </a:extLst>
          </p:cNvPr>
          <p:cNvSpPr txBox="1"/>
          <p:nvPr/>
        </p:nvSpPr>
        <p:spPr>
          <a:xfrm>
            <a:off x="5552062" y="5573948"/>
            <a:ext cx="6220838" cy="276999"/>
          </a:xfrm>
          <a:prstGeom prst="rect">
            <a:avLst/>
          </a:prstGeom>
          <a:noFill/>
        </p:spPr>
        <p:txBody>
          <a:bodyPr wrap="square">
            <a:spAutoFit/>
          </a:bodyPr>
          <a:lstStyle/>
          <a:p>
            <a:r>
              <a:rPr lang="en-GB" sz="1200" dirty="0"/>
              <a:t>https://spei.csic.es/spei_database/#map_name=spei01#map_position=1415</a:t>
            </a:r>
          </a:p>
        </p:txBody>
      </p:sp>
    </p:spTree>
    <p:extLst>
      <p:ext uri="{BB962C8B-B14F-4D97-AF65-F5344CB8AC3E}">
        <p14:creationId xmlns:p14="http://schemas.microsoft.com/office/powerpoint/2010/main" val="2155619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E1F14-A5C6-4C2C-A2B3-0746C945F90E}"/>
              </a:ext>
            </a:extLst>
          </p:cNvPr>
          <p:cNvSpPr>
            <a:spLocks noGrp="1"/>
          </p:cNvSpPr>
          <p:nvPr>
            <p:ph type="title"/>
          </p:nvPr>
        </p:nvSpPr>
        <p:spPr/>
        <p:txBody>
          <a:bodyPr/>
          <a:lstStyle/>
          <a:p>
            <a:r>
              <a:rPr lang="en-GB" dirty="0"/>
              <a:t>Agriculture drought indices</a:t>
            </a:r>
          </a:p>
        </p:txBody>
      </p:sp>
      <p:sp>
        <p:nvSpPr>
          <p:cNvPr id="3" name="Content Placeholder 2">
            <a:extLst>
              <a:ext uri="{FF2B5EF4-FFF2-40B4-BE49-F238E27FC236}">
                <a16:creationId xmlns:a16="http://schemas.microsoft.com/office/drawing/2014/main" id="{0E7D53DA-05B2-483F-93B9-BE05365F5397}"/>
              </a:ext>
            </a:extLst>
          </p:cNvPr>
          <p:cNvSpPr>
            <a:spLocks noGrp="1"/>
          </p:cNvSpPr>
          <p:nvPr>
            <p:ph idx="1"/>
          </p:nvPr>
        </p:nvSpPr>
        <p:spPr/>
        <p:txBody>
          <a:bodyPr/>
          <a:lstStyle/>
          <a:p>
            <a:r>
              <a:rPr lang="en-GB" dirty="0"/>
              <a:t>Soil Moisture can be used as a drought index to identify agriculture drought.</a:t>
            </a:r>
          </a:p>
          <a:p>
            <a:r>
              <a:rPr lang="en-GB" dirty="0"/>
              <a:t>The climatology mean, maximum and minimum are first calculated. </a:t>
            </a:r>
          </a:p>
          <a:p>
            <a:endParaRPr lang="en-GB" dirty="0"/>
          </a:p>
        </p:txBody>
      </p:sp>
      <mc:AlternateContent xmlns:mc="http://schemas.openxmlformats.org/markup-compatibility/2006" xmlns:a14="http://schemas.microsoft.com/office/drawing/2010/main">
        <mc:Choice Requires="a14">
          <p:graphicFrame>
            <p:nvGraphicFramePr>
              <p:cNvPr id="4" name="Table 4">
                <a:extLst>
                  <a:ext uri="{FF2B5EF4-FFF2-40B4-BE49-F238E27FC236}">
                    <a16:creationId xmlns:a16="http://schemas.microsoft.com/office/drawing/2014/main" id="{C301313E-8FD2-4EFF-9FA9-6EDFECAFB852}"/>
                  </a:ext>
                </a:extLst>
              </p:cNvPr>
              <p:cNvGraphicFramePr>
                <a:graphicFrameLocks noGrp="1"/>
              </p:cNvGraphicFramePr>
              <p:nvPr>
                <p:extLst>
                  <p:ext uri="{D42A27DB-BD31-4B8C-83A1-F6EECF244321}">
                    <p14:modId xmlns:p14="http://schemas.microsoft.com/office/powerpoint/2010/main" val="1065327096"/>
                  </p:ext>
                </p:extLst>
              </p:nvPr>
            </p:nvGraphicFramePr>
            <p:xfrm>
              <a:off x="397565" y="1797441"/>
              <a:ext cx="10523520" cy="3540252"/>
            </p:xfrm>
            <a:graphic>
              <a:graphicData uri="http://schemas.openxmlformats.org/drawingml/2006/table">
                <a:tbl>
                  <a:tblPr firstRow="1" bandRow="1">
                    <a:tableStyleId>{00A15C55-8517-42AA-B614-E9B94910E393}</a:tableStyleId>
                  </a:tblPr>
                  <a:tblGrid>
                    <a:gridCol w="731520">
                      <a:extLst>
                        <a:ext uri="{9D8B030D-6E8A-4147-A177-3AD203B41FA5}">
                          <a16:colId xmlns:a16="http://schemas.microsoft.com/office/drawing/2014/main" val="3201749085"/>
                        </a:ext>
                      </a:extLst>
                    </a:gridCol>
                    <a:gridCol w="2052000">
                      <a:extLst>
                        <a:ext uri="{9D8B030D-6E8A-4147-A177-3AD203B41FA5}">
                          <a16:colId xmlns:a16="http://schemas.microsoft.com/office/drawing/2014/main" val="2692046096"/>
                        </a:ext>
                      </a:extLst>
                    </a:gridCol>
                    <a:gridCol w="540000">
                      <a:extLst>
                        <a:ext uri="{9D8B030D-6E8A-4147-A177-3AD203B41FA5}">
                          <a16:colId xmlns:a16="http://schemas.microsoft.com/office/drawing/2014/main" val="541939437"/>
                        </a:ext>
                      </a:extLst>
                    </a:gridCol>
                    <a:gridCol w="540000">
                      <a:extLst>
                        <a:ext uri="{9D8B030D-6E8A-4147-A177-3AD203B41FA5}">
                          <a16:colId xmlns:a16="http://schemas.microsoft.com/office/drawing/2014/main" val="3503369177"/>
                        </a:ext>
                      </a:extLst>
                    </a:gridCol>
                    <a:gridCol w="540000">
                      <a:extLst>
                        <a:ext uri="{9D8B030D-6E8A-4147-A177-3AD203B41FA5}">
                          <a16:colId xmlns:a16="http://schemas.microsoft.com/office/drawing/2014/main" val="503006348"/>
                        </a:ext>
                      </a:extLst>
                    </a:gridCol>
                    <a:gridCol w="540000">
                      <a:extLst>
                        <a:ext uri="{9D8B030D-6E8A-4147-A177-3AD203B41FA5}">
                          <a16:colId xmlns:a16="http://schemas.microsoft.com/office/drawing/2014/main" val="2427307208"/>
                        </a:ext>
                      </a:extLst>
                    </a:gridCol>
                    <a:gridCol w="540000">
                      <a:extLst>
                        <a:ext uri="{9D8B030D-6E8A-4147-A177-3AD203B41FA5}">
                          <a16:colId xmlns:a16="http://schemas.microsoft.com/office/drawing/2014/main" val="1652950526"/>
                        </a:ext>
                      </a:extLst>
                    </a:gridCol>
                    <a:gridCol w="540000">
                      <a:extLst>
                        <a:ext uri="{9D8B030D-6E8A-4147-A177-3AD203B41FA5}">
                          <a16:colId xmlns:a16="http://schemas.microsoft.com/office/drawing/2014/main" val="2721464858"/>
                        </a:ext>
                      </a:extLst>
                    </a:gridCol>
                    <a:gridCol w="540000">
                      <a:extLst>
                        <a:ext uri="{9D8B030D-6E8A-4147-A177-3AD203B41FA5}">
                          <a16:colId xmlns:a16="http://schemas.microsoft.com/office/drawing/2014/main" val="1300358127"/>
                        </a:ext>
                      </a:extLst>
                    </a:gridCol>
                    <a:gridCol w="540000">
                      <a:extLst>
                        <a:ext uri="{9D8B030D-6E8A-4147-A177-3AD203B41FA5}">
                          <a16:colId xmlns:a16="http://schemas.microsoft.com/office/drawing/2014/main" val="199932986"/>
                        </a:ext>
                      </a:extLst>
                    </a:gridCol>
                    <a:gridCol w="540000">
                      <a:extLst>
                        <a:ext uri="{9D8B030D-6E8A-4147-A177-3AD203B41FA5}">
                          <a16:colId xmlns:a16="http://schemas.microsoft.com/office/drawing/2014/main" val="3922469863"/>
                        </a:ext>
                      </a:extLst>
                    </a:gridCol>
                    <a:gridCol w="540000">
                      <a:extLst>
                        <a:ext uri="{9D8B030D-6E8A-4147-A177-3AD203B41FA5}">
                          <a16:colId xmlns:a16="http://schemas.microsoft.com/office/drawing/2014/main" val="2339695556"/>
                        </a:ext>
                      </a:extLst>
                    </a:gridCol>
                    <a:gridCol w="2340000">
                      <a:extLst>
                        <a:ext uri="{9D8B030D-6E8A-4147-A177-3AD203B41FA5}">
                          <a16:colId xmlns:a16="http://schemas.microsoft.com/office/drawing/2014/main" val="1556369119"/>
                        </a:ext>
                      </a:extLst>
                    </a:gridCol>
                  </a:tblGrid>
                  <a:tr h="0">
                    <a:tc>
                      <a:txBody>
                        <a:bodyPr/>
                        <a:lstStyle/>
                        <a:p>
                          <a:r>
                            <a:rPr lang="en-GB" sz="1400" b="1" dirty="0">
                              <a:solidFill>
                                <a:schemeClr val="tx2"/>
                              </a:solidFill>
                            </a:rPr>
                            <a:t>Year 1</a:t>
                          </a:r>
                        </a:p>
                      </a:txBody>
                      <a:tcPr/>
                    </a:tc>
                    <a:tc>
                      <a:txBody>
                        <a:bodyPr/>
                        <a:lstStyle/>
                        <a:p>
                          <a:r>
                            <a:rPr lang="en-GB" sz="1400" b="1" dirty="0">
                              <a:solidFill>
                                <a:schemeClr val="tx2"/>
                              </a:solidFill>
                            </a:rPr>
                            <a:t>M1</a:t>
                          </a:r>
                        </a:p>
                      </a:txBody>
                      <a:tcPr/>
                    </a:tc>
                    <a:tc>
                      <a:txBody>
                        <a:bodyPr/>
                        <a:lstStyle/>
                        <a:p>
                          <a:r>
                            <a:rPr lang="en-GB" sz="1400" b="1" dirty="0">
                              <a:solidFill>
                                <a:schemeClr val="tx2"/>
                              </a:solidFill>
                            </a:rPr>
                            <a:t>M2</a:t>
                          </a:r>
                        </a:p>
                      </a:txBody>
                      <a:tcPr/>
                    </a:tc>
                    <a:tc>
                      <a:txBody>
                        <a:bodyPr/>
                        <a:lstStyle/>
                        <a:p>
                          <a:r>
                            <a:rPr lang="en-GB" sz="1400" b="1" dirty="0">
                              <a:solidFill>
                                <a:schemeClr val="tx2"/>
                              </a:solidFill>
                            </a:rPr>
                            <a:t>M3</a:t>
                          </a:r>
                        </a:p>
                      </a:txBody>
                      <a:tcPr/>
                    </a:tc>
                    <a:tc>
                      <a:txBody>
                        <a:bodyPr/>
                        <a:lstStyle/>
                        <a:p>
                          <a:r>
                            <a:rPr lang="en-GB" sz="1400" b="1" dirty="0">
                              <a:solidFill>
                                <a:schemeClr val="tx2"/>
                              </a:solidFill>
                            </a:rPr>
                            <a:t>M4</a:t>
                          </a:r>
                        </a:p>
                      </a:txBody>
                      <a:tcPr/>
                    </a:tc>
                    <a:tc>
                      <a:txBody>
                        <a:bodyPr/>
                        <a:lstStyle/>
                        <a:p>
                          <a:r>
                            <a:rPr lang="en-GB" sz="1400" b="1" dirty="0">
                              <a:solidFill>
                                <a:schemeClr val="tx2"/>
                              </a:solidFill>
                            </a:rPr>
                            <a:t>M5</a:t>
                          </a:r>
                        </a:p>
                      </a:txBody>
                      <a:tcPr/>
                    </a:tc>
                    <a:tc>
                      <a:txBody>
                        <a:bodyPr/>
                        <a:lstStyle/>
                        <a:p>
                          <a:r>
                            <a:rPr lang="en-GB" sz="1400" b="1" dirty="0">
                              <a:solidFill>
                                <a:schemeClr val="tx2"/>
                              </a:solidFill>
                            </a:rPr>
                            <a:t>M6</a:t>
                          </a:r>
                        </a:p>
                      </a:txBody>
                      <a:tcPr/>
                    </a:tc>
                    <a:tc>
                      <a:txBody>
                        <a:bodyPr/>
                        <a:lstStyle/>
                        <a:p>
                          <a:r>
                            <a:rPr lang="en-GB" sz="1400" b="1" dirty="0">
                              <a:solidFill>
                                <a:schemeClr val="tx2"/>
                              </a:solidFill>
                            </a:rPr>
                            <a:t>M7</a:t>
                          </a:r>
                        </a:p>
                      </a:txBody>
                      <a:tcPr/>
                    </a:tc>
                    <a:tc>
                      <a:txBody>
                        <a:bodyPr/>
                        <a:lstStyle/>
                        <a:p>
                          <a:r>
                            <a:rPr lang="en-GB" sz="1400" b="1" dirty="0">
                              <a:solidFill>
                                <a:schemeClr val="tx2"/>
                              </a:solidFill>
                            </a:rPr>
                            <a:t>M8</a:t>
                          </a:r>
                        </a:p>
                      </a:txBody>
                      <a:tcPr/>
                    </a:tc>
                    <a:tc>
                      <a:txBody>
                        <a:bodyPr/>
                        <a:lstStyle/>
                        <a:p>
                          <a:r>
                            <a:rPr lang="en-GB" sz="1400" b="1" dirty="0">
                              <a:solidFill>
                                <a:schemeClr val="tx2"/>
                              </a:solidFill>
                            </a:rPr>
                            <a:t>M9</a:t>
                          </a:r>
                        </a:p>
                      </a:txBody>
                      <a:tcPr/>
                    </a:tc>
                    <a:tc>
                      <a:txBody>
                        <a:bodyPr/>
                        <a:lstStyle/>
                        <a:p>
                          <a:r>
                            <a:rPr lang="en-GB" sz="1400" b="1" dirty="0">
                              <a:solidFill>
                                <a:schemeClr val="tx2"/>
                              </a:solidFill>
                            </a:rPr>
                            <a:t>M10</a:t>
                          </a:r>
                        </a:p>
                      </a:txBody>
                      <a:tcPr/>
                    </a:tc>
                    <a:tc>
                      <a:txBody>
                        <a:bodyPr/>
                        <a:lstStyle/>
                        <a:p>
                          <a:r>
                            <a:rPr lang="en-GB" sz="1400" b="1" dirty="0">
                              <a:solidFill>
                                <a:schemeClr val="tx2"/>
                              </a:solidFill>
                            </a:rPr>
                            <a:t>M11</a:t>
                          </a:r>
                        </a:p>
                      </a:txBody>
                      <a:tcPr/>
                    </a:tc>
                    <a:tc>
                      <a:txBody>
                        <a:bodyPr/>
                        <a:lstStyle/>
                        <a:p>
                          <a:r>
                            <a:rPr lang="en-GB" sz="1400" b="1" dirty="0">
                              <a:solidFill>
                                <a:schemeClr val="tx2"/>
                              </a:solidFill>
                            </a:rPr>
                            <a:t>M12</a:t>
                          </a:r>
                        </a:p>
                      </a:txBody>
                      <a:tcPr/>
                    </a:tc>
                    <a:extLst>
                      <a:ext uri="{0D108BD9-81ED-4DB2-BD59-A6C34878D82A}">
                        <a16:rowId xmlns:a16="http://schemas.microsoft.com/office/drawing/2014/main" val="416045452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Year 2</a:t>
                          </a:r>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m:t>
                                    </m:r>
                                  </m:e>
                                  <m:sub>
                                    <m:r>
                                      <a:rPr lang="en-GB" sz="1400" b="0" i="1" smtClean="0">
                                        <a:solidFill>
                                          <a:schemeClr val="tx2"/>
                                        </a:solidFill>
                                        <a:latin typeface="Cambria Math" panose="02040503050406030204" pitchFamily="18" charset="0"/>
                                      </a:rPr>
                                      <m:t>2</m:t>
                                    </m:r>
                                  </m:sub>
                                </m:sSub>
                              </m:oMath>
                            </m:oMathPara>
                          </a14:m>
                          <a:endParaRPr lang="en-GB" sz="1400" b="1" dirty="0">
                            <a:solidFill>
                              <a:schemeClr val="tx2"/>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2</m:t>
                                    </m:r>
                                  </m:e>
                                  <m:sub>
                                    <m:r>
                                      <a:rPr lang="en-GB" sz="1400" b="0" i="1" smtClean="0">
                                        <a:solidFill>
                                          <a:schemeClr val="tx2"/>
                                        </a:solidFill>
                                        <a:latin typeface="Cambria Math" panose="02040503050406030204" pitchFamily="18" charset="0"/>
                                      </a:rPr>
                                      <m:t>2</m:t>
                                    </m:r>
                                  </m:sub>
                                </m:sSub>
                              </m:oMath>
                            </m:oMathPara>
                          </a14:m>
                          <a:endParaRPr lang="en-GB" sz="1400" b="1" dirty="0">
                            <a:solidFill>
                              <a:schemeClr val="tx2"/>
                            </a:solidFill>
                          </a:endParaRPr>
                        </a:p>
                      </a:txBody>
                      <a:tcPr/>
                    </a:tc>
                    <a:tc>
                      <a:txBody>
                        <a:bodyPr/>
                        <a:lstStyle/>
                        <a:p>
                          <a:endParaRPr lang="en-GB" sz="1400" b="1" dirty="0">
                            <a:solidFill>
                              <a:schemeClr val="tx2"/>
                            </a:solidFill>
                          </a:endParaRP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endParaRPr lang="en-GB" sz="1400" b="1" dirty="0">
                            <a:solidFill>
                              <a:schemeClr val="tx2"/>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12</m:t>
                                    </m:r>
                                  </m:e>
                                  <m:sub>
                                    <m:r>
                                      <a:rPr lang="en-GB" sz="1400" b="0" i="1" smtClean="0">
                                        <a:solidFill>
                                          <a:schemeClr val="tx2"/>
                                        </a:solidFill>
                                        <a:latin typeface="Cambria Math" panose="02040503050406030204" pitchFamily="18" charset="0"/>
                                      </a:rPr>
                                      <m:t>2</m:t>
                                    </m:r>
                                  </m:sub>
                                </m:sSub>
                              </m:oMath>
                            </m:oMathPara>
                          </a14:m>
                          <a:endParaRPr lang="en-GB" sz="1400" b="1" dirty="0">
                            <a:solidFill>
                              <a:schemeClr val="tx2"/>
                            </a:solidFill>
                          </a:endParaRPr>
                        </a:p>
                      </a:txBody>
                      <a:tcPr/>
                    </a:tc>
                    <a:extLst>
                      <a:ext uri="{0D108BD9-81ED-4DB2-BD59-A6C34878D82A}">
                        <a16:rowId xmlns:a16="http://schemas.microsoft.com/office/drawing/2014/main" val="234197953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Year 3</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lgn="ctr"/>
                          <a:r>
                            <a:rPr lang="en-GB" sz="1400" b="1" dirty="0">
                              <a:solidFill>
                                <a:schemeClr val="tx2"/>
                              </a:solidFill>
                            </a:rPr>
                            <a:t>.</a:t>
                          </a:r>
                        </a:p>
                      </a:txBody>
                      <a:tcPr/>
                    </a:tc>
                    <a:extLst>
                      <a:ext uri="{0D108BD9-81ED-4DB2-BD59-A6C34878D82A}">
                        <a16:rowId xmlns:a16="http://schemas.microsoft.com/office/drawing/2014/main" val="30594881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lgn="ctr"/>
                          <a:r>
                            <a:rPr lang="en-GB" sz="1400" b="1" dirty="0">
                              <a:solidFill>
                                <a:schemeClr val="tx2"/>
                              </a:solidFill>
                            </a:rPr>
                            <a:t>.</a:t>
                          </a:r>
                        </a:p>
                      </a:txBody>
                      <a:tcPr/>
                    </a:tc>
                    <a:extLst>
                      <a:ext uri="{0D108BD9-81ED-4DB2-BD59-A6C34878D82A}">
                        <a16:rowId xmlns:a16="http://schemas.microsoft.com/office/drawing/2014/main" val="195380542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lgn="ctr"/>
                          <a:r>
                            <a:rPr lang="en-GB" sz="1400" b="1" dirty="0">
                              <a:solidFill>
                                <a:schemeClr val="tx2"/>
                              </a:solidFill>
                            </a:rPr>
                            <a:t>.</a:t>
                          </a:r>
                        </a:p>
                      </a:txBody>
                      <a:tcPr/>
                    </a:tc>
                    <a:extLst>
                      <a:ext uri="{0D108BD9-81ED-4DB2-BD59-A6C34878D82A}">
                        <a16:rowId xmlns:a16="http://schemas.microsoft.com/office/drawing/2014/main" val="81991166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lgn="ctr"/>
                          <a:r>
                            <a:rPr lang="en-GB" sz="1400" b="1" dirty="0">
                              <a:solidFill>
                                <a:schemeClr val="tx2"/>
                              </a:solidFill>
                            </a:rPr>
                            <a:t>.</a:t>
                          </a:r>
                        </a:p>
                      </a:txBody>
                      <a:tcPr/>
                    </a:tc>
                    <a:extLst>
                      <a:ext uri="{0D108BD9-81ED-4DB2-BD59-A6C34878D82A}">
                        <a16:rowId xmlns:a16="http://schemas.microsoft.com/office/drawing/2014/main" val="11206666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lgn="ctr"/>
                          <a:r>
                            <a:rPr lang="en-GB" sz="1400" b="1" dirty="0">
                              <a:solidFill>
                                <a:schemeClr val="tx2"/>
                              </a:solidFill>
                            </a:rPr>
                            <a:t>.</a:t>
                          </a:r>
                        </a:p>
                      </a:txBody>
                      <a:tcPr/>
                    </a:tc>
                    <a:extLst>
                      <a:ext uri="{0D108BD9-81ED-4DB2-BD59-A6C34878D82A}">
                        <a16:rowId xmlns:a16="http://schemas.microsoft.com/office/drawing/2014/main" val="3610214465"/>
                      </a:ext>
                    </a:extLst>
                  </a:tr>
                  <a:tr h="0">
                    <a:tc>
                      <a:txBody>
                        <a:bodyPr/>
                        <a:lstStyle/>
                        <a:p>
                          <a:r>
                            <a:rPr lang="en-GB" sz="1400" b="1" dirty="0">
                              <a:solidFill>
                                <a:schemeClr val="tx2"/>
                              </a:solidFill>
                            </a:rPr>
                            <a:t>Year 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m:t>
                                    </m:r>
                                  </m:e>
                                  <m:sub>
                                    <m:r>
                                      <a:rPr lang="en-GB" sz="1400" b="0" i="1" smtClean="0">
                                        <a:solidFill>
                                          <a:schemeClr val="tx2"/>
                                        </a:solidFill>
                                        <a:latin typeface="Cambria Math" panose="02040503050406030204" pitchFamily="18" charset="0"/>
                                      </a:rPr>
                                      <m:t>𝑛</m:t>
                                    </m:r>
                                  </m:sub>
                                </m:sSub>
                              </m:oMath>
                            </m:oMathPara>
                          </a14:m>
                          <a:endParaRPr lang="en-GB" sz="1400" b="1" dirty="0">
                            <a:solidFill>
                              <a:schemeClr val="tx2"/>
                            </a:solidFill>
                          </a:endParaRP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12</m:t>
                                    </m:r>
                                  </m:e>
                                  <m:sub>
                                    <m:r>
                                      <a:rPr lang="en-GB" sz="1400" b="0" i="1" smtClean="0">
                                        <a:solidFill>
                                          <a:schemeClr val="tx2"/>
                                        </a:solidFill>
                                        <a:latin typeface="Cambria Math" panose="02040503050406030204" pitchFamily="18" charset="0"/>
                                      </a:rPr>
                                      <m:t>𝑛</m:t>
                                    </m:r>
                                  </m:sub>
                                </m:sSub>
                              </m:oMath>
                            </m:oMathPara>
                          </a14:m>
                          <a:endParaRPr lang="en-GB" sz="1400" b="0" dirty="0">
                            <a:solidFill>
                              <a:schemeClr val="tx2"/>
                            </a:solidFill>
                          </a:endParaRPr>
                        </a:p>
                      </a:txBody>
                      <a:tcPr/>
                    </a:tc>
                    <a:extLst>
                      <a:ext uri="{0D108BD9-81ED-4DB2-BD59-A6C34878D82A}">
                        <a16:rowId xmlns:a16="http://schemas.microsoft.com/office/drawing/2014/main" val="3475057599"/>
                      </a:ext>
                    </a:extLst>
                  </a:tr>
                  <a:tr h="0">
                    <a:tc>
                      <a:txBody>
                        <a:bodyPr/>
                        <a:lstStyle/>
                        <a:p>
                          <a:r>
                            <a:rPr lang="en-GB" sz="1400" b="1" dirty="0">
                              <a:solidFill>
                                <a:schemeClr val="tx2"/>
                              </a:solidFill>
                            </a:rPr>
                            <a:t>Mean</a:t>
                          </a:r>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solidFill>
                                      <a:schemeClr val="tx2"/>
                                    </a:solidFill>
                                    <a:latin typeface="Cambria Math" panose="02040503050406030204" pitchFamily="18" charset="0"/>
                                  </a:rPr>
                                  <m:t>𝑀𝑆</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𝑊</m:t>
                                    </m:r>
                                  </m:e>
                                  <m:sub>
                                    <m:r>
                                      <a:rPr lang="en-GB" sz="1400" b="0" i="1" smtClean="0">
                                        <a:solidFill>
                                          <a:schemeClr val="tx2"/>
                                        </a:solidFill>
                                        <a:latin typeface="Cambria Math" panose="02040503050406030204" pitchFamily="18" charset="0"/>
                                      </a:rPr>
                                      <m:t>1</m:t>
                                    </m:r>
                                  </m:sub>
                                </m:sSub>
                                <m:r>
                                  <a:rPr lang="en-GB" sz="1400" b="0" i="1" smtClean="0">
                                    <a:solidFill>
                                      <a:schemeClr val="tx2"/>
                                    </a:solidFill>
                                    <a:latin typeface="Cambria Math" panose="02040503050406030204" pitchFamily="18" charset="0"/>
                                  </a:rPr>
                                  <m:t>= </m:t>
                                </m:r>
                                <m:f>
                                  <m:fPr>
                                    <m:ctrlPr>
                                      <a:rPr lang="en-GB" sz="1400" b="0" i="1" smtClean="0">
                                        <a:solidFill>
                                          <a:schemeClr val="tx2"/>
                                        </a:solidFill>
                                        <a:latin typeface="Cambria Math" panose="02040503050406030204" pitchFamily="18" charset="0"/>
                                      </a:rPr>
                                    </m:ctrlPr>
                                  </m:fPr>
                                  <m:num>
                                    <m:r>
                                      <a:rPr lang="en-GB" sz="1400" b="0" i="1" smtClean="0">
                                        <a:solidFill>
                                          <a:schemeClr val="tx2"/>
                                        </a:solidFill>
                                        <a:latin typeface="Cambria Math" panose="02040503050406030204" pitchFamily="18" charset="0"/>
                                      </a:rPr>
                                      <m:t>1</m:t>
                                    </m:r>
                                  </m:num>
                                  <m:den>
                                    <m:r>
                                      <a:rPr lang="en-GB" sz="1400" b="0" i="1" smtClean="0">
                                        <a:solidFill>
                                          <a:schemeClr val="tx2"/>
                                        </a:solidFill>
                                        <a:latin typeface="Cambria Math" panose="02040503050406030204" pitchFamily="18" charset="0"/>
                                      </a:rPr>
                                      <m:t>𝑛</m:t>
                                    </m:r>
                                  </m:den>
                                </m:f>
                                <m:r>
                                  <a:rPr lang="en-GB" sz="1400" b="0" i="1" smtClean="0">
                                    <a:solidFill>
                                      <a:schemeClr val="tx2"/>
                                    </a:solidFill>
                                    <a:latin typeface="Cambria Math" panose="02040503050406030204" pitchFamily="18" charset="0"/>
                                  </a:rPr>
                                  <m:t>∑</m:t>
                                </m:r>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m:t>
                                    </m:r>
                                  </m:e>
                                  <m:sub>
                                    <m:r>
                                      <a:rPr lang="en-GB" sz="1400" b="0" i="1" smtClean="0">
                                        <a:solidFill>
                                          <a:schemeClr val="tx2"/>
                                        </a:solidFill>
                                        <a:latin typeface="Cambria Math" panose="02040503050406030204" pitchFamily="18" charset="0"/>
                                      </a:rPr>
                                      <m:t>𝑘</m:t>
                                    </m:r>
                                  </m:sub>
                                </m:sSub>
                              </m:oMath>
                            </m:oMathPara>
                          </a14:m>
                          <a:endParaRPr lang="en-GB" sz="1400" b="0" dirty="0">
                            <a:solidFill>
                              <a:schemeClr val="tx2"/>
                            </a:solidFill>
                          </a:endParaRP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solidFill>
                                      <a:schemeClr val="tx2"/>
                                    </a:solidFill>
                                    <a:latin typeface="Cambria Math" panose="02040503050406030204" pitchFamily="18" charset="0"/>
                                  </a:rPr>
                                  <m:t>𝑀𝑆</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𝑊</m:t>
                                    </m:r>
                                  </m:e>
                                  <m:sub>
                                    <m:r>
                                      <a:rPr lang="en-GB" sz="1400" b="0" i="1" smtClean="0">
                                        <a:solidFill>
                                          <a:schemeClr val="tx2"/>
                                        </a:solidFill>
                                        <a:latin typeface="Cambria Math" panose="02040503050406030204" pitchFamily="18" charset="0"/>
                                      </a:rPr>
                                      <m:t>12</m:t>
                                    </m:r>
                                  </m:sub>
                                </m:sSub>
                                <m:r>
                                  <a:rPr lang="en-GB" sz="1400" b="0" i="1" smtClean="0">
                                    <a:solidFill>
                                      <a:schemeClr val="tx2"/>
                                    </a:solidFill>
                                    <a:latin typeface="Cambria Math" panose="02040503050406030204" pitchFamily="18" charset="0"/>
                                  </a:rPr>
                                  <m:t>= </m:t>
                                </m:r>
                                <m:f>
                                  <m:fPr>
                                    <m:ctrlPr>
                                      <a:rPr lang="en-GB" sz="1400" b="0" i="1" smtClean="0">
                                        <a:solidFill>
                                          <a:schemeClr val="tx2"/>
                                        </a:solidFill>
                                        <a:latin typeface="Cambria Math" panose="02040503050406030204" pitchFamily="18" charset="0"/>
                                      </a:rPr>
                                    </m:ctrlPr>
                                  </m:fPr>
                                  <m:num>
                                    <m:r>
                                      <a:rPr lang="en-GB" sz="1400" b="0" i="1" smtClean="0">
                                        <a:solidFill>
                                          <a:schemeClr val="tx2"/>
                                        </a:solidFill>
                                        <a:latin typeface="Cambria Math" panose="02040503050406030204" pitchFamily="18" charset="0"/>
                                      </a:rPr>
                                      <m:t>1</m:t>
                                    </m:r>
                                  </m:num>
                                  <m:den>
                                    <m:r>
                                      <a:rPr lang="en-GB" sz="1400" b="0" i="1" smtClean="0">
                                        <a:solidFill>
                                          <a:schemeClr val="tx2"/>
                                        </a:solidFill>
                                        <a:latin typeface="Cambria Math" panose="02040503050406030204" pitchFamily="18" charset="0"/>
                                      </a:rPr>
                                      <m:t>𝑛</m:t>
                                    </m:r>
                                  </m:den>
                                </m:f>
                                <m:r>
                                  <a:rPr lang="en-GB" sz="1400" b="0" i="1" smtClean="0">
                                    <a:solidFill>
                                      <a:schemeClr val="tx2"/>
                                    </a:solidFill>
                                    <a:latin typeface="Cambria Math" panose="02040503050406030204" pitchFamily="18" charset="0"/>
                                  </a:rPr>
                                  <m:t>∑</m:t>
                                </m:r>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12</m:t>
                                    </m:r>
                                  </m:e>
                                  <m:sub>
                                    <m:r>
                                      <a:rPr lang="en-GB" sz="1400" b="0" i="1" smtClean="0">
                                        <a:solidFill>
                                          <a:schemeClr val="tx2"/>
                                        </a:solidFill>
                                        <a:latin typeface="Cambria Math" panose="02040503050406030204" pitchFamily="18" charset="0"/>
                                      </a:rPr>
                                      <m:t>𝑘</m:t>
                                    </m:r>
                                  </m:sub>
                                </m:sSub>
                              </m:oMath>
                            </m:oMathPara>
                          </a14:m>
                          <a:endParaRPr lang="en-GB" sz="1400" b="0" dirty="0">
                            <a:solidFill>
                              <a:schemeClr val="tx2"/>
                            </a:solidFill>
                          </a:endParaRPr>
                        </a:p>
                      </a:txBody>
                      <a:tcPr/>
                    </a:tc>
                    <a:extLst>
                      <a:ext uri="{0D108BD9-81ED-4DB2-BD59-A6C34878D82A}">
                        <a16:rowId xmlns:a16="http://schemas.microsoft.com/office/drawing/2014/main" val="2988628733"/>
                      </a:ext>
                    </a:extLst>
                  </a:tr>
                  <a:tr h="0">
                    <a:tc>
                      <a:txBody>
                        <a:bodyPr/>
                        <a:lstStyle/>
                        <a:p>
                          <a:r>
                            <a:rPr lang="en-GB" sz="1400" b="1" dirty="0">
                              <a:solidFill>
                                <a:schemeClr val="tx2"/>
                              </a:solidFill>
                            </a:rPr>
                            <a:t>Min </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GB" sz="1400" b="0" i="0" smtClean="0">
                                    <a:latin typeface="Cambria Math" panose="02040503050406030204" pitchFamily="18" charset="0"/>
                                  </a:rPr>
                                  <m:t>min</m:t>
                                </m:r>
                                <m:d>
                                  <m:dPr>
                                    <m:begChr m:val="["/>
                                    <m:endChr m:val="]"/>
                                    <m:ctrlPr>
                                      <a:rPr lang="en-GB" sz="1400" b="0" i="1" smtClean="0">
                                        <a:solidFill>
                                          <a:schemeClr val="tx2"/>
                                        </a:solidFill>
                                        <a:latin typeface="Cambria Math" panose="02040503050406030204" pitchFamily="18" charset="0"/>
                                      </a:rPr>
                                    </m:ctrlPr>
                                  </m:dPr>
                                  <m:e>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m:t>
                                        </m:r>
                                      </m:e>
                                      <m:sub>
                                        <m:r>
                                          <a:rPr lang="en-GB" sz="1400" b="0" i="1" smtClean="0">
                                            <a:solidFill>
                                              <a:schemeClr val="tx2"/>
                                            </a:solidFill>
                                            <a:latin typeface="Cambria Math" panose="02040503050406030204" pitchFamily="18" charset="0"/>
                                          </a:rPr>
                                          <m:t>1</m:t>
                                        </m:r>
                                      </m:sub>
                                    </m:sSub>
                                    <m:r>
                                      <a:rPr lang="en-GB" sz="1400" b="0" i="1" smtClean="0">
                                        <a:solidFill>
                                          <a:schemeClr val="tx2"/>
                                        </a:solidFill>
                                        <a:latin typeface="Cambria Math" panose="02040503050406030204" pitchFamily="18" charset="0"/>
                                      </a:rPr>
                                      <m:t>,…</m:t>
                                    </m:r>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m:t>
                                        </m:r>
                                      </m:e>
                                      <m:sub>
                                        <m:r>
                                          <a:rPr lang="en-GB" sz="1400" b="0" i="1" smtClean="0">
                                            <a:solidFill>
                                              <a:schemeClr val="tx2"/>
                                            </a:solidFill>
                                            <a:latin typeface="Cambria Math" panose="02040503050406030204" pitchFamily="18" charset="0"/>
                                          </a:rPr>
                                          <m:t>𝑛</m:t>
                                        </m:r>
                                      </m:sub>
                                    </m:sSub>
                                  </m:e>
                                </m:d>
                                <m:r>
                                  <a:rPr lang="en-GB" sz="1400" b="0" i="1" smtClean="0">
                                    <a:solidFill>
                                      <a:schemeClr val="tx2"/>
                                    </a:solidFill>
                                    <a:latin typeface="Cambria Math" panose="02040503050406030204" pitchFamily="18" charset="0"/>
                                  </a:rPr>
                                  <m:t> </m:t>
                                </m:r>
                              </m:oMath>
                            </m:oMathPara>
                          </a14:m>
                          <a:endParaRPr lang="en-GB" sz="1400" b="0" dirty="0">
                            <a:solidFill>
                              <a:schemeClr val="tx2"/>
                            </a:solidFill>
                          </a:endParaRP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GB" sz="1400" b="0" i="0" smtClean="0">
                                    <a:latin typeface="Cambria Math" panose="02040503050406030204" pitchFamily="18" charset="0"/>
                                  </a:rPr>
                                  <m:t>min</m:t>
                                </m:r>
                                <m:d>
                                  <m:dPr>
                                    <m:begChr m:val="["/>
                                    <m:endChr m:val="]"/>
                                    <m:ctrlPr>
                                      <a:rPr lang="en-GB" sz="1400" b="0" i="1" smtClean="0">
                                        <a:solidFill>
                                          <a:schemeClr val="tx2"/>
                                        </a:solidFill>
                                        <a:latin typeface="Cambria Math" panose="02040503050406030204" pitchFamily="18" charset="0"/>
                                      </a:rPr>
                                    </m:ctrlPr>
                                  </m:dPr>
                                  <m:e>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12</m:t>
                                        </m:r>
                                      </m:e>
                                      <m:sub>
                                        <m:r>
                                          <a:rPr lang="en-GB" sz="1400" b="0" i="1" smtClean="0">
                                            <a:solidFill>
                                              <a:schemeClr val="tx2"/>
                                            </a:solidFill>
                                            <a:latin typeface="Cambria Math" panose="02040503050406030204" pitchFamily="18" charset="0"/>
                                          </a:rPr>
                                          <m:t>1</m:t>
                                        </m:r>
                                      </m:sub>
                                    </m:sSub>
                                    <m:r>
                                      <a:rPr lang="en-GB" sz="1400" b="0" i="1" smtClean="0">
                                        <a:solidFill>
                                          <a:schemeClr val="tx2"/>
                                        </a:solidFill>
                                        <a:latin typeface="Cambria Math" panose="02040503050406030204" pitchFamily="18" charset="0"/>
                                      </a:rPr>
                                      <m:t>,….</m:t>
                                    </m:r>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12</m:t>
                                        </m:r>
                                      </m:e>
                                      <m:sub>
                                        <m:r>
                                          <a:rPr lang="en-GB" sz="1400" b="0" i="1" smtClean="0">
                                            <a:solidFill>
                                              <a:schemeClr val="tx2"/>
                                            </a:solidFill>
                                            <a:latin typeface="Cambria Math" panose="02040503050406030204" pitchFamily="18" charset="0"/>
                                          </a:rPr>
                                          <m:t>𝑛</m:t>
                                        </m:r>
                                      </m:sub>
                                    </m:sSub>
                                  </m:e>
                                </m:d>
                              </m:oMath>
                            </m:oMathPara>
                          </a14:m>
                          <a:endParaRPr lang="en-GB" sz="1400" b="0" dirty="0">
                            <a:solidFill>
                              <a:schemeClr val="tx2"/>
                            </a:solidFill>
                          </a:endParaRPr>
                        </a:p>
                      </a:txBody>
                      <a:tcPr/>
                    </a:tc>
                    <a:extLst>
                      <a:ext uri="{0D108BD9-81ED-4DB2-BD59-A6C34878D82A}">
                        <a16:rowId xmlns:a16="http://schemas.microsoft.com/office/drawing/2014/main" val="1308523994"/>
                      </a:ext>
                    </a:extLst>
                  </a:tr>
                  <a:tr h="0">
                    <a:tc>
                      <a:txBody>
                        <a:bodyPr/>
                        <a:lstStyle/>
                        <a:p>
                          <a:r>
                            <a:rPr lang="en-GB" sz="1400" b="1" dirty="0">
                              <a:solidFill>
                                <a:schemeClr val="tx2"/>
                              </a:solidFill>
                            </a:rPr>
                            <a:t>max</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GB" sz="1400" b="0" i="0" smtClean="0">
                                    <a:latin typeface="Cambria Math" panose="02040503050406030204" pitchFamily="18" charset="0"/>
                                  </a:rPr>
                                  <m:t>max</m:t>
                                </m:r>
                                <m:d>
                                  <m:dPr>
                                    <m:begChr m:val="["/>
                                    <m:endChr m:val="]"/>
                                    <m:ctrlPr>
                                      <a:rPr lang="en-GB" sz="1400" b="0" i="1" smtClean="0">
                                        <a:solidFill>
                                          <a:schemeClr val="tx2"/>
                                        </a:solidFill>
                                        <a:latin typeface="Cambria Math" panose="02040503050406030204" pitchFamily="18" charset="0"/>
                                      </a:rPr>
                                    </m:ctrlPr>
                                  </m:dPr>
                                  <m:e>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m:t>
                                        </m:r>
                                      </m:e>
                                      <m:sub>
                                        <m:r>
                                          <a:rPr lang="en-GB" sz="1400" b="0" i="1" smtClean="0">
                                            <a:solidFill>
                                              <a:schemeClr val="tx2"/>
                                            </a:solidFill>
                                            <a:latin typeface="Cambria Math" panose="02040503050406030204" pitchFamily="18" charset="0"/>
                                          </a:rPr>
                                          <m:t>1</m:t>
                                        </m:r>
                                      </m:sub>
                                    </m:sSub>
                                    <m:r>
                                      <a:rPr lang="en-GB" sz="1400" b="0" i="1" smtClean="0">
                                        <a:solidFill>
                                          <a:schemeClr val="tx2"/>
                                        </a:solidFill>
                                        <a:latin typeface="Cambria Math" panose="02040503050406030204" pitchFamily="18" charset="0"/>
                                      </a:rPr>
                                      <m:t>,…</m:t>
                                    </m:r>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m:t>
                                        </m:r>
                                      </m:e>
                                      <m:sub>
                                        <m:r>
                                          <a:rPr lang="en-GB" sz="1400" b="0" i="1" smtClean="0">
                                            <a:solidFill>
                                              <a:schemeClr val="tx2"/>
                                            </a:solidFill>
                                            <a:latin typeface="Cambria Math" panose="02040503050406030204" pitchFamily="18" charset="0"/>
                                          </a:rPr>
                                          <m:t>𝑛</m:t>
                                        </m:r>
                                      </m:sub>
                                    </m:sSub>
                                  </m:e>
                                </m:d>
                              </m:oMath>
                            </m:oMathPara>
                          </a14:m>
                          <a:endParaRPr lang="en-GB" sz="1400" b="0" dirty="0">
                            <a:solidFill>
                              <a:schemeClr val="tx2"/>
                            </a:solidFill>
                          </a:endParaRP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GB" sz="1400" b="0" i="0" smtClean="0">
                                    <a:latin typeface="Cambria Math" panose="02040503050406030204" pitchFamily="18" charset="0"/>
                                  </a:rPr>
                                  <m:t>max</m:t>
                                </m:r>
                                <m:d>
                                  <m:dPr>
                                    <m:begChr m:val="["/>
                                    <m:endChr m:val="]"/>
                                    <m:ctrlPr>
                                      <a:rPr lang="en-GB" sz="1400" b="0" i="1" smtClean="0">
                                        <a:solidFill>
                                          <a:schemeClr val="tx2"/>
                                        </a:solidFill>
                                        <a:latin typeface="Cambria Math" panose="02040503050406030204" pitchFamily="18" charset="0"/>
                                      </a:rPr>
                                    </m:ctrlPr>
                                  </m:dPr>
                                  <m:e>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12</m:t>
                                        </m:r>
                                      </m:e>
                                      <m:sub>
                                        <m:r>
                                          <a:rPr lang="en-GB" sz="1400" b="0" i="1" smtClean="0">
                                            <a:solidFill>
                                              <a:schemeClr val="tx2"/>
                                            </a:solidFill>
                                            <a:latin typeface="Cambria Math" panose="02040503050406030204" pitchFamily="18" charset="0"/>
                                          </a:rPr>
                                          <m:t>1</m:t>
                                        </m:r>
                                      </m:sub>
                                    </m:sSub>
                                    <m:r>
                                      <a:rPr lang="en-GB" sz="1400" b="0" i="1" smtClean="0">
                                        <a:solidFill>
                                          <a:schemeClr val="tx2"/>
                                        </a:solidFill>
                                        <a:latin typeface="Cambria Math" panose="02040503050406030204" pitchFamily="18" charset="0"/>
                                      </a:rPr>
                                      <m:t>,….</m:t>
                                    </m:r>
                                    <m:r>
                                      <a:rPr lang="en-GB" sz="1400" b="0" i="1" smtClean="0">
                                        <a:solidFill>
                                          <a:schemeClr val="tx2"/>
                                        </a:solidFill>
                                        <a:latin typeface="Cambria Math" panose="02040503050406030204" pitchFamily="18" charset="0"/>
                                      </a:rPr>
                                      <m:t>𝑆𝑊</m:t>
                                    </m:r>
                                    <m:sSub>
                                      <m:sSubPr>
                                        <m:ctrlPr>
                                          <a:rPr lang="en-GB" sz="1400" b="0" i="1" smtClean="0">
                                            <a:solidFill>
                                              <a:schemeClr val="tx2"/>
                                            </a:solidFill>
                                            <a:latin typeface="Cambria Math" panose="02040503050406030204" pitchFamily="18" charset="0"/>
                                          </a:rPr>
                                        </m:ctrlPr>
                                      </m:sSubPr>
                                      <m:e>
                                        <m:r>
                                          <a:rPr lang="en-GB" sz="1400" b="0" i="1" smtClean="0">
                                            <a:solidFill>
                                              <a:schemeClr val="tx2"/>
                                            </a:solidFill>
                                            <a:latin typeface="Cambria Math" panose="02040503050406030204" pitchFamily="18" charset="0"/>
                                          </a:rPr>
                                          <m:t>12</m:t>
                                        </m:r>
                                      </m:e>
                                      <m:sub>
                                        <m:r>
                                          <a:rPr lang="en-GB" sz="1400" b="0" i="1" smtClean="0">
                                            <a:solidFill>
                                              <a:schemeClr val="tx2"/>
                                            </a:solidFill>
                                            <a:latin typeface="Cambria Math" panose="02040503050406030204" pitchFamily="18" charset="0"/>
                                          </a:rPr>
                                          <m:t>𝑛</m:t>
                                        </m:r>
                                      </m:sub>
                                    </m:sSub>
                                  </m:e>
                                </m:d>
                              </m:oMath>
                            </m:oMathPara>
                          </a14:m>
                          <a:endParaRPr lang="en-GB" sz="1400" b="0" dirty="0">
                            <a:solidFill>
                              <a:schemeClr val="tx2"/>
                            </a:solidFill>
                          </a:endParaRPr>
                        </a:p>
                      </a:txBody>
                      <a:tcPr/>
                    </a:tc>
                    <a:extLst>
                      <a:ext uri="{0D108BD9-81ED-4DB2-BD59-A6C34878D82A}">
                        <a16:rowId xmlns:a16="http://schemas.microsoft.com/office/drawing/2014/main" val="223076280"/>
                      </a:ext>
                    </a:extLst>
                  </a:tr>
                </a:tbl>
              </a:graphicData>
            </a:graphic>
          </p:graphicFrame>
        </mc:Choice>
        <mc:Fallback xmlns="">
          <p:graphicFrame>
            <p:nvGraphicFramePr>
              <p:cNvPr id="4" name="Table 4">
                <a:extLst>
                  <a:ext uri="{FF2B5EF4-FFF2-40B4-BE49-F238E27FC236}">
                    <a16:creationId xmlns:a16="http://schemas.microsoft.com/office/drawing/2014/main" id="{C301313E-8FD2-4EFF-9FA9-6EDFECAFB852}"/>
                  </a:ext>
                </a:extLst>
              </p:cNvPr>
              <p:cNvGraphicFramePr>
                <a:graphicFrameLocks noGrp="1"/>
              </p:cNvGraphicFramePr>
              <p:nvPr>
                <p:extLst>
                  <p:ext uri="{D42A27DB-BD31-4B8C-83A1-F6EECF244321}">
                    <p14:modId xmlns:p14="http://schemas.microsoft.com/office/powerpoint/2010/main" val="1065327096"/>
                  </p:ext>
                </p:extLst>
              </p:nvPr>
            </p:nvGraphicFramePr>
            <p:xfrm>
              <a:off x="397565" y="1797441"/>
              <a:ext cx="10523520" cy="3540252"/>
            </p:xfrm>
            <a:graphic>
              <a:graphicData uri="http://schemas.openxmlformats.org/drawingml/2006/table">
                <a:tbl>
                  <a:tblPr firstRow="1" bandRow="1">
                    <a:tableStyleId>{00A15C55-8517-42AA-B614-E9B94910E393}</a:tableStyleId>
                  </a:tblPr>
                  <a:tblGrid>
                    <a:gridCol w="731520">
                      <a:extLst>
                        <a:ext uri="{9D8B030D-6E8A-4147-A177-3AD203B41FA5}">
                          <a16:colId xmlns:a16="http://schemas.microsoft.com/office/drawing/2014/main" val="3201749085"/>
                        </a:ext>
                      </a:extLst>
                    </a:gridCol>
                    <a:gridCol w="2052000">
                      <a:extLst>
                        <a:ext uri="{9D8B030D-6E8A-4147-A177-3AD203B41FA5}">
                          <a16:colId xmlns:a16="http://schemas.microsoft.com/office/drawing/2014/main" val="2692046096"/>
                        </a:ext>
                      </a:extLst>
                    </a:gridCol>
                    <a:gridCol w="540000">
                      <a:extLst>
                        <a:ext uri="{9D8B030D-6E8A-4147-A177-3AD203B41FA5}">
                          <a16:colId xmlns:a16="http://schemas.microsoft.com/office/drawing/2014/main" val="541939437"/>
                        </a:ext>
                      </a:extLst>
                    </a:gridCol>
                    <a:gridCol w="540000">
                      <a:extLst>
                        <a:ext uri="{9D8B030D-6E8A-4147-A177-3AD203B41FA5}">
                          <a16:colId xmlns:a16="http://schemas.microsoft.com/office/drawing/2014/main" val="3503369177"/>
                        </a:ext>
                      </a:extLst>
                    </a:gridCol>
                    <a:gridCol w="540000">
                      <a:extLst>
                        <a:ext uri="{9D8B030D-6E8A-4147-A177-3AD203B41FA5}">
                          <a16:colId xmlns:a16="http://schemas.microsoft.com/office/drawing/2014/main" val="503006348"/>
                        </a:ext>
                      </a:extLst>
                    </a:gridCol>
                    <a:gridCol w="540000">
                      <a:extLst>
                        <a:ext uri="{9D8B030D-6E8A-4147-A177-3AD203B41FA5}">
                          <a16:colId xmlns:a16="http://schemas.microsoft.com/office/drawing/2014/main" val="2427307208"/>
                        </a:ext>
                      </a:extLst>
                    </a:gridCol>
                    <a:gridCol w="540000">
                      <a:extLst>
                        <a:ext uri="{9D8B030D-6E8A-4147-A177-3AD203B41FA5}">
                          <a16:colId xmlns:a16="http://schemas.microsoft.com/office/drawing/2014/main" val="1652950526"/>
                        </a:ext>
                      </a:extLst>
                    </a:gridCol>
                    <a:gridCol w="540000">
                      <a:extLst>
                        <a:ext uri="{9D8B030D-6E8A-4147-A177-3AD203B41FA5}">
                          <a16:colId xmlns:a16="http://schemas.microsoft.com/office/drawing/2014/main" val="2721464858"/>
                        </a:ext>
                      </a:extLst>
                    </a:gridCol>
                    <a:gridCol w="540000">
                      <a:extLst>
                        <a:ext uri="{9D8B030D-6E8A-4147-A177-3AD203B41FA5}">
                          <a16:colId xmlns:a16="http://schemas.microsoft.com/office/drawing/2014/main" val="1300358127"/>
                        </a:ext>
                      </a:extLst>
                    </a:gridCol>
                    <a:gridCol w="540000">
                      <a:extLst>
                        <a:ext uri="{9D8B030D-6E8A-4147-A177-3AD203B41FA5}">
                          <a16:colId xmlns:a16="http://schemas.microsoft.com/office/drawing/2014/main" val="199932986"/>
                        </a:ext>
                      </a:extLst>
                    </a:gridCol>
                    <a:gridCol w="540000">
                      <a:extLst>
                        <a:ext uri="{9D8B030D-6E8A-4147-A177-3AD203B41FA5}">
                          <a16:colId xmlns:a16="http://schemas.microsoft.com/office/drawing/2014/main" val="3922469863"/>
                        </a:ext>
                      </a:extLst>
                    </a:gridCol>
                    <a:gridCol w="540000">
                      <a:extLst>
                        <a:ext uri="{9D8B030D-6E8A-4147-A177-3AD203B41FA5}">
                          <a16:colId xmlns:a16="http://schemas.microsoft.com/office/drawing/2014/main" val="2339695556"/>
                        </a:ext>
                      </a:extLst>
                    </a:gridCol>
                    <a:gridCol w="2340000">
                      <a:extLst>
                        <a:ext uri="{9D8B030D-6E8A-4147-A177-3AD203B41FA5}">
                          <a16:colId xmlns:a16="http://schemas.microsoft.com/office/drawing/2014/main" val="1556369119"/>
                        </a:ext>
                      </a:extLst>
                    </a:gridCol>
                  </a:tblGrid>
                  <a:tr h="304800">
                    <a:tc>
                      <a:txBody>
                        <a:bodyPr/>
                        <a:lstStyle/>
                        <a:p>
                          <a:r>
                            <a:rPr lang="en-GB" sz="1400" b="1" dirty="0">
                              <a:solidFill>
                                <a:schemeClr val="tx2"/>
                              </a:solidFill>
                            </a:rPr>
                            <a:t>Year 1</a:t>
                          </a:r>
                        </a:p>
                      </a:txBody>
                      <a:tcPr/>
                    </a:tc>
                    <a:tc>
                      <a:txBody>
                        <a:bodyPr/>
                        <a:lstStyle/>
                        <a:p>
                          <a:r>
                            <a:rPr lang="en-GB" sz="1400" b="1" dirty="0">
                              <a:solidFill>
                                <a:schemeClr val="tx2"/>
                              </a:solidFill>
                            </a:rPr>
                            <a:t>M1</a:t>
                          </a:r>
                        </a:p>
                      </a:txBody>
                      <a:tcPr/>
                    </a:tc>
                    <a:tc>
                      <a:txBody>
                        <a:bodyPr/>
                        <a:lstStyle/>
                        <a:p>
                          <a:r>
                            <a:rPr lang="en-GB" sz="1400" b="1" dirty="0">
                              <a:solidFill>
                                <a:schemeClr val="tx2"/>
                              </a:solidFill>
                            </a:rPr>
                            <a:t>M2</a:t>
                          </a:r>
                        </a:p>
                      </a:txBody>
                      <a:tcPr/>
                    </a:tc>
                    <a:tc>
                      <a:txBody>
                        <a:bodyPr/>
                        <a:lstStyle/>
                        <a:p>
                          <a:r>
                            <a:rPr lang="en-GB" sz="1400" b="1" dirty="0">
                              <a:solidFill>
                                <a:schemeClr val="tx2"/>
                              </a:solidFill>
                            </a:rPr>
                            <a:t>M3</a:t>
                          </a:r>
                        </a:p>
                      </a:txBody>
                      <a:tcPr/>
                    </a:tc>
                    <a:tc>
                      <a:txBody>
                        <a:bodyPr/>
                        <a:lstStyle/>
                        <a:p>
                          <a:r>
                            <a:rPr lang="en-GB" sz="1400" b="1" dirty="0">
                              <a:solidFill>
                                <a:schemeClr val="tx2"/>
                              </a:solidFill>
                            </a:rPr>
                            <a:t>M4</a:t>
                          </a:r>
                        </a:p>
                      </a:txBody>
                      <a:tcPr/>
                    </a:tc>
                    <a:tc>
                      <a:txBody>
                        <a:bodyPr/>
                        <a:lstStyle/>
                        <a:p>
                          <a:r>
                            <a:rPr lang="en-GB" sz="1400" b="1" dirty="0">
                              <a:solidFill>
                                <a:schemeClr val="tx2"/>
                              </a:solidFill>
                            </a:rPr>
                            <a:t>M5</a:t>
                          </a:r>
                        </a:p>
                      </a:txBody>
                      <a:tcPr/>
                    </a:tc>
                    <a:tc>
                      <a:txBody>
                        <a:bodyPr/>
                        <a:lstStyle/>
                        <a:p>
                          <a:r>
                            <a:rPr lang="en-GB" sz="1400" b="1" dirty="0">
                              <a:solidFill>
                                <a:schemeClr val="tx2"/>
                              </a:solidFill>
                            </a:rPr>
                            <a:t>M6</a:t>
                          </a:r>
                        </a:p>
                      </a:txBody>
                      <a:tcPr/>
                    </a:tc>
                    <a:tc>
                      <a:txBody>
                        <a:bodyPr/>
                        <a:lstStyle/>
                        <a:p>
                          <a:r>
                            <a:rPr lang="en-GB" sz="1400" b="1" dirty="0">
                              <a:solidFill>
                                <a:schemeClr val="tx2"/>
                              </a:solidFill>
                            </a:rPr>
                            <a:t>M7</a:t>
                          </a:r>
                        </a:p>
                      </a:txBody>
                      <a:tcPr/>
                    </a:tc>
                    <a:tc>
                      <a:txBody>
                        <a:bodyPr/>
                        <a:lstStyle/>
                        <a:p>
                          <a:r>
                            <a:rPr lang="en-GB" sz="1400" b="1" dirty="0">
                              <a:solidFill>
                                <a:schemeClr val="tx2"/>
                              </a:solidFill>
                            </a:rPr>
                            <a:t>M8</a:t>
                          </a:r>
                        </a:p>
                      </a:txBody>
                      <a:tcPr/>
                    </a:tc>
                    <a:tc>
                      <a:txBody>
                        <a:bodyPr/>
                        <a:lstStyle/>
                        <a:p>
                          <a:r>
                            <a:rPr lang="en-GB" sz="1400" b="1" dirty="0">
                              <a:solidFill>
                                <a:schemeClr val="tx2"/>
                              </a:solidFill>
                            </a:rPr>
                            <a:t>M9</a:t>
                          </a:r>
                        </a:p>
                      </a:txBody>
                      <a:tcPr/>
                    </a:tc>
                    <a:tc>
                      <a:txBody>
                        <a:bodyPr/>
                        <a:lstStyle/>
                        <a:p>
                          <a:r>
                            <a:rPr lang="en-GB" sz="1400" b="1" dirty="0">
                              <a:solidFill>
                                <a:schemeClr val="tx2"/>
                              </a:solidFill>
                            </a:rPr>
                            <a:t>M10</a:t>
                          </a:r>
                        </a:p>
                      </a:txBody>
                      <a:tcPr/>
                    </a:tc>
                    <a:tc>
                      <a:txBody>
                        <a:bodyPr/>
                        <a:lstStyle/>
                        <a:p>
                          <a:r>
                            <a:rPr lang="en-GB" sz="1400" b="1" dirty="0">
                              <a:solidFill>
                                <a:schemeClr val="tx2"/>
                              </a:solidFill>
                            </a:rPr>
                            <a:t>M11</a:t>
                          </a:r>
                        </a:p>
                      </a:txBody>
                      <a:tcPr/>
                    </a:tc>
                    <a:tc>
                      <a:txBody>
                        <a:bodyPr/>
                        <a:lstStyle/>
                        <a:p>
                          <a:r>
                            <a:rPr lang="en-GB" sz="1400" b="1" dirty="0">
                              <a:solidFill>
                                <a:schemeClr val="tx2"/>
                              </a:solidFill>
                            </a:rPr>
                            <a:t>M12</a:t>
                          </a:r>
                        </a:p>
                      </a:txBody>
                      <a:tcPr/>
                    </a:tc>
                    <a:extLst>
                      <a:ext uri="{0D108BD9-81ED-4DB2-BD59-A6C34878D82A}">
                        <a16:rowId xmlns:a16="http://schemas.microsoft.com/office/drawing/2014/main" val="4160454522"/>
                      </a:ext>
                    </a:extLst>
                  </a:tr>
                  <a:tr h="304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Year 2</a:t>
                          </a:r>
                        </a:p>
                      </a:txBody>
                      <a:tcPr/>
                    </a:tc>
                    <a:tc>
                      <a:txBody>
                        <a:bodyPr/>
                        <a:lstStyle/>
                        <a:p>
                          <a:endParaRPr lang="en-US"/>
                        </a:p>
                      </a:txBody>
                      <a:tcPr>
                        <a:blipFill>
                          <a:blip r:embed="rId2"/>
                          <a:stretch>
                            <a:fillRect l="-35905" t="-102000" r="-378042" b="-984000"/>
                          </a:stretch>
                        </a:blipFill>
                      </a:tcPr>
                    </a:tc>
                    <a:tc>
                      <a:txBody>
                        <a:bodyPr/>
                        <a:lstStyle/>
                        <a:p>
                          <a:endParaRPr lang="en-US"/>
                        </a:p>
                      </a:txBody>
                      <a:tcPr>
                        <a:blipFill>
                          <a:blip r:embed="rId2"/>
                          <a:stretch>
                            <a:fillRect l="-520455" t="-102000" r="-1347727" b="-984000"/>
                          </a:stretch>
                        </a:blipFill>
                      </a:tcPr>
                    </a:tc>
                    <a:tc>
                      <a:txBody>
                        <a:bodyPr/>
                        <a:lstStyle/>
                        <a:p>
                          <a:endParaRPr lang="en-GB" sz="1400" b="1" dirty="0">
                            <a:solidFill>
                              <a:schemeClr val="tx2"/>
                            </a:solidFill>
                          </a:endParaRP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r>
                            <a:rPr lang="en-GB" sz="1400" b="0" dirty="0">
                              <a:solidFill>
                                <a:schemeClr val="tx2"/>
                              </a:solidFill>
                            </a:rPr>
                            <a:t>.</a:t>
                          </a:r>
                        </a:p>
                      </a:txBody>
                      <a:tcPr/>
                    </a:tc>
                    <a:tc>
                      <a:txBody>
                        <a:bodyPr/>
                        <a:lstStyle/>
                        <a:p>
                          <a:endParaRPr lang="en-GB" sz="1400" b="1" dirty="0">
                            <a:solidFill>
                              <a:schemeClr val="tx2"/>
                            </a:solidFill>
                          </a:endParaRPr>
                        </a:p>
                      </a:txBody>
                      <a:tcPr/>
                    </a:tc>
                    <a:tc>
                      <a:txBody>
                        <a:bodyPr/>
                        <a:lstStyle/>
                        <a:p>
                          <a:endParaRPr lang="en-US"/>
                        </a:p>
                      </a:txBody>
                      <a:tcPr>
                        <a:blipFill>
                          <a:blip r:embed="rId2"/>
                          <a:stretch>
                            <a:fillRect l="-350000" t="-102000" r="-1042" b="-984000"/>
                          </a:stretch>
                        </a:blipFill>
                      </a:tcPr>
                    </a:tc>
                    <a:extLst>
                      <a:ext uri="{0D108BD9-81ED-4DB2-BD59-A6C34878D82A}">
                        <a16:rowId xmlns:a16="http://schemas.microsoft.com/office/drawing/2014/main" val="2341979538"/>
                      </a:ext>
                    </a:extLst>
                  </a:tr>
                  <a:tr h="304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Year 3</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lgn="ctr"/>
                          <a:r>
                            <a:rPr lang="en-GB" sz="1400" b="1" dirty="0">
                              <a:solidFill>
                                <a:schemeClr val="tx2"/>
                              </a:solidFill>
                            </a:rPr>
                            <a:t>.</a:t>
                          </a:r>
                        </a:p>
                      </a:txBody>
                      <a:tcPr/>
                    </a:tc>
                    <a:extLst>
                      <a:ext uri="{0D108BD9-81ED-4DB2-BD59-A6C34878D82A}">
                        <a16:rowId xmlns:a16="http://schemas.microsoft.com/office/drawing/2014/main" val="305948810"/>
                      </a:ext>
                    </a:extLst>
                  </a:tr>
                  <a:tr h="304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lgn="ctr"/>
                          <a:r>
                            <a:rPr lang="en-GB" sz="1400" b="1" dirty="0">
                              <a:solidFill>
                                <a:schemeClr val="tx2"/>
                              </a:solidFill>
                            </a:rPr>
                            <a:t>.</a:t>
                          </a:r>
                        </a:p>
                      </a:txBody>
                      <a:tcPr/>
                    </a:tc>
                    <a:extLst>
                      <a:ext uri="{0D108BD9-81ED-4DB2-BD59-A6C34878D82A}">
                        <a16:rowId xmlns:a16="http://schemas.microsoft.com/office/drawing/2014/main" val="1953805426"/>
                      </a:ext>
                    </a:extLst>
                  </a:tr>
                  <a:tr h="304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lgn="ctr"/>
                          <a:r>
                            <a:rPr lang="en-GB" sz="1400" b="1" dirty="0">
                              <a:solidFill>
                                <a:schemeClr val="tx2"/>
                              </a:solidFill>
                            </a:rPr>
                            <a:t>.</a:t>
                          </a:r>
                        </a:p>
                      </a:txBody>
                      <a:tcPr/>
                    </a:tc>
                    <a:extLst>
                      <a:ext uri="{0D108BD9-81ED-4DB2-BD59-A6C34878D82A}">
                        <a16:rowId xmlns:a16="http://schemas.microsoft.com/office/drawing/2014/main" val="819911668"/>
                      </a:ext>
                    </a:extLst>
                  </a:tr>
                  <a:tr h="304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lgn="ctr"/>
                          <a:r>
                            <a:rPr lang="en-GB" sz="1400" b="1" dirty="0">
                              <a:solidFill>
                                <a:schemeClr val="tx2"/>
                              </a:solidFill>
                            </a:rPr>
                            <a:t>.</a:t>
                          </a:r>
                        </a:p>
                      </a:txBody>
                      <a:tcPr/>
                    </a:tc>
                    <a:extLst>
                      <a:ext uri="{0D108BD9-81ED-4DB2-BD59-A6C34878D82A}">
                        <a16:rowId xmlns:a16="http://schemas.microsoft.com/office/drawing/2014/main" val="1120666603"/>
                      </a:ext>
                    </a:extLst>
                  </a:tr>
                  <a:tr h="304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pPr algn="ctr"/>
                          <a:r>
                            <a:rPr lang="en-GB" sz="1400" b="1" dirty="0">
                              <a:solidFill>
                                <a:schemeClr val="tx2"/>
                              </a:solidFill>
                            </a:rPr>
                            <a:t>.</a:t>
                          </a:r>
                        </a:p>
                      </a:txBody>
                      <a:tcPr/>
                    </a:tc>
                    <a:extLst>
                      <a:ext uri="{0D108BD9-81ED-4DB2-BD59-A6C34878D82A}">
                        <a16:rowId xmlns:a16="http://schemas.microsoft.com/office/drawing/2014/main" val="3610214465"/>
                      </a:ext>
                    </a:extLst>
                  </a:tr>
                  <a:tr h="304800">
                    <a:tc>
                      <a:txBody>
                        <a:bodyPr/>
                        <a:lstStyle/>
                        <a:p>
                          <a:r>
                            <a:rPr lang="en-GB" sz="1400" b="1" dirty="0">
                              <a:solidFill>
                                <a:schemeClr val="tx2"/>
                              </a:solidFill>
                            </a:rPr>
                            <a:t>Year n</a:t>
                          </a:r>
                        </a:p>
                      </a:txBody>
                      <a:tcPr/>
                    </a:tc>
                    <a:tc>
                      <a:txBody>
                        <a:bodyPr/>
                        <a:lstStyle/>
                        <a:p>
                          <a:endParaRPr lang="en-US"/>
                        </a:p>
                      </a:txBody>
                      <a:tcPr>
                        <a:blipFill>
                          <a:blip r:embed="rId2"/>
                          <a:stretch>
                            <a:fillRect l="-35905" t="-704000" r="-378042" b="-382000"/>
                          </a:stretch>
                        </a:blipFill>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endParaRPr lang="en-US"/>
                        </a:p>
                      </a:txBody>
                      <a:tcPr>
                        <a:blipFill>
                          <a:blip r:embed="rId2"/>
                          <a:stretch>
                            <a:fillRect l="-350000" t="-704000" r="-1042" b="-382000"/>
                          </a:stretch>
                        </a:blipFill>
                      </a:tcPr>
                    </a:tc>
                    <a:extLst>
                      <a:ext uri="{0D108BD9-81ED-4DB2-BD59-A6C34878D82A}">
                        <a16:rowId xmlns:a16="http://schemas.microsoft.com/office/drawing/2014/main" val="3475057599"/>
                      </a:ext>
                    </a:extLst>
                  </a:tr>
                  <a:tr h="492252">
                    <a:tc>
                      <a:txBody>
                        <a:bodyPr/>
                        <a:lstStyle/>
                        <a:p>
                          <a:r>
                            <a:rPr lang="en-GB" sz="1400" b="1" dirty="0">
                              <a:solidFill>
                                <a:schemeClr val="tx2"/>
                              </a:solidFill>
                            </a:rPr>
                            <a:t>Mean</a:t>
                          </a:r>
                        </a:p>
                      </a:txBody>
                      <a:tcPr/>
                    </a:tc>
                    <a:tc>
                      <a:txBody>
                        <a:bodyPr/>
                        <a:lstStyle/>
                        <a:p>
                          <a:endParaRPr lang="en-US"/>
                        </a:p>
                      </a:txBody>
                      <a:tcPr>
                        <a:blipFill>
                          <a:blip r:embed="rId2"/>
                          <a:stretch>
                            <a:fillRect l="-35905" t="-496296" r="-378042" b="-135802"/>
                          </a:stretch>
                        </a:blipFill>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endParaRPr lang="en-US"/>
                        </a:p>
                      </a:txBody>
                      <a:tcPr>
                        <a:blipFill>
                          <a:blip r:embed="rId2"/>
                          <a:stretch>
                            <a:fillRect l="-350000" t="-496296" r="-1042" b="-135802"/>
                          </a:stretch>
                        </a:blipFill>
                      </a:tcPr>
                    </a:tc>
                    <a:extLst>
                      <a:ext uri="{0D108BD9-81ED-4DB2-BD59-A6C34878D82A}">
                        <a16:rowId xmlns:a16="http://schemas.microsoft.com/office/drawing/2014/main" val="2988628733"/>
                      </a:ext>
                    </a:extLst>
                  </a:tr>
                  <a:tr h="304800">
                    <a:tc>
                      <a:txBody>
                        <a:bodyPr/>
                        <a:lstStyle/>
                        <a:p>
                          <a:r>
                            <a:rPr lang="en-GB" sz="1400" b="1" dirty="0">
                              <a:solidFill>
                                <a:schemeClr val="tx2"/>
                              </a:solidFill>
                            </a:rPr>
                            <a:t>Min </a:t>
                          </a:r>
                        </a:p>
                      </a:txBody>
                      <a:tcPr/>
                    </a:tc>
                    <a:tc>
                      <a:txBody>
                        <a:bodyPr/>
                        <a:lstStyle/>
                        <a:p>
                          <a:endParaRPr lang="en-US"/>
                        </a:p>
                      </a:txBody>
                      <a:tcPr>
                        <a:blipFill>
                          <a:blip r:embed="rId2"/>
                          <a:stretch>
                            <a:fillRect l="-35905" t="-966000" r="-378042" b="-120000"/>
                          </a:stretch>
                        </a:blipFill>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endParaRPr lang="en-US"/>
                        </a:p>
                      </a:txBody>
                      <a:tcPr>
                        <a:blipFill>
                          <a:blip r:embed="rId2"/>
                          <a:stretch>
                            <a:fillRect l="-350000" t="-966000" r="-1042" b="-120000"/>
                          </a:stretch>
                        </a:blipFill>
                      </a:tcPr>
                    </a:tc>
                    <a:extLst>
                      <a:ext uri="{0D108BD9-81ED-4DB2-BD59-A6C34878D82A}">
                        <a16:rowId xmlns:a16="http://schemas.microsoft.com/office/drawing/2014/main" val="1308523994"/>
                      </a:ext>
                    </a:extLst>
                  </a:tr>
                  <a:tr h="304800">
                    <a:tc>
                      <a:txBody>
                        <a:bodyPr/>
                        <a:lstStyle/>
                        <a:p>
                          <a:r>
                            <a:rPr lang="en-GB" sz="1400" b="1" dirty="0">
                              <a:solidFill>
                                <a:schemeClr val="tx2"/>
                              </a:solidFill>
                            </a:rPr>
                            <a:t>max</a:t>
                          </a:r>
                        </a:p>
                      </a:txBody>
                      <a:tcPr/>
                    </a:tc>
                    <a:tc>
                      <a:txBody>
                        <a:bodyPr/>
                        <a:lstStyle/>
                        <a:p>
                          <a:endParaRPr lang="en-US"/>
                        </a:p>
                      </a:txBody>
                      <a:tcPr>
                        <a:blipFill>
                          <a:blip r:embed="rId2"/>
                          <a:stretch>
                            <a:fillRect l="-35905" t="-1066000" r="-378042" b="-20000"/>
                          </a:stretch>
                        </a:blipFill>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r>
                            <a:rPr lang="en-GB" sz="1400" b="1" dirty="0">
                              <a:solidFill>
                                <a:schemeClr val="tx2"/>
                              </a:solidFill>
                            </a:rPr>
                            <a:t>.</a:t>
                          </a:r>
                        </a:p>
                      </a:txBody>
                      <a:tcPr/>
                    </a:tc>
                    <a:tc>
                      <a:txBody>
                        <a:bodyPr/>
                        <a:lstStyle/>
                        <a:p>
                          <a:endParaRPr lang="en-US"/>
                        </a:p>
                      </a:txBody>
                      <a:tcPr>
                        <a:blipFill>
                          <a:blip r:embed="rId2"/>
                          <a:stretch>
                            <a:fillRect l="-350000" t="-1066000" r="-1042" b="-20000"/>
                          </a:stretch>
                        </a:blipFill>
                      </a:tcPr>
                    </a:tc>
                    <a:extLst>
                      <a:ext uri="{0D108BD9-81ED-4DB2-BD59-A6C34878D82A}">
                        <a16:rowId xmlns:a16="http://schemas.microsoft.com/office/drawing/2014/main" val="223076280"/>
                      </a:ext>
                    </a:extLst>
                  </a:tr>
                </a:tbl>
              </a:graphicData>
            </a:graphic>
          </p:graphicFrame>
        </mc:Fallback>
      </mc:AlternateContent>
    </p:spTree>
    <p:extLst>
      <p:ext uri="{BB962C8B-B14F-4D97-AF65-F5344CB8AC3E}">
        <p14:creationId xmlns:p14="http://schemas.microsoft.com/office/powerpoint/2010/main" val="1204966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outcomes</a:t>
            </a:r>
            <a:endParaRPr lang="en-GB" dirty="0"/>
          </a:p>
        </p:txBody>
      </p:sp>
      <p:sp>
        <p:nvSpPr>
          <p:cNvPr id="3" name="Content Placeholder 2"/>
          <p:cNvSpPr>
            <a:spLocks noGrp="1"/>
          </p:cNvSpPr>
          <p:nvPr>
            <p:ph idx="1"/>
          </p:nvPr>
        </p:nvSpPr>
        <p:spPr/>
        <p:txBody>
          <a:bodyPr/>
          <a:lstStyle/>
          <a:p>
            <a:endParaRPr lang="en-GB" dirty="0"/>
          </a:p>
          <a:p>
            <a:r>
              <a:rPr lang="en-GB" dirty="0"/>
              <a:t>After completing the lecture and associate exercises you should be able to:</a:t>
            </a:r>
          </a:p>
          <a:p>
            <a:endParaRPr lang="en-GB" dirty="0"/>
          </a:p>
          <a:p>
            <a:pPr marL="380990" indent="-380990">
              <a:buClr>
                <a:srgbClr val="00B398"/>
              </a:buClr>
              <a:buFont typeface="Arial" panose="020B0604020202020204" pitchFamily="34" charset="0"/>
              <a:buChar char="•"/>
            </a:pPr>
            <a:r>
              <a:rPr lang="en-GB" dirty="0"/>
              <a:t>Differentiate between indices and indicators</a:t>
            </a:r>
          </a:p>
          <a:p>
            <a:pPr marL="380990" indent="-380990">
              <a:buClr>
                <a:srgbClr val="00B398"/>
              </a:buClr>
              <a:buFont typeface="Arial" panose="020B0604020202020204" pitchFamily="34" charset="0"/>
              <a:buChar char="•"/>
            </a:pPr>
            <a:r>
              <a:rPr lang="en-GB" dirty="0"/>
              <a:t>Validate satellite products of climate indicators of essential climate variables </a:t>
            </a:r>
          </a:p>
          <a:p>
            <a:pPr marL="380990" indent="-380990">
              <a:buClr>
                <a:srgbClr val="00B398"/>
              </a:buClr>
              <a:buFont typeface="Arial" panose="020B0604020202020204" pitchFamily="34" charset="0"/>
              <a:buChar char="•"/>
            </a:pPr>
            <a:r>
              <a:rPr lang="en-GB" dirty="0"/>
              <a:t>Convert satellite indicators of essential climate variables to indices </a:t>
            </a:r>
          </a:p>
          <a:p>
            <a:pPr marL="380990" indent="-380990">
              <a:buClr>
                <a:srgbClr val="00B398"/>
              </a:buClr>
              <a:buFont typeface="Arial" panose="020B0604020202020204" pitchFamily="34" charset="0"/>
              <a:buChar char="•"/>
            </a:pPr>
            <a:r>
              <a:rPr lang="en-GB" dirty="0"/>
              <a:t>Monitor and detect metrological and agricultural drought indices</a:t>
            </a:r>
          </a:p>
          <a:p>
            <a:pPr marL="380990" indent="-380990">
              <a:buClr>
                <a:srgbClr val="00B398"/>
              </a:buClr>
              <a:buFont typeface="Arial" panose="020B0604020202020204" pitchFamily="34" charset="0"/>
              <a:buChar char="•"/>
            </a:pPr>
            <a:endParaRPr lang="en-GB" dirty="0"/>
          </a:p>
        </p:txBody>
      </p:sp>
    </p:spTree>
    <p:extLst>
      <p:ext uri="{BB962C8B-B14F-4D97-AF65-F5344CB8AC3E}">
        <p14:creationId xmlns:p14="http://schemas.microsoft.com/office/powerpoint/2010/main" val="372924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C772D-8DC4-4302-B2F7-C837601A8B86}"/>
              </a:ext>
            </a:extLst>
          </p:cNvPr>
          <p:cNvSpPr>
            <a:spLocks noGrp="1"/>
          </p:cNvSpPr>
          <p:nvPr>
            <p:ph type="title"/>
          </p:nvPr>
        </p:nvSpPr>
        <p:spPr/>
        <p:txBody>
          <a:bodyPr/>
          <a:lstStyle/>
          <a:p>
            <a:r>
              <a:rPr lang="en-GB" dirty="0"/>
              <a:t>Soil moisture deficit index </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BF10407-7A0E-4875-A675-6D414E4F1E58}"/>
                  </a:ext>
                </a:extLst>
              </p:cNvPr>
              <p:cNvSpPr>
                <a:spLocks noGrp="1"/>
              </p:cNvSpPr>
              <p:nvPr>
                <p:ph idx="1"/>
              </p:nvPr>
            </p:nvSpPr>
            <p:spPr/>
            <p:txBody>
              <a:bodyPr/>
              <a:lstStyle/>
              <a:p>
                <a:endParaRPr lang="en-GB" dirty="0"/>
              </a:p>
              <a:p>
                <a:r>
                  <a:rPr lang="en-GB" dirty="0"/>
                  <a:t>Now if 	</a:t>
                </a:r>
                <a14:m>
                  <m:oMath xmlns:m="http://schemas.openxmlformats.org/officeDocument/2006/math">
                    <m:r>
                      <a:rPr lang="en-GB" b="0" i="1" smtClean="0">
                        <a:latin typeface="Cambria Math" panose="02040503050406030204" pitchFamily="18" charset="0"/>
                      </a:rPr>
                      <m:t>𝑆</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𝑊</m:t>
                        </m:r>
                      </m:e>
                      <m:sub>
                        <m:r>
                          <a:rPr lang="en-GB" b="0" i="1" smtClean="0">
                            <a:latin typeface="Cambria Math" panose="02040503050406030204" pitchFamily="18" charset="0"/>
                          </a:rPr>
                          <m:t>𝑗</m:t>
                        </m:r>
                      </m:sub>
                    </m:sSub>
                    <m:r>
                      <a:rPr lang="en-GB" b="0" i="1" smtClean="0">
                        <a:latin typeface="Cambria Math" panose="02040503050406030204" pitchFamily="18" charset="0"/>
                      </a:rPr>
                      <m:t>&gt;</m:t>
                    </m:r>
                    <m:r>
                      <a:rPr lang="en-GB" b="0" i="1" smtClean="0">
                        <a:latin typeface="Cambria Math" panose="02040503050406030204" pitchFamily="18" charset="0"/>
                      </a:rPr>
                      <m:t>𝑀𝑆</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𝑊</m:t>
                        </m:r>
                      </m:e>
                      <m:sub>
                        <m:r>
                          <a:rPr lang="en-GB" b="0" i="1" smtClean="0">
                            <a:latin typeface="Cambria Math" panose="02040503050406030204" pitchFamily="18" charset="0"/>
                          </a:rPr>
                          <m:t>𝑗</m:t>
                        </m:r>
                      </m:sub>
                    </m:sSub>
                  </m:oMath>
                </a14:m>
                <a:r>
                  <a:rPr lang="en-GB" b="0" dirty="0"/>
                  <a:t>  we have </a:t>
                </a:r>
                <a14:m>
                  <m:oMath xmlns:m="http://schemas.openxmlformats.org/officeDocument/2006/math">
                    <m:r>
                      <a:rPr lang="en-GB" i="1">
                        <a:latin typeface="Cambria Math" panose="02040503050406030204" pitchFamily="18" charset="0"/>
                      </a:rPr>
                      <m:t>𝑆</m:t>
                    </m:r>
                    <m:sSub>
                      <m:sSubPr>
                        <m:ctrlPr>
                          <a:rPr lang="en-GB" i="1">
                            <a:latin typeface="Cambria Math" panose="02040503050406030204" pitchFamily="18" charset="0"/>
                          </a:rPr>
                        </m:ctrlPr>
                      </m:sSubPr>
                      <m:e>
                        <m:r>
                          <a:rPr lang="en-GB" b="0" i="1" smtClean="0">
                            <a:latin typeface="Cambria Math" panose="02040503050406030204" pitchFamily="18" charset="0"/>
                          </a:rPr>
                          <m:t>𝐷</m:t>
                        </m:r>
                      </m:e>
                      <m:sub>
                        <m:r>
                          <a:rPr lang="en-GB" i="1">
                            <a:latin typeface="Cambria Math" panose="02040503050406030204" pitchFamily="18" charset="0"/>
                          </a:rPr>
                          <m:t>𝑗</m:t>
                        </m:r>
                      </m:sub>
                    </m:sSub>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i="1">
                            <a:latin typeface="Cambria Math" panose="02040503050406030204" pitchFamily="18" charset="0"/>
                          </a:rPr>
                          <m:t>𝑆</m:t>
                        </m:r>
                        <m:sSub>
                          <m:sSubPr>
                            <m:ctrlPr>
                              <a:rPr lang="en-GB" i="1">
                                <a:latin typeface="Cambria Math" panose="02040503050406030204" pitchFamily="18" charset="0"/>
                              </a:rPr>
                            </m:ctrlPr>
                          </m:sSubPr>
                          <m:e>
                            <m:r>
                              <a:rPr lang="en-GB" i="1">
                                <a:latin typeface="Cambria Math" panose="02040503050406030204" pitchFamily="18" charset="0"/>
                              </a:rPr>
                              <m:t>𝑊</m:t>
                            </m:r>
                          </m:e>
                          <m:sub>
                            <m:r>
                              <a:rPr lang="en-GB" i="1">
                                <a:latin typeface="Cambria Math" panose="02040503050406030204" pitchFamily="18" charset="0"/>
                              </a:rPr>
                              <m:t>𝑗</m:t>
                            </m:r>
                          </m:sub>
                        </m:sSub>
                        <m:r>
                          <a:rPr lang="en-GB" i="1">
                            <a:latin typeface="Cambria Math" panose="02040503050406030204" pitchFamily="18" charset="0"/>
                          </a:rPr>
                          <m:t>−</m:t>
                        </m:r>
                        <m:r>
                          <a:rPr lang="en-GB" i="1">
                            <a:latin typeface="Cambria Math" panose="02040503050406030204" pitchFamily="18" charset="0"/>
                          </a:rPr>
                          <m:t>𝑀𝑆</m:t>
                        </m:r>
                        <m:sSub>
                          <m:sSubPr>
                            <m:ctrlPr>
                              <a:rPr lang="en-GB" i="1">
                                <a:latin typeface="Cambria Math" panose="02040503050406030204" pitchFamily="18" charset="0"/>
                              </a:rPr>
                            </m:ctrlPr>
                          </m:sSubPr>
                          <m:e>
                            <m:r>
                              <a:rPr lang="en-GB" i="1">
                                <a:latin typeface="Cambria Math" panose="02040503050406030204" pitchFamily="18" charset="0"/>
                              </a:rPr>
                              <m:t>𝑊</m:t>
                            </m:r>
                          </m:e>
                          <m:sub>
                            <m:r>
                              <a:rPr lang="en-GB" i="1">
                                <a:latin typeface="Cambria Math" panose="02040503050406030204" pitchFamily="18" charset="0"/>
                              </a:rPr>
                              <m:t>𝑗</m:t>
                            </m:r>
                          </m:sub>
                        </m:sSub>
                      </m:num>
                      <m:den>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max</m:t>
                            </m:r>
                          </m:fName>
                          <m:e>
                            <m:r>
                              <a:rPr lang="en-GB" b="0" i="1" smtClean="0">
                                <a:latin typeface="Cambria Math" panose="02040503050406030204" pitchFamily="18" charset="0"/>
                              </a:rPr>
                              <m:t>𝑆</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𝑊</m:t>
                                </m:r>
                              </m:e>
                              <m:sub>
                                <m:r>
                                  <a:rPr lang="en-GB" b="0" i="1" smtClean="0">
                                    <a:latin typeface="Cambria Math" panose="02040503050406030204" pitchFamily="18" charset="0"/>
                                  </a:rPr>
                                  <m:t>𝑗</m:t>
                                </m:r>
                              </m:sub>
                            </m:sSub>
                            <m:r>
                              <a:rPr lang="en-GB" b="0" i="1" smtClean="0">
                                <a:latin typeface="Cambria Math" panose="02040503050406030204" pitchFamily="18" charset="0"/>
                              </a:rPr>
                              <m:t> −</m:t>
                            </m:r>
                          </m:e>
                        </m:func>
                        <m:r>
                          <a:rPr lang="en-GB" i="1">
                            <a:latin typeface="Cambria Math" panose="02040503050406030204" pitchFamily="18" charset="0"/>
                          </a:rPr>
                          <m:t>𝑆</m:t>
                        </m:r>
                        <m:sSub>
                          <m:sSubPr>
                            <m:ctrlPr>
                              <a:rPr lang="en-GB" b="0" i="1" smtClean="0">
                                <a:latin typeface="Cambria Math" panose="02040503050406030204" pitchFamily="18" charset="0"/>
                              </a:rPr>
                            </m:ctrlPr>
                          </m:sSubPr>
                          <m:e>
                            <m:r>
                              <a:rPr lang="en-GB" i="1">
                                <a:latin typeface="Cambria Math" panose="02040503050406030204" pitchFamily="18" charset="0"/>
                              </a:rPr>
                              <m:t>𝑊</m:t>
                            </m:r>
                          </m:e>
                          <m:sub>
                            <m:r>
                              <a:rPr lang="en-GB" b="0" i="1" smtClean="0">
                                <a:latin typeface="Cambria Math" panose="02040503050406030204" pitchFamily="18" charset="0"/>
                              </a:rPr>
                              <m:t>𝑗</m:t>
                            </m:r>
                          </m:sub>
                        </m:sSub>
                      </m:den>
                    </m:f>
                    <m:r>
                      <a:rPr lang="en-GB" b="0" i="1" smtClean="0">
                        <a:latin typeface="Cambria Math" panose="02040503050406030204" pitchFamily="18" charset="0"/>
                      </a:rPr>
                      <m:t>×100</m:t>
                    </m:r>
                  </m:oMath>
                </a14:m>
                <a:endParaRPr lang="en-GB" b="0" dirty="0"/>
              </a:p>
              <a:p>
                <a:r>
                  <a:rPr lang="en-GB" b="0" dirty="0"/>
                  <a:t>	</a:t>
                </a:r>
                <a14:m>
                  <m:oMath xmlns:m="http://schemas.openxmlformats.org/officeDocument/2006/math">
                    <m:r>
                      <a:rPr lang="en-GB" b="0" i="1" smtClean="0">
                        <a:latin typeface="Cambria Math" panose="02040503050406030204" pitchFamily="18" charset="0"/>
                      </a:rPr>
                      <m:t>𝑆</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𝑊</m:t>
                        </m:r>
                      </m:e>
                      <m:sub>
                        <m:r>
                          <a:rPr lang="en-GB" b="0" i="1" smtClean="0">
                            <a:latin typeface="Cambria Math" panose="02040503050406030204" pitchFamily="18" charset="0"/>
                          </a:rPr>
                          <m:t>𝑗</m:t>
                        </m:r>
                      </m:sub>
                    </m:sSub>
                    <m:r>
                      <a:rPr lang="en-GB" b="0" i="1" smtClean="0">
                        <a:latin typeface="Cambria Math" panose="02040503050406030204" pitchFamily="18" charset="0"/>
                      </a:rPr>
                      <m:t>&lt;</m:t>
                    </m:r>
                    <m:r>
                      <a:rPr lang="en-GB" b="0" i="1" smtClean="0">
                        <a:latin typeface="Cambria Math" panose="02040503050406030204" pitchFamily="18" charset="0"/>
                      </a:rPr>
                      <m:t>𝑀𝑆</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𝑊</m:t>
                        </m:r>
                      </m:e>
                      <m:sub>
                        <m:r>
                          <a:rPr lang="en-GB" b="0" i="1" smtClean="0">
                            <a:latin typeface="Cambria Math" panose="02040503050406030204" pitchFamily="18" charset="0"/>
                          </a:rPr>
                          <m:t>𝑗</m:t>
                        </m:r>
                      </m:sub>
                    </m:sSub>
                  </m:oMath>
                </a14:m>
                <a:r>
                  <a:rPr lang="en-GB" b="0" dirty="0"/>
                  <a:t>  we have </a:t>
                </a:r>
                <a14:m>
                  <m:oMath xmlns:m="http://schemas.openxmlformats.org/officeDocument/2006/math">
                    <m:r>
                      <a:rPr lang="en-GB" i="1">
                        <a:latin typeface="Cambria Math" panose="02040503050406030204" pitchFamily="18" charset="0"/>
                      </a:rPr>
                      <m:t>𝑆</m:t>
                    </m:r>
                    <m:sSub>
                      <m:sSubPr>
                        <m:ctrlPr>
                          <a:rPr lang="en-GB" i="1">
                            <a:latin typeface="Cambria Math" panose="02040503050406030204" pitchFamily="18" charset="0"/>
                          </a:rPr>
                        </m:ctrlPr>
                      </m:sSubPr>
                      <m:e>
                        <m:r>
                          <a:rPr lang="en-GB" b="0" i="1" smtClean="0">
                            <a:latin typeface="Cambria Math" panose="02040503050406030204" pitchFamily="18" charset="0"/>
                          </a:rPr>
                          <m:t>𝐷</m:t>
                        </m:r>
                      </m:e>
                      <m:sub>
                        <m:r>
                          <a:rPr lang="en-GB" i="1">
                            <a:latin typeface="Cambria Math" panose="02040503050406030204" pitchFamily="18" charset="0"/>
                          </a:rPr>
                          <m:t>𝑗</m:t>
                        </m:r>
                      </m:sub>
                    </m:sSub>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i="1">
                            <a:latin typeface="Cambria Math" panose="02040503050406030204" pitchFamily="18" charset="0"/>
                          </a:rPr>
                          <m:t>𝑆</m:t>
                        </m:r>
                        <m:sSub>
                          <m:sSubPr>
                            <m:ctrlPr>
                              <a:rPr lang="en-GB" i="1">
                                <a:latin typeface="Cambria Math" panose="02040503050406030204" pitchFamily="18" charset="0"/>
                              </a:rPr>
                            </m:ctrlPr>
                          </m:sSubPr>
                          <m:e>
                            <m:r>
                              <a:rPr lang="en-GB" i="1">
                                <a:latin typeface="Cambria Math" panose="02040503050406030204" pitchFamily="18" charset="0"/>
                              </a:rPr>
                              <m:t>𝑊</m:t>
                            </m:r>
                          </m:e>
                          <m:sub>
                            <m:r>
                              <a:rPr lang="en-GB" i="1">
                                <a:latin typeface="Cambria Math" panose="02040503050406030204" pitchFamily="18" charset="0"/>
                              </a:rPr>
                              <m:t>𝑗</m:t>
                            </m:r>
                          </m:sub>
                        </m:sSub>
                        <m:r>
                          <a:rPr lang="en-GB" i="1">
                            <a:latin typeface="Cambria Math" panose="02040503050406030204" pitchFamily="18" charset="0"/>
                          </a:rPr>
                          <m:t>−</m:t>
                        </m:r>
                        <m:r>
                          <a:rPr lang="en-GB" i="1">
                            <a:latin typeface="Cambria Math" panose="02040503050406030204" pitchFamily="18" charset="0"/>
                          </a:rPr>
                          <m:t>𝑀𝑆</m:t>
                        </m:r>
                        <m:sSub>
                          <m:sSubPr>
                            <m:ctrlPr>
                              <a:rPr lang="en-GB" i="1">
                                <a:latin typeface="Cambria Math" panose="02040503050406030204" pitchFamily="18" charset="0"/>
                              </a:rPr>
                            </m:ctrlPr>
                          </m:sSubPr>
                          <m:e>
                            <m:r>
                              <a:rPr lang="en-GB" i="1">
                                <a:latin typeface="Cambria Math" panose="02040503050406030204" pitchFamily="18" charset="0"/>
                              </a:rPr>
                              <m:t>𝑊</m:t>
                            </m:r>
                          </m:e>
                          <m:sub>
                            <m:r>
                              <a:rPr lang="en-GB" i="1">
                                <a:latin typeface="Cambria Math" panose="02040503050406030204" pitchFamily="18" charset="0"/>
                              </a:rPr>
                              <m:t>𝑗</m:t>
                            </m:r>
                          </m:sub>
                        </m:sSub>
                      </m:num>
                      <m:den>
                        <m:r>
                          <a:rPr lang="en-GB" i="1">
                            <a:latin typeface="Cambria Math" panose="02040503050406030204" pitchFamily="18" charset="0"/>
                          </a:rPr>
                          <m:t>𝑆𝑊𝑗</m:t>
                        </m:r>
                        <m:r>
                          <a:rPr lang="en-GB" b="0" i="1" smtClean="0">
                            <a:latin typeface="Cambria Math" panose="02040503050406030204" pitchFamily="18" charset="0"/>
                          </a:rPr>
                          <m:t>−</m:t>
                        </m:r>
                        <m:func>
                          <m:funcPr>
                            <m:ctrlPr>
                              <a:rPr lang="en-GB" i="1">
                                <a:latin typeface="Cambria Math" panose="02040503050406030204" pitchFamily="18" charset="0"/>
                              </a:rPr>
                            </m:ctrlPr>
                          </m:funcPr>
                          <m:fName>
                            <m:r>
                              <m:rPr>
                                <m:sty m:val="p"/>
                              </m:rPr>
                              <a:rPr lang="en-GB">
                                <a:latin typeface="Cambria Math" panose="02040503050406030204" pitchFamily="18" charset="0"/>
                              </a:rPr>
                              <m:t>min</m:t>
                            </m:r>
                          </m:fName>
                          <m:e>
                            <m:r>
                              <a:rPr lang="en-GB" i="1">
                                <a:latin typeface="Cambria Math" panose="02040503050406030204" pitchFamily="18" charset="0"/>
                              </a:rPr>
                              <m:t>𝑆</m:t>
                            </m:r>
                            <m:sSub>
                              <m:sSubPr>
                                <m:ctrlPr>
                                  <a:rPr lang="en-GB" i="1">
                                    <a:latin typeface="Cambria Math" panose="02040503050406030204" pitchFamily="18" charset="0"/>
                                  </a:rPr>
                                </m:ctrlPr>
                              </m:sSubPr>
                              <m:e>
                                <m:r>
                                  <a:rPr lang="en-GB" i="1">
                                    <a:latin typeface="Cambria Math" panose="02040503050406030204" pitchFamily="18" charset="0"/>
                                  </a:rPr>
                                  <m:t>𝑊</m:t>
                                </m:r>
                              </m:e>
                              <m:sub>
                                <m:r>
                                  <a:rPr lang="en-GB" i="1">
                                    <a:latin typeface="Cambria Math" panose="02040503050406030204" pitchFamily="18" charset="0"/>
                                  </a:rPr>
                                  <m:t>𝑗</m:t>
                                </m:r>
                              </m:sub>
                            </m:sSub>
                          </m:e>
                        </m:func>
                      </m:den>
                    </m:f>
                    <m:r>
                      <a:rPr lang="en-GB" b="0" i="1" smtClean="0">
                        <a:latin typeface="Cambria Math" panose="02040503050406030204" pitchFamily="18" charset="0"/>
                      </a:rPr>
                      <m:t>×100</m:t>
                    </m:r>
                  </m:oMath>
                </a14:m>
                <a:endParaRPr lang="en-GB" b="0" dirty="0"/>
              </a:p>
              <a:p>
                <a:r>
                  <a:rPr lang="en-GB" b="0" dirty="0"/>
                  <a:t>This is the relative position of the difference w.r.t max or mean. </a:t>
                </a:r>
              </a:p>
              <a:p>
                <a:endParaRPr lang="en-GB" dirty="0"/>
              </a:p>
              <a:p>
                <a:r>
                  <a:rPr lang="en-GB" dirty="0"/>
                  <a:t>The soil moisture deficit of month 1 is initiated as SMDI</a:t>
                </a:r>
                <a:r>
                  <a:rPr lang="en-GB" baseline="-25000" dirty="0"/>
                  <a:t>1</a:t>
                </a:r>
                <a:r>
                  <a:rPr lang="en-GB" dirty="0"/>
                  <a:t>=SD</a:t>
                </a:r>
                <a:r>
                  <a:rPr lang="en-GB" baseline="-25000" dirty="0"/>
                  <a:t>1</a:t>
                </a:r>
                <a:r>
                  <a:rPr lang="en-GB" dirty="0"/>
                  <a:t>/50</a:t>
                </a:r>
              </a:p>
              <a:p>
                <a:endParaRPr lang="en-GB" dirty="0"/>
              </a:p>
              <a:p>
                <a:r>
                  <a:rPr lang="en-GB" dirty="0"/>
                  <a:t>And the soil moisture deficit index is estimated as: </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𝑆𝑀𝐷</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𝐼</m:t>
                          </m:r>
                        </m:e>
                        <m:sub>
                          <m:r>
                            <a:rPr lang="en-GB" b="0" i="1" smtClean="0">
                              <a:latin typeface="Cambria Math" panose="02040503050406030204" pitchFamily="18" charset="0"/>
                            </a:rPr>
                            <m:t>𝑗</m:t>
                          </m:r>
                        </m:sub>
                      </m:sSub>
                      <m:r>
                        <a:rPr lang="en-GB" b="0" i="1" smtClean="0">
                          <a:latin typeface="Cambria Math" panose="02040503050406030204" pitchFamily="18" charset="0"/>
                        </a:rPr>
                        <m:t>=0.5×</m:t>
                      </m:r>
                      <m:r>
                        <a:rPr lang="en-GB" b="0" i="1" smtClean="0">
                          <a:latin typeface="Cambria Math" panose="02040503050406030204" pitchFamily="18" charset="0"/>
                        </a:rPr>
                        <m:t>𝑆𝑀𝐷</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𝐼</m:t>
                          </m:r>
                        </m:e>
                        <m:sub>
                          <m:r>
                            <a:rPr lang="en-GB" b="0" i="1" smtClean="0">
                              <a:latin typeface="Cambria Math" panose="02040503050406030204" pitchFamily="18" charset="0"/>
                            </a:rPr>
                            <m:t>𝑗</m:t>
                          </m:r>
                          <m:r>
                            <a:rPr lang="en-GB" b="0" i="1" smtClean="0">
                              <a:latin typeface="Cambria Math" panose="02040503050406030204" pitchFamily="18" charset="0"/>
                            </a:rPr>
                            <m:t>−1</m:t>
                          </m:r>
                        </m:sub>
                      </m:sSub>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𝑆</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𝐷</m:t>
                              </m:r>
                            </m:e>
                            <m:sub>
                              <m:r>
                                <a:rPr lang="en-GB" b="0" i="1" smtClean="0">
                                  <a:latin typeface="Cambria Math" panose="02040503050406030204" pitchFamily="18" charset="0"/>
                                </a:rPr>
                                <m:t>𝑗</m:t>
                              </m:r>
                            </m:sub>
                          </m:sSub>
                        </m:num>
                        <m:den>
                          <m:r>
                            <a:rPr lang="en-GB" b="0" i="1" smtClean="0">
                              <a:latin typeface="Cambria Math" panose="02040503050406030204" pitchFamily="18" charset="0"/>
                            </a:rPr>
                            <m:t>50</m:t>
                          </m:r>
                        </m:den>
                      </m:f>
                    </m:oMath>
                  </m:oMathPara>
                </a14:m>
                <a:endParaRPr lang="en-GB" dirty="0"/>
              </a:p>
              <a:p>
                <a:r>
                  <a:rPr lang="en-GB" dirty="0"/>
                  <a:t>Denoting </a:t>
                </a:r>
                <a14:m>
                  <m:oMath xmlns:m="http://schemas.openxmlformats.org/officeDocument/2006/math">
                    <m:sSub>
                      <m:sSubPr>
                        <m:ctrlPr>
                          <a:rPr lang="en-GB" b="0" i="1" smtClean="0">
                            <a:latin typeface="Cambria Math" panose="02040503050406030204" pitchFamily="18" charset="0"/>
                          </a:rPr>
                        </m:ctrlPr>
                      </m:sSubPr>
                      <m:e>
                        <m:r>
                          <m:rPr>
                            <m:sty m:val="p"/>
                          </m:rPr>
                          <a:rPr lang="en-GB" b="0" i="0" smtClean="0">
                            <a:latin typeface="Cambria Math" panose="02040503050406030204" pitchFamily="18" charset="0"/>
                          </a:rPr>
                          <m:t>S</m:t>
                        </m:r>
                      </m:e>
                      <m:sub>
                        <m:r>
                          <m:rPr>
                            <m:sty m:val="p"/>
                          </m:rPr>
                          <a:rPr lang="en-GB" b="0" i="0" smtClean="0">
                            <a:latin typeface="Cambria Math" panose="02040503050406030204" pitchFamily="18" charset="0"/>
                          </a:rPr>
                          <m:t>j</m:t>
                        </m:r>
                      </m:sub>
                    </m:sSub>
                    <m:r>
                      <a:rPr lang="en-GB" b="0" i="0" smtClean="0">
                        <a:latin typeface="Cambria Math" panose="02040503050406030204" pitchFamily="18" charset="0"/>
                      </a:rPr>
                      <m:t>=</m:t>
                    </m:r>
                    <m:f>
                      <m:fPr>
                        <m:ctrlPr>
                          <a:rPr lang="en-GB" b="0" i="1" smtClean="0">
                            <a:latin typeface="Cambria Math" panose="02040503050406030204" pitchFamily="18" charset="0"/>
                          </a:rPr>
                        </m:ctrlPr>
                      </m:fPr>
                      <m:num>
                        <m:r>
                          <a:rPr lang="en-GB" i="1">
                            <a:latin typeface="Cambria Math" panose="02040503050406030204" pitchFamily="18" charset="0"/>
                          </a:rPr>
                          <m:t>𝑆</m:t>
                        </m:r>
                        <m:sSub>
                          <m:sSubPr>
                            <m:ctrlPr>
                              <a:rPr lang="en-GB" i="1">
                                <a:latin typeface="Cambria Math" panose="02040503050406030204" pitchFamily="18" charset="0"/>
                              </a:rPr>
                            </m:ctrlPr>
                          </m:sSubPr>
                          <m:e>
                            <m:r>
                              <a:rPr lang="en-GB" i="1">
                                <a:latin typeface="Cambria Math" panose="02040503050406030204" pitchFamily="18" charset="0"/>
                              </a:rPr>
                              <m:t>𝑊</m:t>
                            </m:r>
                          </m:e>
                          <m:sub>
                            <m:r>
                              <a:rPr lang="en-GB" i="1">
                                <a:latin typeface="Cambria Math" panose="02040503050406030204" pitchFamily="18" charset="0"/>
                              </a:rPr>
                              <m:t>𝑗</m:t>
                            </m:r>
                          </m:sub>
                        </m:sSub>
                        <m:r>
                          <a:rPr lang="en-GB" i="1">
                            <a:latin typeface="Cambria Math" panose="02040503050406030204" pitchFamily="18" charset="0"/>
                          </a:rPr>
                          <m:t>−</m:t>
                        </m:r>
                        <m:r>
                          <a:rPr lang="en-GB" i="1">
                            <a:latin typeface="Cambria Math" panose="02040503050406030204" pitchFamily="18" charset="0"/>
                          </a:rPr>
                          <m:t>𝑀𝑆</m:t>
                        </m:r>
                        <m:sSub>
                          <m:sSubPr>
                            <m:ctrlPr>
                              <a:rPr lang="en-GB" i="1">
                                <a:latin typeface="Cambria Math" panose="02040503050406030204" pitchFamily="18" charset="0"/>
                              </a:rPr>
                            </m:ctrlPr>
                          </m:sSubPr>
                          <m:e>
                            <m:r>
                              <a:rPr lang="en-GB" i="1">
                                <a:latin typeface="Cambria Math" panose="02040503050406030204" pitchFamily="18" charset="0"/>
                              </a:rPr>
                              <m:t>𝑊</m:t>
                            </m:r>
                          </m:e>
                          <m:sub>
                            <m:r>
                              <a:rPr lang="en-GB" i="1">
                                <a:latin typeface="Cambria Math" panose="02040503050406030204" pitchFamily="18" charset="0"/>
                              </a:rPr>
                              <m:t>𝑗</m:t>
                            </m:r>
                          </m:sub>
                        </m:sSub>
                      </m:num>
                      <m:den>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max</m:t>
                            </m:r>
                          </m:fName>
                          <m:e>
                            <m:r>
                              <a:rPr lang="en-GB" b="0" i="1" smtClean="0">
                                <a:latin typeface="Cambria Math" panose="02040503050406030204" pitchFamily="18" charset="0"/>
                              </a:rPr>
                              <m:t>𝑆</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𝑊</m:t>
                                </m:r>
                              </m:e>
                              <m:sub>
                                <m:r>
                                  <a:rPr lang="en-GB" b="0" i="1" smtClean="0">
                                    <a:latin typeface="Cambria Math" panose="02040503050406030204" pitchFamily="18" charset="0"/>
                                  </a:rPr>
                                  <m:t>𝑗</m:t>
                                </m:r>
                              </m:sub>
                            </m:sSub>
                            <m:r>
                              <a:rPr lang="en-GB" b="0" i="1" smtClean="0">
                                <a:latin typeface="Cambria Math" panose="02040503050406030204" pitchFamily="18" charset="0"/>
                              </a:rPr>
                              <m:t> −</m:t>
                            </m:r>
                          </m:e>
                        </m:func>
                        <m:r>
                          <a:rPr lang="en-GB" i="1">
                            <a:latin typeface="Cambria Math" panose="02040503050406030204" pitchFamily="18" charset="0"/>
                          </a:rPr>
                          <m:t>𝑆</m:t>
                        </m:r>
                        <m:sSub>
                          <m:sSubPr>
                            <m:ctrlPr>
                              <a:rPr lang="en-GB" b="0" i="1" smtClean="0">
                                <a:latin typeface="Cambria Math" panose="02040503050406030204" pitchFamily="18" charset="0"/>
                              </a:rPr>
                            </m:ctrlPr>
                          </m:sSubPr>
                          <m:e>
                            <m:r>
                              <a:rPr lang="en-GB" i="1">
                                <a:latin typeface="Cambria Math" panose="02040503050406030204" pitchFamily="18" charset="0"/>
                              </a:rPr>
                              <m:t>𝑊</m:t>
                            </m:r>
                          </m:e>
                          <m:sub>
                            <m:r>
                              <a:rPr lang="en-GB" b="0" i="1" smtClean="0">
                                <a:latin typeface="Cambria Math" panose="02040503050406030204" pitchFamily="18" charset="0"/>
                              </a:rPr>
                              <m:t>𝑗</m:t>
                            </m:r>
                          </m:sub>
                        </m:sSub>
                      </m:den>
                    </m:f>
                  </m:oMath>
                </a14:m>
                <a:r>
                  <a:rPr lang="en-GB" dirty="0">
                    <a:sym typeface="Wingdings" panose="05000000000000000000" pitchFamily="2" charset="2"/>
                  </a:rPr>
                  <a:t>	          </a:t>
                </a:r>
                <a14:m>
                  <m:oMath xmlns:m="http://schemas.openxmlformats.org/officeDocument/2006/math">
                    <m:r>
                      <a:rPr lang="en-GB" b="0" i="1" smtClean="0">
                        <a:latin typeface="Cambria Math" panose="02040503050406030204" pitchFamily="18" charset="0"/>
                      </a:rPr>
                      <m:t>𝑆𝑀</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𝐷</m:t>
                        </m:r>
                      </m:e>
                      <m:sub>
                        <m:r>
                          <a:rPr lang="en-GB" b="0" i="1" smtClean="0">
                            <a:latin typeface="Cambria Math" panose="02040503050406030204" pitchFamily="18" charset="0"/>
                          </a:rPr>
                          <m:t>𝑗</m:t>
                        </m:r>
                      </m:sub>
                    </m:sSub>
                    <m:r>
                      <a:rPr lang="en-GB" b="0" i="1" smtClean="0">
                        <a:latin typeface="Cambria Math" panose="02040503050406030204" pitchFamily="18" charset="0"/>
                      </a:rPr>
                      <m:t>=</m:t>
                    </m:r>
                    <m:nary>
                      <m:naryPr>
                        <m:chr m:val="∑"/>
                        <m:ctrlPr>
                          <a:rPr lang="en-GB" b="0" i="1" smtClean="0">
                            <a:latin typeface="Cambria Math" panose="02040503050406030204" pitchFamily="18" charset="0"/>
                          </a:rPr>
                        </m:ctrlPr>
                      </m:naryPr>
                      <m:sub>
                        <m:r>
                          <m:rPr>
                            <m:brk m:alnAt="23"/>
                          </m:rPr>
                          <a:rPr lang="en-GB" b="0" i="1" smtClean="0">
                            <a:latin typeface="Cambria Math" panose="02040503050406030204" pitchFamily="18" charset="0"/>
                          </a:rPr>
                          <m:t>𝑗</m:t>
                        </m:r>
                        <m:r>
                          <a:rPr lang="en-GB" b="0" i="1" smtClean="0">
                            <a:latin typeface="Cambria Math" panose="02040503050406030204" pitchFamily="18" charset="0"/>
                          </a:rPr>
                          <m:t>=1</m:t>
                        </m:r>
                      </m:sub>
                      <m:sup>
                        <m:r>
                          <a:rPr lang="en-GB" b="0" i="1" smtClean="0">
                            <a:latin typeface="Cambria Math" panose="02040503050406030204" pitchFamily="18" charset="0"/>
                          </a:rPr>
                          <m:t>𝑛</m:t>
                        </m:r>
                      </m:sup>
                      <m:e>
                        <m:sSup>
                          <m:sSupPr>
                            <m:ctrlPr>
                              <a:rPr lang="en-GB" b="0" i="1" smtClean="0">
                                <a:latin typeface="Cambria Math" panose="02040503050406030204" pitchFamily="18" charset="0"/>
                              </a:rPr>
                            </m:ctrlPr>
                          </m:sSupPr>
                          <m:e>
                            <m:r>
                              <a:rPr lang="en-GB" b="0" i="1" smtClean="0">
                                <a:latin typeface="Cambria Math" panose="02040503050406030204" pitchFamily="18" charset="0"/>
                              </a:rPr>
                              <m:t>0,5</m:t>
                            </m:r>
                          </m:e>
                          <m:sup>
                            <m:r>
                              <a:rPr lang="en-GB" b="0" i="1" smtClean="0">
                                <a:latin typeface="Cambria Math" panose="02040503050406030204" pitchFamily="18" charset="0"/>
                              </a:rPr>
                              <m:t>𝑛</m:t>
                            </m:r>
                            <m:r>
                              <a:rPr lang="en-GB" b="0" i="1" smtClean="0">
                                <a:latin typeface="Cambria Math" panose="02040503050406030204" pitchFamily="18" charset="0"/>
                              </a:rPr>
                              <m:t>−</m:t>
                            </m:r>
                            <m:r>
                              <a:rPr lang="en-GB" b="0" i="1" smtClean="0">
                                <a:latin typeface="Cambria Math" panose="02040503050406030204" pitchFamily="18" charset="0"/>
                              </a:rPr>
                              <m:t>𝑗</m:t>
                            </m:r>
                            <m:r>
                              <a:rPr lang="en-GB" b="0" i="1" smtClean="0">
                                <a:latin typeface="Cambria Math" panose="02040503050406030204" pitchFamily="18" charset="0"/>
                              </a:rPr>
                              <m:t>−1</m:t>
                            </m:r>
                          </m:sup>
                        </m:sSup>
                        <m:sSub>
                          <m:sSubPr>
                            <m:ctrlPr>
                              <a:rPr lang="en-GB" b="0" i="1" smtClean="0">
                                <a:latin typeface="Cambria Math" panose="02040503050406030204" pitchFamily="18" charset="0"/>
                              </a:rPr>
                            </m:ctrlPr>
                          </m:sSubPr>
                          <m:e>
                            <m:r>
                              <a:rPr lang="en-GB" b="0" i="1" smtClean="0">
                                <a:latin typeface="Cambria Math" panose="02040503050406030204" pitchFamily="18" charset="0"/>
                              </a:rPr>
                              <m:t>𝑆</m:t>
                            </m:r>
                          </m:e>
                          <m:sub>
                            <m:r>
                              <a:rPr lang="en-GB" b="0" i="1" smtClean="0">
                                <a:latin typeface="Cambria Math" panose="02040503050406030204" pitchFamily="18" charset="0"/>
                              </a:rPr>
                              <m:t>𝑗</m:t>
                            </m:r>
                          </m:sub>
                        </m:sSub>
                      </m:e>
                    </m:nary>
                  </m:oMath>
                </a14:m>
                <a:endParaRPr lang="en-GB" dirty="0"/>
              </a:p>
              <a:p>
                <a:r>
                  <a:rPr lang="en-GB" dirty="0">
                    <a:sym typeface="Wingdings" panose="05000000000000000000" pitchFamily="2" charset="2"/>
                  </a:rPr>
                  <a:t>					  account for previous event, increased vulnerability of the system</a:t>
                </a:r>
                <a:endParaRPr lang="en-GB" dirty="0"/>
              </a:p>
            </p:txBody>
          </p:sp>
        </mc:Choice>
        <mc:Fallback>
          <p:sp>
            <p:nvSpPr>
              <p:cNvPr id="3" name="Content Placeholder 2">
                <a:extLst>
                  <a:ext uri="{FF2B5EF4-FFF2-40B4-BE49-F238E27FC236}">
                    <a16:creationId xmlns:a16="http://schemas.microsoft.com/office/drawing/2014/main" id="{0BF10407-7A0E-4875-A675-6D414E4F1E58}"/>
                  </a:ext>
                </a:extLst>
              </p:cNvPr>
              <p:cNvSpPr>
                <a:spLocks noGrp="1" noRot="1" noChangeAspect="1" noMove="1" noResize="1" noEditPoints="1" noAdjustHandles="1" noChangeArrowheads="1" noChangeShapeType="1" noTextEdit="1"/>
              </p:cNvSpPr>
              <p:nvPr>
                <p:ph idx="1"/>
              </p:nvPr>
            </p:nvSpPr>
            <p:spPr>
              <a:blipFill>
                <a:blip r:embed="rId2"/>
                <a:stretch>
                  <a:fillRect l="-466"/>
                </a:stretch>
              </a:blipFill>
            </p:spPr>
            <p:txBody>
              <a:bodyPr/>
              <a:lstStyle/>
              <a:p>
                <a:r>
                  <a:rPr lang="en-GB">
                    <a:noFill/>
                  </a:rPr>
                  <a:t> </a:t>
                </a:r>
              </a:p>
            </p:txBody>
          </p:sp>
        </mc:Fallback>
      </mc:AlternateContent>
      <p:sp>
        <p:nvSpPr>
          <p:cNvPr id="4" name="Rectangle 3">
            <a:extLst>
              <a:ext uri="{FF2B5EF4-FFF2-40B4-BE49-F238E27FC236}">
                <a16:creationId xmlns:a16="http://schemas.microsoft.com/office/drawing/2014/main" id="{4043CA7E-3429-4E04-BAC7-358A620B7530}"/>
              </a:ext>
            </a:extLst>
          </p:cNvPr>
          <p:cNvSpPr/>
          <p:nvPr/>
        </p:nvSpPr>
        <p:spPr>
          <a:xfrm>
            <a:off x="7641203" y="802282"/>
            <a:ext cx="4079019" cy="1924215"/>
          </a:xfrm>
          <a:prstGeom prst="rect">
            <a:avLst/>
          </a:prstGeom>
          <a:solidFill>
            <a:schemeClr val="tx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54E2D0CE-C4BC-497A-A5FF-0A7F15C772A3}"/>
              </a:ext>
            </a:extLst>
          </p:cNvPr>
          <p:cNvCxnSpPr>
            <a:stCxn id="4" idx="1"/>
            <a:endCxn id="4" idx="3"/>
          </p:cNvCxnSpPr>
          <p:nvPr/>
        </p:nvCxnSpPr>
        <p:spPr>
          <a:xfrm>
            <a:off x="7641203" y="1764390"/>
            <a:ext cx="4079019"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12" name="Oval 11">
            <a:extLst>
              <a:ext uri="{FF2B5EF4-FFF2-40B4-BE49-F238E27FC236}">
                <a16:creationId xmlns:a16="http://schemas.microsoft.com/office/drawing/2014/main" id="{4E561031-4EB4-417D-96FD-16A467982715}"/>
              </a:ext>
            </a:extLst>
          </p:cNvPr>
          <p:cNvSpPr/>
          <p:nvPr/>
        </p:nvSpPr>
        <p:spPr>
          <a:xfrm>
            <a:off x="10144193" y="1016971"/>
            <a:ext cx="186855" cy="18685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A39241E2-A944-402D-ADB6-A6F7B2B3DA30}"/>
              </a:ext>
            </a:extLst>
          </p:cNvPr>
          <p:cNvSpPr/>
          <p:nvPr/>
        </p:nvSpPr>
        <p:spPr>
          <a:xfrm>
            <a:off x="10866782" y="2152016"/>
            <a:ext cx="186855" cy="18685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D811E1F-947B-460A-9F4A-55B3D167DF54}"/>
                  </a:ext>
                </a:extLst>
              </p:cNvPr>
              <p:cNvSpPr txBox="1"/>
              <p:nvPr/>
            </p:nvSpPr>
            <p:spPr>
              <a:xfrm>
                <a:off x="7641203" y="2409466"/>
                <a:ext cx="796456" cy="35836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en-GB" sz="1600" b="0" i="1" smtClean="0">
                              <a:solidFill>
                                <a:schemeClr val="bg1"/>
                              </a:solidFill>
                              <a:latin typeface="Cambria Math" panose="02040503050406030204" pitchFamily="18" charset="0"/>
                            </a:rPr>
                          </m:ctrlPr>
                        </m:funcPr>
                        <m:fName>
                          <m:r>
                            <m:rPr>
                              <m:sty m:val="p"/>
                            </m:rPr>
                            <a:rPr lang="en-GB" sz="1600" b="0" i="0" smtClean="0">
                              <a:solidFill>
                                <a:schemeClr val="bg1"/>
                              </a:solidFill>
                              <a:latin typeface="Cambria Math" panose="02040503050406030204" pitchFamily="18" charset="0"/>
                            </a:rPr>
                            <m:t>min</m:t>
                          </m:r>
                        </m:fName>
                        <m:e>
                          <m:r>
                            <a:rPr lang="en-GB" sz="1600" b="0" i="1" smtClean="0">
                              <a:solidFill>
                                <a:schemeClr val="bg1"/>
                              </a:solidFill>
                              <a:latin typeface="Cambria Math" panose="02040503050406030204" pitchFamily="18" charset="0"/>
                            </a:rPr>
                            <m:t>𝑆</m:t>
                          </m:r>
                          <m:sSub>
                            <m:sSubPr>
                              <m:ctrlPr>
                                <a:rPr lang="en-GB" sz="1600" b="0" i="1" smtClean="0">
                                  <a:solidFill>
                                    <a:schemeClr val="bg1"/>
                                  </a:solidFill>
                                  <a:latin typeface="Cambria Math" panose="02040503050406030204" pitchFamily="18" charset="0"/>
                                </a:rPr>
                              </m:ctrlPr>
                            </m:sSubPr>
                            <m:e>
                              <m:r>
                                <a:rPr lang="en-GB" sz="1600" b="0" i="1" smtClean="0">
                                  <a:solidFill>
                                    <a:schemeClr val="bg1"/>
                                  </a:solidFill>
                                  <a:latin typeface="Cambria Math" panose="02040503050406030204" pitchFamily="18" charset="0"/>
                                </a:rPr>
                                <m:t>𝑊</m:t>
                              </m:r>
                            </m:e>
                            <m:sub>
                              <m:r>
                                <a:rPr lang="en-GB" sz="1600" b="0" i="1" smtClean="0">
                                  <a:solidFill>
                                    <a:schemeClr val="bg1"/>
                                  </a:solidFill>
                                  <a:latin typeface="Cambria Math" panose="02040503050406030204" pitchFamily="18" charset="0"/>
                                </a:rPr>
                                <m:t>𝑗</m:t>
                              </m:r>
                            </m:sub>
                          </m:sSub>
                        </m:e>
                      </m:func>
                    </m:oMath>
                  </m:oMathPara>
                </a14:m>
                <a:endParaRPr lang="en-GB" sz="1600" dirty="0">
                  <a:solidFill>
                    <a:schemeClr val="bg1"/>
                  </a:solidFill>
                </a:endParaRPr>
              </a:p>
            </p:txBody>
          </p:sp>
        </mc:Choice>
        <mc:Fallback xmlns="">
          <p:sp>
            <p:nvSpPr>
              <p:cNvPr id="15" name="TextBox 14">
                <a:extLst>
                  <a:ext uri="{FF2B5EF4-FFF2-40B4-BE49-F238E27FC236}">
                    <a16:creationId xmlns:a16="http://schemas.microsoft.com/office/drawing/2014/main" id="{1D811E1F-947B-460A-9F4A-55B3D167DF54}"/>
                  </a:ext>
                </a:extLst>
              </p:cNvPr>
              <p:cNvSpPr txBox="1">
                <a:spLocks noRot="1" noChangeAspect="1" noMove="1" noResize="1" noEditPoints="1" noAdjustHandles="1" noChangeArrowheads="1" noChangeShapeType="1" noTextEdit="1"/>
              </p:cNvSpPr>
              <p:nvPr/>
            </p:nvSpPr>
            <p:spPr>
              <a:xfrm>
                <a:off x="7641203" y="2409466"/>
                <a:ext cx="796456" cy="358368"/>
              </a:xfrm>
              <a:prstGeom prst="rect">
                <a:avLst/>
              </a:prstGeom>
              <a:blipFill>
                <a:blip r:embed="rId3"/>
                <a:stretch>
                  <a:fillRect r="-8397" b="-678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AFDF5414-B8E2-4DBC-8E45-E2EBF33A6F49}"/>
                  </a:ext>
                </a:extLst>
              </p:cNvPr>
              <p:cNvSpPr txBox="1"/>
              <p:nvPr/>
            </p:nvSpPr>
            <p:spPr>
              <a:xfrm>
                <a:off x="7641203" y="772252"/>
                <a:ext cx="796456" cy="35836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en-GB" sz="1600" b="0" i="1" smtClean="0">
                              <a:solidFill>
                                <a:schemeClr val="bg1"/>
                              </a:solidFill>
                              <a:latin typeface="Cambria Math" panose="02040503050406030204" pitchFamily="18" charset="0"/>
                            </a:rPr>
                          </m:ctrlPr>
                        </m:funcPr>
                        <m:fName>
                          <m:r>
                            <m:rPr>
                              <m:sty m:val="p"/>
                            </m:rPr>
                            <a:rPr lang="en-GB" sz="1600" b="0" i="0" smtClean="0">
                              <a:solidFill>
                                <a:schemeClr val="bg1"/>
                              </a:solidFill>
                              <a:latin typeface="Cambria Math" panose="02040503050406030204" pitchFamily="18" charset="0"/>
                            </a:rPr>
                            <m:t>max</m:t>
                          </m:r>
                        </m:fName>
                        <m:e>
                          <m:r>
                            <a:rPr lang="en-GB" sz="1600" b="0" i="1" smtClean="0">
                              <a:solidFill>
                                <a:schemeClr val="bg1"/>
                              </a:solidFill>
                              <a:latin typeface="Cambria Math" panose="02040503050406030204" pitchFamily="18" charset="0"/>
                            </a:rPr>
                            <m:t>𝑆</m:t>
                          </m:r>
                          <m:sSub>
                            <m:sSubPr>
                              <m:ctrlPr>
                                <a:rPr lang="en-GB" sz="1600" b="0" i="1" smtClean="0">
                                  <a:solidFill>
                                    <a:schemeClr val="bg1"/>
                                  </a:solidFill>
                                  <a:latin typeface="Cambria Math" panose="02040503050406030204" pitchFamily="18" charset="0"/>
                                </a:rPr>
                              </m:ctrlPr>
                            </m:sSubPr>
                            <m:e>
                              <m:r>
                                <a:rPr lang="en-GB" sz="1600" b="0" i="1" smtClean="0">
                                  <a:solidFill>
                                    <a:schemeClr val="bg1"/>
                                  </a:solidFill>
                                  <a:latin typeface="Cambria Math" panose="02040503050406030204" pitchFamily="18" charset="0"/>
                                </a:rPr>
                                <m:t>𝑊</m:t>
                              </m:r>
                            </m:e>
                            <m:sub>
                              <m:r>
                                <a:rPr lang="en-GB" sz="1600" b="0" i="1" smtClean="0">
                                  <a:solidFill>
                                    <a:schemeClr val="bg1"/>
                                  </a:solidFill>
                                  <a:latin typeface="Cambria Math" panose="02040503050406030204" pitchFamily="18" charset="0"/>
                                </a:rPr>
                                <m:t>𝑗</m:t>
                              </m:r>
                            </m:sub>
                          </m:sSub>
                        </m:e>
                      </m:func>
                    </m:oMath>
                  </m:oMathPara>
                </a14:m>
                <a:endParaRPr lang="en-GB" sz="1600" dirty="0">
                  <a:solidFill>
                    <a:schemeClr val="bg1"/>
                  </a:solidFill>
                </a:endParaRPr>
              </a:p>
            </p:txBody>
          </p:sp>
        </mc:Choice>
        <mc:Fallback xmlns="">
          <p:sp>
            <p:nvSpPr>
              <p:cNvPr id="16" name="TextBox 15">
                <a:extLst>
                  <a:ext uri="{FF2B5EF4-FFF2-40B4-BE49-F238E27FC236}">
                    <a16:creationId xmlns:a16="http://schemas.microsoft.com/office/drawing/2014/main" id="{AFDF5414-B8E2-4DBC-8E45-E2EBF33A6F49}"/>
                  </a:ext>
                </a:extLst>
              </p:cNvPr>
              <p:cNvSpPr txBox="1">
                <a:spLocks noRot="1" noChangeAspect="1" noMove="1" noResize="1" noEditPoints="1" noAdjustHandles="1" noChangeArrowheads="1" noChangeShapeType="1" noTextEdit="1"/>
              </p:cNvSpPr>
              <p:nvPr/>
            </p:nvSpPr>
            <p:spPr>
              <a:xfrm>
                <a:off x="7641203" y="772252"/>
                <a:ext cx="796456" cy="358368"/>
              </a:xfrm>
              <a:prstGeom prst="rect">
                <a:avLst/>
              </a:prstGeom>
              <a:blipFill>
                <a:blip r:embed="rId4"/>
                <a:stretch>
                  <a:fillRect r="-11450" b="-862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4DF9A9FB-D578-4D4B-B45B-F06BF48D5968}"/>
                  </a:ext>
                </a:extLst>
              </p:cNvPr>
              <p:cNvSpPr txBox="1"/>
              <p:nvPr/>
            </p:nvSpPr>
            <p:spPr>
              <a:xfrm>
                <a:off x="7641203" y="1452988"/>
                <a:ext cx="796456" cy="35836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1600" b="0" i="1" smtClean="0">
                          <a:solidFill>
                            <a:schemeClr val="bg1"/>
                          </a:solidFill>
                          <a:latin typeface="Cambria Math" panose="02040503050406030204" pitchFamily="18" charset="0"/>
                        </a:rPr>
                        <m:t>𝑀𝑆</m:t>
                      </m:r>
                      <m:sSub>
                        <m:sSubPr>
                          <m:ctrlPr>
                            <a:rPr lang="en-GB" sz="1600" b="0" i="1" smtClean="0">
                              <a:solidFill>
                                <a:schemeClr val="bg1"/>
                              </a:solidFill>
                              <a:latin typeface="Cambria Math" panose="02040503050406030204" pitchFamily="18" charset="0"/>
                            </a:rPr>
                          </m:ctrlPr>
                        </m:sSubPr>
                        <m:e>
                          <m:r>
                            <a:rPr lang="en-GB" sz="1600" b="0" i="1" smtClean="0">
                              <a:solidFill>
                                <a:schemeClr val="bg1"/>
                              </a:solidFill>
                              <a:latin typeface="Cambria Math" panose="02040503050406030204" pitchFamily="18" charset="0"/>
                            </a:rPr>
                            <m:t>𝑊</m:t>
                          </m:r>
                        </m:e>
                        <m:sub>
                          <m:r>
                            <a:rPr lang="en-GB" sz="1600" b="0" i="1" smtClean="0">
                              <a:solidFill>
                                <a:schemeClr val="bg1"/>
                              </a:solidFill>
                              <a:latin typeface="Cambria Math" panose="02040503050406030204" pitchFamily="18" charset="0"/>
                            </a:rPr>
                            <m:t>𝑗</m:t>
                          </m:r>
                        </m:sub>
                      </m:sSub>
                    </m:oMath>
                  </m:oMathPara>
                </a14:m>
                <a:endParaRPr lang="en-GB" sz="1600" dirty="0">
                  <a:solidFill>
                    <a:schemeClr val="bg1"/>
                  </a:solidFill>
                </a:endParaRPr>
              </a:p>
            </p:txBody>
          </p:sp>
        </mc:Choice>
        <mc:Fallback xmlns="">
          <p:sp>
            <p:nvSpPr>
              <p:cNvPr id="17" name="TextBox 16">
                <a:extLst>
                  <a:ext uri="{FF2B5EF4-FFF2-40B4-BE49-F238E27FC236}">
                    <a16:creationId xmlns:a16="http://schemas.microsoft.com/office/drawing/2014/main" id="{4DF9A9FB-D578-4D4B-B45B-F06BF48D5968}"/>
                  </a:ext>
                </a:extLst>
              </p:cNvPr>
              <p:cNvSpPr txBox="1">
                <a:spLocks noRot="1" noChangeAspect="1" noMove="1" noResize="1" noEditPoints="1" noAdjustHandles="1" noChangeArrowheads="1" noChangeShapeType="1" noTextEdit="1"/>
              </p:cNvSpPr>
              <p:nvPr/>
            </p:nvSpPr>
            <p:spPr>
              <a:xfrm>
                <a:off x="7641203" y="1452988"/>
                <a:ext cx="796456" cy="358368"/>
              </a:xfrm>
              <a:prstGeom prst="rect">
                <a:avLst/>
              </a:prstGeom>
              <a:blipFill>
                <a:blip r:embed="rId5"/>
                <a:stretch>
                  <a:fillRect b="-6780"/>
                </a:stretch>
              </a:blipFill>
            </p:spPr>
            <p:txBody>
              <a:bodyPr/>
              <a:lstStyle/>
              <a:p>
                <a:r>
                  <a:rPr lang="en-GB">
                    <a:noFill/>
                  </a:rPr>
                  <a:t> </a:t>
                </a:r>
              </a:p>
            </p:txBody>
          </p:sp>
        </mc:Fallback>
      </mc:AlternateContent>
      <p:cxnSp>
        <p:nvCxnSpPr>
          <p:cNvPr id="19" name="Straight Connector 18">
            <a:extLst>
              <a:ext uri="{FF2B5EF4-FFF2-40B4-BE49-F238E27FC236}">
                <a16:creationId xmlns:a16="http://schemas.microsoft.com/office/drawing/2014/main" id="{1978D6BA-611A-4D7D-9BF8-7BAB167DF7B1}"/>
              </a:ext>
            </a:extLst>
          </p:cNvPr>
          <p:cNvCxnSpPr>
            <a:cxnSpLocks/>
            <a:stCxn id="13" idx="4"/>
          </p:cNvCxnSpPr>
          <p:nvPr/>
        </p:nvCxnSpPr>
        <p:spPr>
          <a:xfrm flipH="1">
            <a:off x="10960209" y="2338871"/>
            <a:ext cx="1" cy="3876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1E3CBB6-14F4-46AD-9FAC-2E7671D89168}"/>
              </a:ext>
            </a:extLst>
          </p:cNvPr>
          <p:cNvCxnSpPr>
            <a:cxnSpLocks/>
            <a:endCxn id="12" idx="0"/>
          </p:cNvCxnSpPr>
          <p:nvPr/>
        </p:nvCxnSpPr>
        <p:spPr>
          <a:xfrm>
            <a:off x="10237621" y="802282"/>
            <a:ext cx="0" cy="214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08C6F8B-2723-4930-8209-BBDF7A0723D8}"/>
              </a:ext>
            </a:extLst>
          </p:cNvPr>
          <p:cNvCxnSpPr>
            <a:cxnSpLocks/>
            <a:stCxn id="12" idx="4"/>
          </p:cNvCxnSpPr>
          <p:nvPr/>
        </p:nvCxnSpPr>
        <p:spPr>
          <a:xfrm>
            <a:off x="10237621" y="1203826"/>
            <a:ext cx="0" cy="560563"/>
          </a:xfrm>
          <a:prstGeom prst="line">
            <a:avLst/>
          </a:prstGeom>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274E20A1-4719-48B1-9D20-415A7EB5EACE}"/>
              </a:ext>
            </a:extLst>
          </p:cNvPr>
          <p:cNvCxnSpPr>
            <a:cxnSpLocks/>
            <a:endCxn id="13" idx="0"/>
          </p:cNvCxnSpPr>
          <p:nvPr/>
        </p:nvCxnSpPr>
        <p:spPr>
          <a:xfrm>
            <a:off x="10960210" y="1764389"/>
            <a:ext cx="0" cy="387627"/>
          </a:xfrm>
          <a:prstGeom prst="line">
            <a:avLst/>
          </a:prstGeom>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3C56CD76-FDF3-47E4-8BF7-72A4B13891CA}"/>
                  </a:ext>
                </a:extLst>
              </p:cNvPr>
              <p:cNvSpPr txBox="1"/>
              <p:nvPr/>
            </p:nvSpPr>
            <p:spPr>
              <a:xfrm>
                <a:off x="10304787" y="909626"/>
                <a:ext cx="449423" cy="35836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1600" b="0" i="1" smtClean="0">
                          <a:solidFill>
                            <a:schemeClr val="bg1"/>
                          </a:solidFill>
                          <a:latin typeface="Cambria Math" panose="02040503050406030204" pitchFamily="18" charset="0"/>
                        </a:rPr>
                        <m:t>𝑆</m:t>
                      </m:r>
                      <m:sSub>
                        <m:sSubPr>
                          <m:ctrlPr>
                            <a:rPr lang="en-GB" sz="1600" b="0" i="1" smtClean="0">
                              <a:solidFill>
                                <a:schemeClr val="bg1"/>
                              </a:solidFill>
                              <a:latin typeface="Cambria Math" panose="02040503050406030204" pitchFamily="18" charset="0"/>
                            </a:rPr>
                          </m:ctrlPr>
                        </m:sSubPr>
                        <m:e>
                          <m:r>
                            <a:rPr lang="en-GB" sz="1600" b="0" i="1" smtClean="0">
                              <a:solidFill>
                                <a:schemeClr val="bg1"/>
                              </a:solidFill>
                              <a:latin typeface="Cambria Math" panose="02040503050406030204" pitchFamily="18" charset="0"/>
                            </a:rPr>
                            <m:t>𝑊</m:t>
                          </m:r>
                        </m:e>
                        <m:sub>
                          <m:r>
                            <a:rPr lang="en-GB" sz="1600" b="0" i="1" smtClean="0">
                              <a:solidFill>
                                <a:schemeClr val="bg1"/>
                              </a:solidFill>
                              <a:latin typeface="Cambria Math" panose="02040503050406030204" pitchFamily="18" charset="0"/>
                            </a:rPr>
                            <m:t>𝑗</m:t>
                          </m:r>
                        </m:sub>
                      </m:sSub>
                    </m:oMath>
                  </m:oMathPara>
                </a14:m>
                <a:endParaRPr lang="en-GB" sz="1600" dirty="0">
                  <a:solidFill>
                    <a:schemeClr val="bg1"/>
                  </a:solidFill>
                </a:endParaRPr>
              </a:p>
            </p:txBody>
          </p:sp>
        </mc:Choice>
        <mc:Fallback xmlns="">
          <p:sp>
            <p:nvSpPr>
              <p:cNvPr id="34" name="TextBox 33">
                <a:extLst>
                  <a:ext uri="{FF2B5EF4-FFF2-40B4-BE49-F238E27FC236}">
                    <a16:creationId xmlns:a16="http://schemas.microsoft.com/office/drawing/2014/main" id="{3C56CD76-FDF3-47E4-8BF7-72A4B13891CA}"/>
                  </a:ext>
                </a:extLst>
              </p:cNvPr>
              <p:cNvSpPr txBox="1">
                <a:spLocks noRot="1" noChangeAspect="1" noMove="1" noResize="1" noEditPoints="1" noAdjustHandles="1" noChangeArrowheads="1" noChangeShapeType="1" noTextEdit="1"/>
              </p:cNvSpPr>
              <p:nvPr/>
            </p:nvSpPr>
            <p:spPr>
              <a:xfrm>
                <a:off x="10304787" y="909626"/>
                <a:ext cx="449423" cy="358368"/>
              </a:xfrm>
              <a:prstGeom prst="rect">
                <a:avLst/>
              </a:prstGeom>
              <a:blipFill>
                <a:blip r:embed="rId6"/>
                <a:stretch>
                  <a:fillRect r="-8108" b="-678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59382AAF-0651-4810-B2C1-9B81D93CC35A}"/>
                  </a:ext>
                </a:extLst>
              </p:cNvPr>
              <p:cNvSpPr txBox="1"/>
              <p:nvPr/>
            </p:nvSpPr>
            <p:spPr>
              <a:xfrm>
                <a:off x="10427058" y="2020819"/>
                <a:ext cx="449423" cy="35836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1600" b="0" i="1" smtClean="0">
                          <a:solidFill>
                            <a:schemeClr val="bg1"/>
                          </a:solidFill>
                          <a:latin typeface="Cambria Math" panose="02040503050406030204" pitchFamily="18" charset="0"/>
                        </a:rPr>
                        <m:t>𝑆</m:t>
                      </m:r>
                      <m:sSub>
                        <m:sSubPr>
                          <m:ctrlPr>
                            <a:rPr lang="en-GB" sz="1600" b="0" i="1" smtClean="0">
                              <a:solidFill>
                                <a:schemeClr val="bg1"/>
                              </a:solidFill>
                              <a:latin typeface="Cambria Math" panose="02040503050406030204" pitchFamily="18" charset="0"/>
                            </a:rPr>
                          </m:ctrlPr>
                        </m:sSubPr>
                        <m:e>
                          <m:r>
                            <a:rPr lang="en-GB" sz="1600" b="0" i="1" smtClean="0">
                              <a:solidFill>
                                <a:schemeClr val="bg1"/>
                              </a:solidFill>
                              <a:latin typeface="Cambria Math" panose="02040503050406030204" pitchFamily="18" charset="0"/>
                            </a:rPr>
                            <m:t>𝑊</m:t>
                          </m:r>
                        </m:e>
                        <m:sub>
                          <m:r>
                            <a:rPr lang="en-GB" sz="1600" b="0" i="1" smtClean="0">
                              <a:solidFill>
                                <a:schemeClr val="bg1"/>
                              </a:solidFill>
                              <a:latin typeface="Cambria Math" panose="02040503050406030204" pitchFamily="18" charset="0"/>
                            </a:rPr>
                            <m:t>𝑗</m:t>
                          </m:r>
                        </m:sub>
                      </m:sSub>
                    </m:oMath>
                  </m:oMathPara>
                </a14:m>
                <a:endParaRPr lang="en-GB" sz="1600" dirty="0">
                  <a:solidFill>
                    <a:schemeClr val="bg1"/>
                  </a:solidFill>
                </a:endParaRPr>
              </a:p>
            </p:txBody>
          </p:sp>
        </mc:Choice>
        <mc:Fallback xmlns="">
          <p:sp>
            <p:nvSpPr>
              <p:cNvPr id="35" name="TextBox 34">
                <a:extLst>
                  <a:ext uri="{FF2B5EF4-FFF2-40B4-BE49-F238E27FC236}">
                    <a16:creationId xmlns:a16="http://schemas.microsoft.com/office/drawing/2014/main" id="{59382AAF-0651-4810-B2C1-9B81D93CC35A}"/>
                  </a:ext>
                </a:extLst>
              </p:cNvPr>
              <p:cNvSpPr txBox="1">
                <a:spLocks noRot="1" noChangeAspect="1" noMove="1" noResize="1" noEditPoints="1" noAdjustHandles="1" noChangeArrowheads="1" noChangeShapeType="1" noTextEdit="1"/>
              </p:cNvSpPr>
              <p:nvPr/>
            </p:nvSpPr>
            <p:spPr>
              <a:xfrm>
                <a:off x="10427058" y="2020819"/>
                <a:ext cx="449423" cy="358368"/>
              </a:xfrm>
              <a:prstGeom prst="rect">
                <a:avLst/>
              </a:prstGeom>
              <a:blipFill>
                <a:blip r:embed="rId7"/>
                <a:stretch>
                  <a:fillRect r="-8108" b="-6780"/>
                </a:stretch>
              </a:blipFill>
            </p:spPr>
            <p:txBody>
              <a:bodyPr/>
              <a:lstStyle/>
              <a:p>
                <a:r>
                  <a:rPr lang="en-GB">
                    <a:noFill/>
                  </a:rPr>
                  <a:t> </a:t>
                </a:r>
              </a:p>
            </p:txBody>
          </p:sp>
        </mc:Fallback>
      </mc:AlternateContent>
      <p:cxnSp>
        <p:nvCxnSpPr>
          <p:cNvPr id="48" name="Connector: Curved 47">
            <a:extLst>
              <a:ext uri="{FF2B5EF4-FFF2-40B4-BE49-F238E27FC236}">
                <a16:creationId xmlns:a16="http://schemas.microsoft.com/office/drawing/2014/main" id="{86AB1933-B70C-4F5D-852C-4E4DAFAF44CF}"/>
              </a:ext>
            </a:extLst>
          </p:cNvPr>
          <p:cNvCxnSpPr>
            <a:cxnSpLocks/>
            <a:stCxn id="45" idx="3"/>
            <a:endCxn id="36" idx="3"/>
          </p:cNvCxnSpPr>
          <p:nvPr/>
        </p:nvCxnSpPr>
        <p:spPr>
          <a:xfrm rot="16200000" flipH="1" flipV="1">
            <a:off x="9851440" y="3221180"/>
            <a:ext cx="1" cy="2054537"/>
          </a:xfrm>
          <a:prstGeom prst="curvedConnector3">
            <a:avLst>
              <a:gd name="adj1" fmla="val -2286000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Connector: Curved 53">
            <a:extLst>
              <a:ext uri="{FF2B5EF4-FFF2-40B4-BE49-F238E27FC236}">
                <a16:creationId xmlns:a16="http://schemas.microsoft.com/office/drawing/2014/main" id="{18B14DC4-56B0-4C63-AF88-5D0124A8D147}"/>
              </a:ext>
            </a:extLst>
          </p:cNvPr>
          <p:cNvCxnSpPr>
            <a:cxnSpLocks/>
            <a:stCxn id="45" idx="3"/>
            <a:endCxn id="38" idx="3"/>
          </p:cNvCxnSpPr>
          <p:nvPr/>
        </p:nvCxnSpPr>
        <p:spPr>
          <a:xfrm rot="16200000" flipH="1" flipV="1">
            <a:off x="10262347" y="3632087"/>
            <a:ext cx="1" cy="1232723"/>
          </a:xfrm>
          <a:prstGeom prst="curvedConnector3">
            <a:avLst>
              <a:gd name="adj1" fmla="val -2286000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nector: Curved 57">
            <a:extLst>
              <a:ext uri="{FF2B5EF4-FFF2-40B4-BE49-F238E27FC236}">
                <a16:creationId xmlns:a16="http://schemas.microsoft.com/office/drawing/2014/main" id="{74D0FD2E-1721-4917-BD6A-866C4D19DDFF}"/>
              </a:ext>
            </a:extLst>
          </p:cNvPr>
          <p:cNvCxnSpPr>
            <a:cxnSpLocks/>
            <a:stCxn id="45" idx="3"/>
            <a:endCxn id="37" idx="3"/>
          </p:cNvCxnSpPr>
          <p:nvPr/>
        </p:nvCxnSpPr>
        <p:spPr>
          <a:xfrm rot="16200000" flipH="1" flipV="1">
            <a:off x="10056893" y="3426634"/>
            <a:ext cx="1" cy="1643630"/>
          </a:xfrm>
          <a:prstGeom prst="curvedConnector3">
            <a:avLst>
              <a:gd name="adj1" fmla="val -2286000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Connector: Curved 67">
            <a:extLst>
              <a:ext uri="{FF2B5EF4-FFF2-40B4-BE49-F238E27FC236}">
                <a16:creationId xmlns:a16="http://schemas.microsoft.com/office/drawing/2014/main" id="{FED51425-2FE8-4CBF-B4A7-C03A04FA9A64}"/>
              </a:ext>
            </a:extLst>
          </p:cNvPr>
          <p:cNvCxnSpPr>
            <a:cxnSpLocks/>
            <a:stCxn id="45" idx="3"/>
            <a:endCxn id="40" idx="3"/>
          </p:cNvCxnSpPr>
          <p:nvPr/>
        </p:nvCxnSpPr>
        <p:spPr>
          <a:xfrm rot="16200000" flipV="1">
            <a:off x="10673255" y="4042994"/>
            <a:ext cx="12700" cy="410909"/>
          </a:xfrm>
          <a:prstGeom prst="curvedConnector3">
            <a:avLst>
              <a:gd name="adj1" fmla="val 180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Connector: Curved 97">
            <a:extLst>
              <a:ext uri="{FF2B5EF4-FFF2-40B4-BE49-F238E27FC236}">
                <a16:creationId xmlns:a16="http://schemas.microsoft.com/office/drawing/2014/main" id="{BC77BC24-9E3B-4FD6-8E87-5652887337E3}"/>
              </a:ext>
            </a:extLst>
          </p:cNvPr>
          <p:cNvCxnSpPr>
            <a:cxnSpLocks/>
            <a:stCxn id="45" idx="3"/>
            <a:endCxn id="39" idx="3"/>
          </p:cNvCxnSpPr>
          <p:nvPr/>
        </p:nvCxnSpPr>
        <p:spPr>
          <a:xfrm rot="16200000" flipV="1">
            <a:off x="10467801" y="3837541"/>
            <a:ext cx="12700" cy="821816"/>
          </a:xfrm>
          <a:prstGeom prst="curvedConnector3">
            <a:avLst>
              <a:gd name="adj1" fmla="val 1800000"/>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19" name="Group 118">
            <a:extLst>
              <a:ext uri="{FF2B5EF4-FFF2-40B4-BE49-F238E27FC236}">
                <a16:creationId xmlns:a16="http://schemas.microsoft.com/office/drawing/2014/main" id="{17037721-0455-4100-BBF6-47E842AD4588}"/>
              </a:ext>
            </a:extLst>
          </p:cNvPr>
          <p:cNvGrpSpPr/>
          <p:nvPr/>
        </p:nvGrpSpPr>
        <p:grpSpPr>
          <a:xfrm rot="16200000">
            <a:off x="9268414" y="2813084"/>
            <a:ext cx="349858" cy="3220589"/>
            <a:chOff x="8768300" y="2869766"/>
            <a:chExt cx="349858" cy="3220589"/>
          </a:xfrm>
        </p:grpSpPr>
        <p:sp>
          <p:nvSpPr>
            <p:cNvPr id="36" name="Rectangle 35">
              <a:extLst>
                <a:ext uri="{FF2B5EF4-FFF2-40B4-BE49-F238E27FC236}">
                  <a16:creationId xmlns:a16="http://schemas.microsoft.com/office/drawing/2014/main" id="{01D7D2CB-708A-4422-B516-270E5CB0DEAF}"/>
                </a:ext>
              </a:extLst>
            </p:cNvPr>
            <p:cNvSpPr/>
            <p:nvPr/>
          </p:nvSpPr>
          <p:spPr>
            <a:xfrm>
              <a:off x="8768300" y="3685960"/>
              <a:ext cx="349858" cy="3498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 rtlCol="0" anchor="ctr"/>
            <a:lstStyle/>
            <a:p>
              <a:pPr algn="ctr"/>
              <a:r>
                <a:rPr lang="en-GB" sz="900" b="1" dirty="0">
                  <a:solidFill>
                    <a:schemeClr val="tx1"/>
                  </a:solidFill>
                </a:rPr>
                <a:t>.</a:t>
              </a:r>
            </a:p>
          </p:txBody>
        </p:sp>
        <p:sp>
          <p:nvSpPr>
            <p:cNvPr id="37" name="Rectangle 36">
              <a:extLst>
                <a:ext uri="{FF2B5EF4-FFF2-40B4-BE49-F238E27FC236}">
                  <a16:creationId xmlns:a16="http://schemas.microsoft.com/office/drawing/2014/main" id="{F25F3178-B471-413E-802D-2021CDEC25BA}"/>
                </a:ext>
              </a:extLst>
            </p:cNvPr>
            <p:cNvSpPr/>
            <p:nvPr/>
          </p:nvSpPr>
          <p:spPr>
            <a:xfrm>
              <a:off x="8768300" y="4096867"/>
              <a:ext cx="349858" cy="3498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 rtlCol="0" anchor="ctr"/>
            <a:lstStyle/>
            <a:p>
              <a:pPr algn="ctr"/>
              <a:r>
                <a:rPr lang="en-GB" sz="900" dirty="0">
                  <a:solidFill>
                    <a:schemeClr val="tx1"/>
                  </a:solidFill>
                </a:rPr>
                <a:t>1/8</a:t>
              </a:r>
            </a:p>
          </p:txBody>
        </p:sp>
        <p:sp>
          <p:nvSpPr>
            <p:cNvPr id="38" name="Rectangle 37">
              <a:extLst>
                <a:ext uri="{FF2B5EF4-FFF2-40B4-BE49-F238E27FC236}">
                  <a16:creationId xmlns:a16="http://schemas.microsoft.com/office/drawing/2014/main" id="{4E24E0F4-E288-4D8B-A4A3-9A3CB2AB00B5}"/>
                </a:ext>
              </a:extLst>
            </p:cNvPr>
            <p:cNvSpPr/>
            <p:nvPr/>
          </p:nvSpPr>
          <p:spPr>
            <a:xfrm>
              <a:off x="8768300" y="4507774"/>
              <a:ext cx="349858" cy="3498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 rtlCol="0" anchor="ctr"/>
            <a:lstStyle/>
            <a:p>
              <a:pPr algn="ctr"/>
              <a:r>
                <a:rPr lang="en-GB" sz="900" dirty="0">
                  <a:solidFill>
                    <a:schemeClr val="tx1"/>
                  </a:solidFill>
                </a:rPr>
                <a:t>1/4</a:t>
              </a:r>
            </a:p>
          </p:txBody>
        </p:sp>
        <p:sp>
          <p:nvSpPr>
            <p:cNvPr id="39" name="Rectangle 38">
              <a:extLst>
                <a:ext uri="{FF2B5EF4-FFF2-40B4-BE49-F238E27FC236}">
                  <a16:creationId xmlns:a16="http://schemas.microsoft.com/office/drawing/2014/main" id="{B23FBE29-FBB8-405A-A3C9-6FF20A6C57B2}"/>
                </a:ext>
              </a:extLst>
            </p:cNvPr>
            <p:cNvSpPr/>
            <p:nvPr/>
          </p:nvSpPr>
          <p:spPr>
            <a:xfrm>
              <a:off x="8768300" y="4918681"/>
              <a:ext cx="349858" cy="3498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 rtlCol="0" anchor="ctr"/>
            <a:lstStyle/>
            <a:p>
              <a:pPr algn="ctr"/>
              <a:r>
                <a:rPr lang="en-GB" sz="900" dirty="0">
                  <a:solidFill>
                    <a:schemeClr val="tx1"/>
                  </a:solidFill>
                </a:rPr>
                <a:t>1/2</a:t>
              </a:r>
            </a:p>
          </p:txBody>
        </p:sp>
        <p:sp>
          <p:nvSpPr>
            <p:cNvPr id="40" name="Rectangle 39">
              <a:extLst>
                <a:ext uri="{FF2B5EF4-FFF2-40B4-BE49-F238E27FC236}">
                  <a16:creationId xmlns:a16="http://schemas.microsoft.com/office/drawing/2014/main" id="{66B04DFA-7A70-48F8-8877-BCF0DFB572CA}"/>
                </a:ext>
              </a:extLst>
            </p:cNvPr>
            <p:cNvSpPr/>
            <p:nvPr/>
          </p:nvSpPr>
          <p:spPr>
            <a:xfrm>
              <a:off x="8768300" y="5329588"/>
              <a:ext cx="349858" cy="3498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 rtlCol="0" anchor="ctr"/>
            <a:lstStyle/>
            <a:p>
              <a:pPr algn="ctr"/>
              <a:r>
                <a:rPr lang="en-GB" sz="900" dirty="0">
                  <a:solidFill>
                    <a:schemeClr val="tx1"/>
                  </a:solidFill>
                </a:rPr>
                <a:t>1</a:t>
              </a:r>
            </a:p>
          </p:txBody>
        </p:sp>
        <p:sp>
          <p:nvSpPr>
            <p:cNvPr id="45" name="Rectangle 44">
              <a:extLst>
                <a:ext uri="{FF2B5EF4-FFF2-40B4-BE49-F238E27FC236}">
                  <a16:creationId xmlns:a16="http://schemas.microsoft.com/office/drawing/2014/main" id="{CDB2E3C7-887C-485D-90B4-82E9B94F4D25}"/>
                </a:ext>
              </a:extLst>
            </p:cNvPr>
            <p:cNvSpPr/>
            <p:nvPr/>
          </p:nvSpPr>
          <p:spPr>
            <a:xfrm>
              <a:off x="8768300" y="5740497"/>
              <a:ext cx="349858" cy="3498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 rtlCol="0" anchor="ctr"/>
            <a:lstStyle/>
            <a:p>
              <a:pPr algn="ctr"/>
              <a:r>
                <a:rPr lang="en-GB" sz="900" dirty="0">
                  <a:solidFill>
                    <a:schemeClr val="tx1"/>
                  </a:solidFill>
                </a:rPr>
                <a:t>2</a:t>
              </a:r>
            </a:p>
          </p:txBody>
        </p:sp>
        <p:sp>
          <p:nvSpPr>
            <p:cNvPr id="101" name="Rectangle 100">
              <a:extLst>
                <a:ext uri="{FF2B5EF4-FFF2-40B4-BE49-F238E27FC236}">
                  <a16:creationId xmlns:a16="http://schemas.microsoft.com/office/drawing/2014/main" id="{EA969727-5ADC-4B61-89E6-9C1FD0D06BFB}"/>
                </a:ext>
              </a:extLst>
            </p:cNvPr>
            <p:cNvSpPr/>
            <p:nvPr/>
          </p:nvSpPr>
          <p:spPr>
            <a:xfrm>
              <a:off x="8768300" y="3280675"/>
              <a:ext cx="349858" cy="3498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 rtlCol="0" anchor="ctr"/>
            <a:lstStyle/>
            <a:p>
              <a:pPr algn="ctr"/>
              <a:r>
                <a:rPr lang="en-GB" sz="900" b="1" dirty="0">
                  <a:solidFill>
                    <a:schemeClr val="tx1"/>
                  </a:solidFill>
                </a:rPr>
                <a:t>.</a:t>
              </a:r>
            </a:p>
          </p:txBody>
        </p:sp>
        <mc:AlternateContent xmlns:mc="http://schemas.openxmlformats.org/markup-compatibility/2006" xmlns:a14="http://schemas.microsoft.com/office/drawing/2010/main">
          <mc:Choice Requires="a14">
            <p:sp>
              <p:nvSpPr>
                <p:cNvPr id="102" name="Rectangle 101">
                  <a:extLst>
                    <a:ext uri="{FF2B5EF4-FFF2-40B4-BE49-F238E27FC236}">
                      <a16:creationId xmlns:a16="http://schemas.microsoft.com/office/drawing/2014/main" id="{FE218D69-AEB1-49DB-B8B0-B64B39693B88}"/>
                    </a:ext>
                  </a:extLst>
                </p:cNvPr>
                <p:cNvSpPr/>
                <p:nvPr/>
              </p:nvSpPr>
              <p:spPr>
                <a:xfrm>
                  <a:off x="8768300" y="2869766"/>
                  <a:ext cx="349858" cy="3498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 rtlCol="0" anchor="ctr"/>
                <a:lstStyle/>
                <a:p>
                  <a:pPr algn="ctr"/>
                  <a14:m>
                    <m:oMathPara xmlns:m="http://schemas.openxmlformats.org/officeDocument/2006/math">
                      <m:oMathParaPr>
                        <m:jc m:val="centerGroup"/>
                      </m:oMathParaPr>
                      <m:oMath xmlns:m="http://schemas.openxmlformats.org/officeDocument/2006/math">
                        <m:f>
                          <m:fPr>
                            <m:ctrlPr>
                              <a:rPr lang="en-GB" sz="900" b="0" i="1" smtClean="0">
                                <a:solidFill>
                                  <a:schemeClr val="tx1"/>
                                </a:solidFill>
                                <a:latin typeface="Cambria Math" panose="02040503050406030204" pitchFamily="18" charset="0"/>
                              </a:rPr>
                            </m:ctrlPr>
                          </m:fPr>
                          <m:num>
                            <m:r>
                              <a:rPr lang="en-GB" sz="900" b="0" i="1" smtClean="0">
                                <a:solidFill>
                                  <a:schemeClr val="tx1"/>
                                </a:solidFill>
                                <a:latin typeface="Cambria Math" panose="02040503050406030204" pitchFamily="18" charset="0"/>
                              </a:rPr>
                              <m:t>1</m:t>
                            </m:r>
                          </m:num>
                          <m:den>
                            <m:sSup>
                              <m:sSupPr>
                                <m:ctrlPr>
                                  <a:rPr lang="en-GB" sz="900" b="0" i="1" smtClean="0">
                                    <a:solidFill>
                                      <a:schemeClr val="tx1"/>
                                    </a:solidFill>
                                    <a:latin typeface="Cambria Math" panose="02040503050406030204" pitchFamily="18" charset="0"/>
                                  </a:rPr>
                                </m:ctrlPr>
                              </m:sSupPr>
                              <m:e>
                                <m:r>
                                  <a:rPr lang="en-GB" sz="900" b="0" i="1" smtClean="0">
                                    <a:solidFill>
                                      <a:schemeClr val="tx1"/>
                                    </a:solidFill>
                                    <a:latin typeface="Cambria Math" panose="02040503050406030204" pitchFamily="18" charset="0"/>
                                  </a:rPr>
                                  <m:t>2</m:t>
                                </m:r>
                              </m:e>
                              <m:sup>
                                <m:r>
                                  <a:rPr lang="en-GB" sz="900" b="0" i="1" smtClean="0">
                                    <a:solidFill>
                                      <a:schemeClr val="tx1"/>
                                    </a:solidFill>
                                    <a:latin typeface="Cambria Math" panose="02040503050406030204" pitchFamily="18" charset="0"/>
                                  </a:rPr>
                                  <m:t>𝑛</m:t>
                                </m:r>
                                <m:r>
                                  <a:rPr lang="en-GB" sz="900" b="0" i="1" smtClean="0">
                                    <a:solidFill>
                                      <a:schemeClr val="tx1"/>
                                    </a:solidFill>
                                    <a:latin typeface="Cambria Math" panose="02040503050406030204" pitchFamily="18" charset="0"/>
                                  </a:rPr>
                                  <m:t>−</m:t>
                                </m:r>
                                <m:r>
                                  <a:rPr lang="en-GB" sz="900" b="0" i="1" smtClean="0">
                                    <a:solidFill>
                                      <a:schemeClr val="tx1"/>
                                    </a:solidFill>
                                    <a:latin typeface="Cambria Math" panose="02040503050406030204" pitchFamily="18" charset="0"/>
                                  </a:rPr>
                                  <m:t>𝑗</m:t>
                                </m:r>
                                <m:r>
                                  <a:rPr lang="en-GB" sz="900" b="0" i="1" smtClean="0">
                                    <a:solidFill>
                                      <a:schemeClr val="tx1"/>
                                    </a:solidFill>
                                    <a:latin typeface="Cambria Math" panose="02040503050406030204" pitchFamily="18" charset="0"/>
                                  </a:rPr>
                                  <m:t>−1</m:t>
                                </m:r>
                              </m:sup>
                            </m:sSup>
                          </m:den>
                        </m:f>
                      </m:oMath>
                    </m:oMathPara>
                  </a14:m>
                  <a:endParaRPr lang="en-GB" sz="900" dirty="0"/>
                </a:p>
                <a:p>
                  <a:pPr algn="ctr"/>
                  <a:endParaRPr lang="en-GB" sz="900" b="1" dirty="0">
                    <a:solidFill>
                      <a:schemeClr val="tx1"/>
                    </a:solidFill>
                  </a:endParaRPr>
                </a:p>
              </p:txBody>
            </p:sp>
          </mc:Choice>
          <mc:Fallback xmlns="">
            <p:sp>
              <p:nvSpPr>
                <p:cNvPr id="102" name="Rectangle 101">
                  <a:extLst>
                    <a:ext uri="{FF2B5EF4-FFF2-40B4-BE49-F238E27FC236}">
                      <a16:creationId xmlns:a16="http://schemas.microsoft.com/office/drawing/2014/main" id="{FE218D69-AEB1-49DB-B8B0-B64B39693B88}"/>
                    </a:ext>
                  </a:extLst>
                </p:cNvPr>
                <p:cNvSpPr>
                  <a:spLocks noRot="1" noChangeAspect="1" noMove="1" noResize="1" noEditPoints="1" noAdjustHandles="1" noChangeArrowheads="1" noChangeShapeType="1" noTextEdit="1"/>
                </p:cNvSpPr>
                <p:nvPr/>
              </p:nvSpPr>
              <p:spPr>
                <a:xfrm>
                  <a:off x="8768300" y="2869766"/>
                  <a:ext cx="349858" cy="349858"/>
                </a:xfrm>
                <a:prstGeom prst="rect">
                  <a:avLst/>
                </a:prstGeom>
                <a:blipFill>
                  <a:blip r:embed="rId8"/>
                  <a:stretch>
                    <a:fillRect/>
                  </a:stretch>
                </a:blipFill>
              </p:spPr>
              <p:txBody>
                <a:bodyPr/>
                <a:lstStyle/>
                <a:p>
                  <a:r>
                    <a:rPr lang="en-GB">
                      <a:noFill/>
                    </a:rPr>
                    <a:t> </a:t>
                  </a:r>
                </a:p>
              </p:txBody>
            </p:sp>
          </mc:Fallback>
        </mc:AlternateContent>
      </p:grpSp>
      <p:cxnSp>
        <p:nvCxnSpPr>
          <p:cNvPr id="103" name="Connector: Curved 102">
            <a:extLst>
              <a:ext uri="{FF2B5EF4-FFF2-40B4-BE49-F238E27FC236}">
                <a16:creationId xmlns:a16="http://schemas.microsoft.com/office/drawing/2014/main" id="{E363A8C6-E6FF-4810-A699-5024EC1CE139}"/>
              </a:ext>
            </a:extLst>
          </p:cNvPr>
          <p:cNvCxnSpPr>
            <a:cxnSpLocks/>
            <a:stCxn id="45" idx="3"/>
            <a:endCxn id="102" idx="3"/>
          </p:cNvCxnSpPr>
          <p:nvPr/>
        </p:nvCxnSpPr>
        <p:spPr>
          <a:xfrm rot="16200000" flipH="1" flipV="1">
            <a:off x="9443343" y="2813083"/>
            <a:ext cx="1" cy="2870731"/>
          </a:xfrm>
          <a:prstGeom prst="curvedConnector3">
            <a:avLst>
              <a:gd name="adj1" fmla="val -2286000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6" name="Connector: Curved 105">
            <a:extLst>
              <a:ext uri="{FF2B5EF4-FFF2-40B4-BE49-F238E27FC236}">
                <a16:creationId xmlns:a16="http://schemas.microsoft.com/office/drawing/2014/main" id="{51E0F5CB-167A-4192-B067-2D664B7A430D}"/>
              </a:ext>
            </a:extLst>
          </p:cNvPr>
          <p:cNvCxnSpPr>
            <a:cxnSpLocks/>
            <a:stCxn id="45" idx="3"/>
            <a:endCxn id="101" idx="3"/>
          </p:cNvCxnSpPr>
          <p:nvPr/>
        </p:nvCxnSpPr>
        <p:spPr>
          <a:xfrm rot="16200000" flipH="1" flipV="1">
            <a:off x="9648797" y="3018538"/>
            <a:ext cx="1" cy="2459822"/>
          </a:xfrm>
          <a:prstGeom prst="curvedConnector3">
            <a:avLst>
              <a:gd name="adj1" fmla="val -2286000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372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DCA0-4188-47A0-B4C1-3AB5C561EA06}"/>
              </a:ext>
            </a:extLst>
          </p:cNvPr>
          <p:cNvSpPr>
            <a:spLocks noGrp="1"/>
          </p:cNvSpPr>
          <p:nvPr>
            <p:ph type="title"/>
          </p:nvPr>
        </p:nvSpPr>
        <p:spPr/>
        <p:txBody>
          <a:bodyPr/>
          <a:lstStyle/>
          <a:p>
            <a:r>
              <a:rPr lang="en-GB" dirty="0"/>
              <a:t>Interpretation of SMDI values</a:t>
            </a:r>
          </a:p>
        </p:txBody>
      </p:sp>
      <p:sp>
        <p:nvSpPr>
          <p:cNvPr id="3" name="Content Placeholder 2">
            <a:extLst>
              <a:ext uri="{FF2B5EF4-FFF2-40B4-BE49-F238E27FC236}">
                <a16:creationId xmlns:a16="http://schemas.microsoft.com/office/drawing/2014/main" id="{2FC5E7E4-FF20-4E81-964F-05D646AF7148}"/>
              </a:ext>
            </a:extLst>
          </p:cNvPr>
          <p:cNvSpPr>
            <a:spLocks noGrp="1"/>
          </p:cNvSpPr>
          <p:nvPr>
            <p:ph idx="1"/>
          </p:nvPr>
        </p:nvSpPr>
        <p:spPr>
          <a:xfrm>
            <a:off x="218262" y="1647930"/>
            <a:ext cx="11763662" cy="4780853"/>
          </a:xfrm>
        </p:spPr>
        <p:txBody>
          <a:bodyPr/>
          <a:lstStyle/>
          <a:p>
            <a:r>
              <a:rPr lang="en-GB" dirty="0"/>
              <a:t>Similar to SPI, but the assumption of normally distributed values is not valid and should be checked first</a:t>
            </a:r>
          </a:p>
        </p:txBody>
      </p:sp>
      <p:grpSp>
        <p:nvGrpSpPr>
          <p:cNvPr id="22" name="Group 21">
            <a:extLst>
              <a:ext uri="{FF2B5EF4-FFF2-40B4-BE49-F238E27FC236}">
                <a16:creationId xmlns:a16="http://schemas.microsoft.com/office/drawing/2014/main" id="{9136BDA5-F418-4915-9E3D-98785542ED7C}"/>
              </a:ext>
            </a:extLst>
          </p:cNvPr>
          <p:cNvGrpSpPr/>
          <p:nvPr/>
        </p:nvGrpSpPr>
        <p:grpSpPr>
          <a:xfrm>
            <a:off x="2014665" y="2663304"/>
            <a:ext cx="7816768" cy="564204"/>
            <a:chOff x="2354098" y="2293251"/>
            <a:chExt cx="7816768" cy="564204"/>
          </a:xfrm>
          <a:noFill/>
        </p:grpSpPr>
        <p:sp>
          <p:nvSpPr>
            <p:cNvPr id="23" name="Rectangle 22">
              <a:extLst>
                <a:ext uri="{FF2B5EF4-FFF2-40B4-BE49-F238E27FC236}">
                  <a16:creationId xmlns:a16="http://schemas.microsoft.com/office/drawing/2014/main" id="{5E386B75-5112-43C2-8AC8-B206C1A8FAA7}"/>
                </a:ext>
              </a:extLst>
            </p:cNvPr>
            <p:cNvSpPr/>
            <p:nvPr/>
          </p:nvSpPr>
          <p:spPr>
            <a:xfrm>
              <a:off x="2354098" y="2293251"/>
              <a:ext cx="843062"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GB" sz="2000" dirty="0">
                  <a:solidFill>
                    <a:srgbClr val="335E6F"/>
                  </a:solidFill>
                </a:rPr>
                <a:t>-2</a:t>
              </a:r>
            </a:p>
          </p:txBody>
        </p:sp>
        <p:sp>
          <p:nvSpPr>
            <p:cNvPr id="24" name="Rectangle 23">
              <a:extLst>
                <a:ext uri="{FF2B5EF4-FFF2-40B4-BE49-F238E27FC236}">
                  <a16:creationId xmlns:a16="http://schemas.microsoft.com/office/drawing/2014/main" id="{71D285FC-C326-4DA7-8BEA-35F462DCB38E}"/>
                </a:ext>
              </a:extLst>
            </p:cNvPr>
            <p:cNvSpPr/>
            <p:nvPr/>
          </p:nvSpPr>
          <p:spPr>
            <a:xfrm>
              <a:off x="3312280" y="2293251"/>
              <a:ext cx="843062" cy="564204"/>
            </a:xfrm>
            <a:prstGeom prst="rect">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r"/>
              <a:r>
                <a:rPr lang="en-GB" sz="2000" dirty="0">
                  <a:solidFill>
                    <a:srgbClr val="335E6F"/>
                  </a:solidFill>
                </a:rPr>
                <a:t>-1,5</a:t>
              </a:r>
            </a:p>
          </p:txBody>
        </p:sp>
        <p:sp>
          <p:nvSpPr>
            <p:cNvPr id="25" name="Rectangle 24">
              <a:extLst>
                <a:ext uri="{FF2B5EF4-FFF2-40B4-BE49-F238E27FC236}">
                  <a16:creationId xmlns:a16="http://schemas.microsoft.com/office/drawing/2014/main" id="{A057BC14-A5BC-4631-8831-7192E2425CE2}"/>
                </a:ext>
              </a:extLst>
            </p:cNvPr>
            <p:cNvSpPr/>
            <p:nvPr/>
          </p:nvSpPr>
          <p:spPr>
            <a:xfrm>
              <a:off x="4045091" y="2293251"/>
              <a:ext cx="851169"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GB" sz="2000" dirty="0">
                  <a:solidFill>
                    <a:srgbClr val="335E6F"/>
                  </a:solidFill>
                </a:rPr>
                <a:t>-1</a:t>
              </a:r>
              <a:endParaRPr lang="en-GB" sz="4000" dirty="0">
                <a:solidFill>
                  <a:srgbClr val="335E6F"/>
                </a:solidFill>
              </a:endParaRPr>
            </a:p>
          </p:txBody>
        </p:sp>
        <p:sp>
          <p:nvSpPr>
            <p:cNvPr id="26" name="Rectangle 25">
              <a:extLst>
                <a:ext uri="{FF2B5EF4-FFF2-40B4-BE49-F238E27FC236}">
                  <a16:creationId xmlns:a16="http://schemas.microsoft.com/office/drawing/2014/main" id="{C98A1EFA-79F6-461A-BD1B-ADEDC75EACFC}"/>
                </a:ext>
              </a:extLst>
            </p:cNvPr>
            <p:cNvSpPr/>
            <p:nvPr/>
          </p:nvSpPr>
          <p:spPr>
            <a:xfrm>
              <a:off x="4737369" y="2293251"/>
              <a:ext cx="3326861" cy="564204"/>
            </a:xfrm>
            <a:prstGeom prst="rect">
              <a:avLst/>
            </a:prstGeom>
            <a:grp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000" dirty="0">
                  <a:solidFill>
                    <a:srgbClr val="335E6F"/>
                  </a:solidFill>
                </a:rPr>
                <a:t>0</a:t>
              </a:r>
              <a:endParaRPr lang="en-GB" sz="2000" dirty="0"/>
            </a:p>
          </p:txBody>
        </p:sp>
        <p:sp>
          <p:nvSpPr>
            <p:cNvPr id="27" name="Rectangle 26">
              <a:extLst>
                <a:ext uri="{FF2B5EF4-FFF2-40B4-BE49-F238E27FC236}">
                  <a16:creationId xmlns:a16="http://schemas.microsoft.com/office/drawing/2014/main" id="{35F6AA35-9E53-4D82-9F18-BFE95E61CDA8}"/>
                </a:ext>
              </a:extLst>
            </p:cNvPr>
            <p:cNvSpPr/>
            <p:nvPr/>
          </p:nvSpPr>
          <p:spPr>
            <a:xfrm>
              <a:off x="9305104" y="2293251"/>
              <a:ext cx="865762"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000" dirty="0">
                  <a:solidFill>
                    <a:srgbClr val="335E6F"/>
                  </a:solidFill>
                </a:rPr>
                <a:t>2</a:t>
              </a:r>
              <a:endParaRPr lang="en-GB" dirty="0">
                <a:solidFill>
                  <a:srgbClr val="335E6F"/>
                </a:solidFill>
              </a:endParaRPr>
            </a:p>
          </p:txBody>
        </p:sp>
        <p:sp>
          <p:nvSpPr>
            <p:cNvPr id="28" name="Rectangle 27">
              <a:extLst>
                <a:ext uri="{FF2B5EF4-FFF2-40B4-BE49-F238E27FC236}">
                  <a16:creationId xmlns:a16="http://schemas.microsoft.com/office/drawing/2014/main" id="{3F9BFAE8-24D8-4C11-9E64-CCD56043C947}"/>
                </a:ext>
              </a:extLst>
            </p:cNvPr>
            <p:cNvSpPr/>
            <p:nvPr/>
          </p:nvSpPr>
          <p:spPr>
            <a:xfrm>
              <a:off x="8614446" y="2293251"/>
              <a:ext cx="849548" cy="564204"/>
            </a:xfrm>
            <a:prstGeom prst="rect">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sz="2000" dirty="0">
                  <a:solidFill>
                    <a:srgbClr val="335E6F"/>
                  </a:solidFill>
                </a:rPr>
                <a:t>1,5</a:t>
              </a:r>
              <a:endParaRPr lang="en-GB" sz="1800" dirty="0">
                <a:solidFill>
                  <a:srgbClr val="335E6F"/>
                </a:solidFill>
              </a:endParaRPr>
            </a:p>
          </p:txBody>
        </p:sp>
        <p:sp>
          <p:nvSpPr>
            <p:cNvPr id="29" name="Rectangle 28">
              <a:extLst>
                <a:ext uri="{FF2B5EF4-FFF2-40B4-BE49-F238E27FC236}">
                  <a16:creationId xmlns:a16="http://schemas.microsoft.com/office/drawing/2014/main" id="{B899A17D-B505-4D5E-AA45-EA8F751EBD7D}"/>
                </a:ext>
              </a:extLst>
            </p:cNvPr>
            <p:cNvSpPr/>
            <p:nvPr/>
          </p:nvSpPr>
          <p:spPr>
            <a:xfrm>
              <a:off x="7904330" y="2293251"/>
              <a:ext cx="787940" cy="564204"/>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GB" sz="2000" dirty="0">
                  <a:solidFill>
                    <a:srgbClr val="335E6F"/>
                  </a:solidFill>
                </a:rPr>
                <a:t>1</a:t>
              </a:r>
              <a:endParaRPr lang="en-GB" sz="4000" dirty="0">
                <a:solidFill>
                  <a:srgbClr val="335E6F"/>
                </a:solidFill>
              </a:endParaRPr>
            </a:p>
          </p:txBody>
        </p:sp>
      </p:grpSp>
      <p:grpSp>
        <p:nvGrpSpPr>
          <p:cNvPr id="37" name="Group 36">
            <a:extLst>
              <a:ext uri="{FF2B5EF4-FFF2-40B4-BE49-F238E27FC236}">
                <a16:creationId xmlns:a16="http://schemas.microsoft.com/office/drawing/2014/main" id="{9ACBD073-ACF5-4B7F-AE28-244D6D544A95}"/>
              </a:ext>
            </a:extLst>
          </p:cNvPr>
          <p:cNvGrpSpPr/>
          <p:nvPr/>
        </p:nvGrpSpPr>
        <p:grpSpPr>
          <a:xfrm>
            <a:off x="1086283" y="3087405"/>
            <a:ext cx="9931941" cy="568539"/>
            <a:chOff x="1420238" y="1709090"/>
            <a:chExt cx="9931941" cy="568539"/>
          </a:xfrm>
        </p:grpSpPr>
        <p:sp>
          <p:nvSpPr>
            <p:cNvPr id="38" name="Rectangle 37">
              <a:extLst>
                <a:ext uri="{FF2B5EF4-FFF2-40B4-BE49-F238E27FC236}">
                  <a16:creationId xmlns:a16="http://schemas.microsoft.com/office/drawing/2014/main" id="{A4C7058B-0401-4889-B63F-5268F68269D5}"/>
                </a:ext>
              </a:extLst>
            </p:cNvPr>
            <p:cNvSpPr/>
            <p:nvPr/>
          </p:nvSpPr>
          <p:spPr>
            <a:xfrm>
              <a:off x="1420238" y="1709593"/>
              <a:ext cx="1640730" cy="564204"/>
            </a:xfrm>
            <a:prstGeom prst="rect">
              <a:avLst/>
            </a:prstGeom>
            <a:gradFill>
              <a:gsLst>
                <a:gs pos="0">
                  <a:schemeClr val="accent3">
                    <a:lumMod val="50000"/>
                  </a:schemeClr>
                </a:gs>
                <a:gs pos="100000">
                  <a:srgbClr val="960136"/>
                </a:gs>
              </a:gsLst>
              <a:lin ang="10800000" scaled="0"/>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chemeClr val="bg1"/>
                  </a:solidFill>
                </a:rPr>
                <a:t>Extremely dry</a:t>
              </a:r>
              <a:r>
                <a:rPr lang="en-GB" sz="1200" b="1" dirty="0">
                  <a:solidFill>
                    <a:srgbClr val="335E6F"/>
                  </a:solidFill>
                </a:rPr>
                <a:t> </a:t>
              </a:r>
            </a:p>
          </p:txBody>
        </p:sp>
        <p:sp>
          <p:nvSpPr>
            <p:cNvPr id="39" name="Rectangle 38">
              <a:extLst>
                <a:ext uri="{FF2B5EF4-FFF2-40B4-BE49-F238E27FC236}">
                  <a16:creationId xmlns:a16="http://schemas.microsoft.com/office/drawing/2014/main" id="{980C7E2D-B44A-40F7-BC65-FC9C05BDEEEB}"/>
                </a:ext>
              </a:extLst>
            </p:cNvPr>
            <p:cNvSpPr/>
            <p:nvPr/>
          </p:nvSpPr>
          <p:spPr>
            <a:xfrm>
              <a:off x="3030168" y="1709593"/>
              <a:ext cx="843062" cy="564204"/>
            </a:xfrm>
            <a:prstGeom prst="rect">
              <a:avLst/>
            </a:prstGeom>
            <a:gradFill>
              <a:gsLst>
                <a:gs pos="0">
                  <a:schemeClr val="accent3">
                    <a:lumMod val="75000"/>
                  </a:schemeClr>
                </a:gs>
                <a:gs pos="100000">
                  <a:schemeClr val="accent3">
                    <a:lumMod val="50000"/>
                  </a:schemeClr>
                </a:gs>
              </a:gsLst>
              <a:lin ang="10800000" scaled="0"/>
            </a:gra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400" b="1" dirty="0">
                  <a:solidFill>
                    <a:srgbClr val="335E6F"/>
                  </a:solidFill>
                </a:rPr>
                <a:t>Sever dry</a:t>
              </a:r>
              <a:endParaRPr lang="en-GB" sz="1200" b="1" dirty="0">
                <a:solidFill>
                  <a:srgbClr val="335E6F"/>
                </a:solidFill>
              </a:endParaRPr>
            </a:p>
          </p:txBody>
        </p:sp>
        <p:sp>
          <p:nvSpPr>
            <p:cNvPr id="40" name="Rectangle 39">
              <a:extLst>
                <a:ext uri="{FF2B5EF4-FFF2-40B4-BE49-F238E27FC236}">
                  <a16:creationId xmlns:a16="http://schemas.microsoft.com/office/drawing/2014/main" id="{B02B3D48-0C6C-4DDF-B4CF-3F0B3B34877B}"/>
                </a:ext>
              </a:extLst>
            </p:cNvPr>
            <p:cNvSpPr/>
            <p:nvPr/>
          </p:nvSpPr>
          <p:spPr>
            <a:xfrm>
              <a:off x="3879715" y="1709593"/>
              <a:ext cx="851169" cy="564204"/>
            </a:xfrm>
            <a:prstGeom prst="rect">
              <a:avLst/>
            </a:prstGeom>
            <a:gradFill>
              <a:gsLst>
                <a:gs pos="0">
                  <a:schemeClr val="accent3">
                    <a:lumMod val="40000"/>
                    <a:lumOff val="60000"/>
                  </a:schemeClr>
                </a:gs>
                <a:gs pos="100000">
                  <a:schemeClr val="accent3">
                    <a:lumMod val="75000"/>
                  </a:schemeClr>
                </a:gs>
              </a:gsLst>
              <a:lin ang="10800000" scaled="0"/>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rgbClr val="335E6F"/>
                  </a:solidFill>
                </a:rPr>
                <a:t>Mode-rate dry</a:t>
              </a:r>
              <a:endParaRPr lang="en-GB" b="1" dirty="0">
                <a:solidFill>
                  <a:srgbClr val="335E6F"/>
                </a:solidFill>
              </a:endParaRPr>
            </a:p>
          </p:txBody>
        </p:sp>
        <p:sp>
          <p:nvSpPr>
            <p:cNvPr id="41" name="Rectangle 40">
              <a:extLst>
                <a:ext uri="{FF2B5EF4-FFF2-40B4-BE49-F238E27FC236}">
                  <a16:creationId xmlns:a16="http://schemas.microsoft.com/office/drawing/2014/main" id="{956CCF47-F774-4C1C-A900-114DB13F5F98}"/>
                </a:ext>
              </a:extLst>
            </p:cNvPr>
            <p:cNvSpPr/>
            <p:nvPr/>
          </p:nvSpPr>
          <p:spPr>
            <a:xfrm>
              <a:off x="9723408" y="1709593"/>
              <a:ext cx="1628771" cy="564204"/>
            </a:xfrm>
            <a:prstGeom prst="rect">
              <a:avLst/>
            </a:prstGeom>
            <a:gradFill>
              <a:gsLst>
                <a:gs pos="3000">
                  <a:schemeClr val="accent4">
                    <a:lumMod val="50000"/>
                  </a:schemeClr>
                </a:gs>
                <a:gs pos="100000">
                  <a:schemeClr val="tx2">
                    <a:lumMod val="75000"/>
                  </a:schemeClr>
                </a:gs>
              </a:gsLst>
              <a:lin ang="0" scaled="0"/>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chemeClr val="bg1"/>
                  </a:solidFill>
                </a:rPr>
                <a:t>Extremely wet</a:t>
              </a:r>
            </a:p>
          </p:txBody>
        </p:sp>
        <p:sp>
          <p:nvSpPr>
            <p:cNvPr id="42" name="Rectangle 41">
              <a:extLst>
                <a:ext uri="{FF2B5EF4-FFF2-40B4-BE49-F238E27FC236}">
                  <a16:creationId xmlns:a16="http://schemas.microsoft.com/office/drawing/2014/main" id="{D3106D67-1EC7-4548-BE28-691C5627C0B0}"/>
                </a:ext>
              </a:extLst>
            </p:cNvPr>
            <p:cNvSpPr/>
            <p:nvPr/>
          </p:nvSpPr>
          <p:spPr>
            <a:xfrm>
              <a:off x="8867374" y="1709593"/>
              <a:ext cx="849548" cy="564204"/>
            </a:xfrm>
            <a:prstGeom prst="rect">
              <a:avLst/>
            </a:prstGeom>
            <a:gradFill>
              <a:gsLst>
                <a:gs pos="3000">
                  <a:schemeClr val="accent4">
                    <a:lumMod val="75000"/>
                  </a:schemeClr>
                </a:gs>
                <a:gs pos="100000">
                  <a:schemeClr val="accent4">
                    <a:lumMod val="50000"/>
                  </a:schemeClr>
                </a:gs>
              </a:gsLst>
              <a:lin ang="0" scaled="0"/>
            </a:gra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400" b="1" dirty="0">
                  <a:solidFill>
                    <a:srgbClr val="335E6F"/>
                  </a:solidFill>
                </a:rPr>
                <a:t>Sever wet</a:t>
              </a:r>
              <a:endParaRPr lang="en-GB" sz="1100" b="1" dirty="0">
                <a:solidFill>
                  <a:srgbClr val="335E6F"/>
                </a:solidFill>
              </a:endParaRPr>
            </a:p>
          </p:txBody>
        </p:sp>
        <p:sp>
          <p:nvSpPr>
            <p:cNvPr id="43" name="Rectangle 42">
              <a:extLst>
                <a:ext uri="{FF2B5EF4-FFF2-40B4-BE49-F238E27FC236}">
                  <a16:creationId xmlns:a16="http://schemas.microsoft.com/office/drawing/2014/main" id="{A2B0FC5F-6AC2-4A5D-A3E3-4BC763E17A30}"/>
                </a:ext>
              </a:extLst>
            </p:cNvPr>
            <p:cNvSpPr/>
            <p:nvPr/>
          </p:nvSpPr>
          <p:spPr>
            <a:xfrm>
              <a:off x="8079434" y="1709593"/>
              <a:ext cx="787940" cy="564204"/>
            </a:xfrm>
            <a:prstGeom prst="rect">
              <a:avLst/>
            </a:prstGeom>
            <a:gradFill>
              <a:gsLst>
                <a:gs pos="0">
                  <a:schemeClr val="accent4">
                    <a:lumMod val="40000"/>
                    <a:lumOff val="60000"/>
                  </a:schemeClr>
                </a:gs>
                <a:gs pos="100000">
                  <a:schemeClr val="accent4">
                    <a:lumMod val="75000"/>
                  </a:schemeClr>
                </a:gs>
              </a:gsLst>
              <a:lin ang="0" scaled="0"/>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rgbClr val="335E6F"/>
                  </a:solidFill>
                </a:rPr>
                <a:t>Mode-rate</a:t>
              </a:r>
              <a:endParaRPr lang="en-GB" b="1" dirty="0">
                <a:solidFill>
                  <a:srgbClr val="335E6F"/>
                </a:solidFill>
              </a:endParaRPr>
            </a:p>
          </p:txBody>
        </p:sp>
        <p:sp>
          <p:nvSpPr>
            <p:cNvPr id="44" name="Rectangle 43">
              <a:extLst>
                <a:ext uri="{FF2B5EF4-FFF2-40B4-BE49-F238E27FC236}">
                  <a16:creationId xmlns:a16="http://schemas.microsoft.com/office/drawing/2014/main" id="{45164E8F-9AFC-46C8-BED9-B71E49D7100D}"/>
                </a:ext>
              </a:extLst>
            </p:cNvPr>
            <p:cNvSpPr/>
            <p:nvPr/>
          </p:nvSpPr>
          <p:spPr>
            <a:xfrm>
              <a:off x="4725006" y="1713425"/>
              <a:ext cx="1672552" cy="564204"/>
            </a:xfrm>
            <a:prstGeom prst="rect">
              <a:avLst/>
            </a:prstGeom>
            <a:gradFill flip="none" rotWithShape="1">
              <a:gsLst>
                <a:gs pos="0">
                  <a:schemeClr val="accent3">
                    <a:lumMod val="20000"/>
                    <a:lumOff val="80000"/>
                    <a:alpha val="0"/>
                  </a:schemeClr>
                </a:gs>
                <a:gs pos="100000">
                  <a:schemeClr val="accent3">
                    <a:lumMod val="40000"/>
                    <a:lumOff val="60000"/>
                  </a:schemeClr>
                </a:gs>
              </a:gsLst>
              <a:lin ang="10800000" scaled="0"/>
              <a:tileRect/>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rgbClr val="335E6F"/>
                  </a:solidFill>
                </a:rPr>
                <a:t>Mild dry</a:t>
              </a:r>
              <a:endParaRPr lang="en-GB" b="1" dirty="0"/>
            </a:p>
          </p:txBody>
        </p:sp>
        <p:sp>
          <p:nvSpPr>
            <p:cNvPr id="45" name="Rectangle 44">
              <a:extLst>
                <a:ext uri="{FF2B5EF4-FFF2-40B4-BE49-F238E27FC236}">
                  <a16:creationId xmlns:a16="http://schemas.microsoft.com/office/drawing/2014/main" id="{095C2DB8-3A5A-46C7-9BAB-D303AFA8F645}"/>
                </a:ext>
              </a:extLst>
            </p:cNvPr>
            <p:cNvSpPr/>
            <p:nvPr/>
          </p:nvSpPr>
          <p:spPr>
            <a:xfrm>
              <a:off x="6405239" y="1709090"/>
              <a:ext cx="1672552" cy="564204"/>
            </a:xfrm>
            <a:prstGeom prst="rect">
              <a:avLst/>
            </a:prstGeom>
            <a:gradFill>
              <a:gsLst>
                <a:gs pos="0">
                  <a:schemeClr val="accent4">
                    <a:lumMod val="20000"/>
                    <a:lumOff val="80000"/>
                    <a:alpha val="0"/>
                  </a:schemeClr>
                </a:gs>
                <a:gs pos="100000">
                  <a:schemeClr val="accent4">
                    <a:lumMod val="40000"/>
                    <a:lumOff val="60000"/>
                  </a:schemeClr>
                </a:gs>
              </a:gsLst>
              <a:lin ang="0" scaled="0"/>
            </a:gradFill>
            <a:ln w="31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1400" b="1" dirty="0">
                  <a:solidFill>
                    <a:srgbClr val="335E6F"/>
                  </a:solidFill>
                </a:rPr>
                <a:t>Mild wet</a:t>
              </a:r>
              <a:endParaRPr lang="en-GB" b="1" dirty="0"/>
            </a:p>
          </p:txBody>
        </p:sp>
      </p:grpSp>
      <p:sp>
        <p:nvSpPr>
          <p:cNvPr id="46" name="Rectangle 45">
            <a:extLst>
              <a:ext uri="{FF2B5EF4-FFF2-40B4-BE49-F238E27FC236}">
                <a16:creationId xmlns:a16="http://schemas.microsoft.com/office/drawing/2014/main" id="{61B3E364-4D90-4B9A-B184-E282BDFEC3E6}"/>
              </a:ext>
            </a:extLst>
          </p:cNvPr>
          <p:cNvSpPr/>
          <p:nvPr/>
        </p:nvSpPr>
        <p:spPr>
          <a:xfrm>
            <a:off x="538135" y="2663304"/>
            <a:ext cx="843062" cy="564204"/>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GB" sz="2000" dirty="0">
                <a:solidFill>
                  <a:srgbClr val="335E6F"/>
                </a:solidFill>
              </a:rPr>
              <a:t>-4</a:t>
            </a:r>
          </a:p>
        </p:txBody>
      </p:sp>
      <p:sp>
        <p:nvSpPr>
          <p:cNvPr id="47" name="Rectangle 46">
            <a:extLst>
              <a:ext uri="{FF2B5EF4-FFF2-40B4-BE49-F238E27FC236}">
                <a16:creationId xmlns:a16="http://schemas.microsoft.com/office/drawing/2014/main" id="{39CAE4C6-CCD4-4224-BD3C-585FC610E4A4}"/>
              </a:ext>
            </a:extLst>
          </p:cNvPr>
          <p:cNvSpPr/>
          <p:nvPr/>
        </p:nvSpPr>
        <p:spPr>
          <a:xfrm>
            <a:off x="10339740" y="2642861"/>
            <a:ext cx="843062" cy="564204"/>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GB" sz="2000" dirty="0">
                <a:solidFill>
                  <a:srgbClr val="335E6F"/>
                </a:solidFill>
              </a:rPr>
              <a:t>4</a:t>
            </a:r>
          </a:p>
        </p:txBody>
      </p:sp>
    </p:spTree>
    <p:extLst>
      <p:ext uri="{BB962C8B-B14F-4D97-AF65-F5344CB8AC3E}">
        <p14:creationId xmlns:p14="http://schemas.microsoft.com/office/powerpoint/2010/main" val="4222701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EE5C5-5CC4-414B-A23E-CC50FE254AFF}"/>
              </a:ext>
            </a:extLst>
          </p:cNvPr>
          <p:cNvSpPr>
            <a:spLocks noGrp="1"/>
          </p:cNvSpPr>
          <p:nvPr>
            <p:ph type="title"/>
          </p:nvPr>
        </p:nvSpPr>
        <p:spPr/>
        <p:txBody>
          <a:bodyPr/>
          <a:lstStyle/>
          <a:p>
            <a:r>
              <a:rPr lang="en-GB" dirty="0"/>
              <a:t>Closure </a:t>
            </a:r>
          </a:p>
        </p:txBody>
      </p:sp>
      <p:pic>
        <p:nvPicPr>
          <p:cNvPr id="3074" name="Picture 2" descr="Never Ending Dillon Road">
            <a:extLst>
              <a:ext uri="{FF2B5EF4-FFF2-40B4-BE49-F238E27FC236}">
                <a16:creationId xmlns:a16="http://schemas.microsoft.com/office/drawing/2014/main" id="{BEC08FCF-2F6E-4415-8F6E-013BCE4194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7149" y="1459148"/>
            <a:ext cx="4796589" cy="319928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ECB7903-45F4-40A8-8272-904E6787B048}"/>
              </a:ext>
            </a:extLst>
          </p:cNvPr>
          <p:cNvSpPr>
            <a:spLocks noGrp="1"/>
          </p:cNvSpPr>
          <p:nvPr>
            <p:ph idx="1"/>
          </p:nvPr>
        </p:nvSpPr>
        <p:spPr>
          <a:xfrm>
            <a:off x="218262" y="883106"/>
            <a:ext cx="6921840" cy="5545677"/>
          </a:xfrm>
        </p:spPr>
        <p:txBody>
          <a:bodyPr/>
          <a:lstStyle/>
          <a:p>
            <a:r>
              <a:rPr lang="en-GB" dirty="0"/>
              <a:t>In this course we have learnt about drought and covered a few metrological and agricultural indicators and indices.</a:t>
            </a:r>
          </a:p>
          <a:p>
            <a:endParaRPr lang="en-GB" dirty="0"/>
          </a:p>
          <a:p>
            <a:r>
              <a:rPr lang="en-GB" dirty="0"/>
              <a:t>We touched upon the concepts of satellite derivation of drought indicators and indices, with a focus on soil moisture. </a:t>
            </a:r>
          </a:p>
          <a:p>
            <a:endParaRPr lang="en-GB" dirty="0"/>
          </a:p>
          <a:p>
            <a:r>
              <a:rPr lang="en-GB" dirty="0"/>
              <a:t>We learnt how satellite derived indicators are validated by using field data.</a:t>
            </a:r>
          </a:p>
          <a:p>
            <a:endParaRPr lang="en-GB" dirty="0"/>
          </a:p>
          <a:p>
            <a:r>
              <a:rPr lang="en-GB" dirty="0"/>
              <a:t>We used CCI data and tools to analyse satellite-derived products of soil moisture and to quantify the agricultural drought of 2018 in the Netherlands.</a:t>
            </a:r>
          </a:p>
          <a:p>
            <a:endParaRPr lang="en-GB" dirty="0"/>
          </a:p>
          <a:p>
            <a:r>
              <a:rPr lang="en-GB" dirty="0"/>
              <a:t>We have analysed the frequency of occurrence of drought/flood indicators and indices, and predicted their return period.</a:t>
            </a:r>
          </a:p>
          <a:p>
            <a:endParaRPr lang="en-GB" dirty="0"/>
          </a:p>
        </p:txBody>
      </p:sp>
      <p:sp>
        <p:nvSpPr>
          <p:cNvPr id="6" name="TextBox 5">
            <a:extLst>
              <a:ext uri="{FF2B5EF4-FFF2-40B4-BE49-F238E27FC236}">
                <a16:creationId xmlns:a16="http://schemas.microsoft.com/office/drawing/2014/main" id="{065B75D4-15DB-4CCE-98BB-66F46BC4D35A}"/>
              </a:ext>
            </a:extLst>
          </p:cNvPr>
          <p:cNvSpPr txBox="1"/>
          <p:nvPr/>
        </p:nvSpPr>
        <p:spPr>
          <a:xfrm>
            <a:off x="7177149" y="4735297"/>
            <a:ext cx="4796588" cy="430887"/>
          </a:xfrm>
          <a:prstGeom prst="rect">
            <a:avLst/>
          </a:prstGeom>
          <a:noFill/>
        </p:spPr>
        <p:txBody>
          <a:bodyPr wrap="square">
            <a:spAutoFit/>
          </a:bodyPr>
          <a:lstStyle/>
          <a:p>
            <a:r>
              <a:rPr lang="en-GB" sz="1100" dirty="0"/>
              <a:t>"Never Ending Dillon Road" by Randy </a:t>
            </a:r>
            <a:r>
              <a:rPr lang="en-GB" sz="1100" dirty="0" err="1"/>
              <a:t>Heinitz</a:t>
            </a:r>
            <a:r>
              <a:rPr lang="en-GB" sz="1100" dirty="0"/>
              <a:t> is licensed with CC BY 2.0</a:t>
            </a:r>
          </a:p>
        </p:txBody>
      </p:sp>
    </p:spTree>
    <p:extLst>
      <p:ext uri="{BB962C8B-B14F-4D97-AF65-F5344CB8AC3E}">
        <p14:creationId xmlns:p14="http://schemas.microsoft.com/office/powerpoint/2010/main" val="2255607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D46A1-9B83-46AA-91C2-3BE9D748E7A3}"/>
              </a:ext>
            </a:extLst>
          </p:cNvPr>
          <p:cNvSpPr>
            <a:spLocks noGrp="1"/>
          </p:cNvSpPr>
          <p:nvPr>
            <p:ph type="title"/>
          </p:nvPr>
        </p:nvSpPr>
        <p:spPr/>
        <p:txBody>
          <a:bodyPr/>
          <a:lstStyle/>
          <a:p>
            <a:r>
              <a:rPr lang="en-GB" dirty="0"/>
              <a:t>Looking for water never ends!</a:t>
            </a:r>
          </a:p>
        </p:txBody>
      </p:sp>
      <p:sp>
        <p:nvSpPr>
          <p:cNvPr id="3" name="Content Placeholder 2">
            <a:extLst>
              <a:ext uri="{FF2B5EF4-FFF2-40B4-BE49-F238E27FC236}">
                <a16:creationId xmlns:a16="http://schemas.microsoft.com/office/drawing/2014/main" id="{A023EEB5-C95D-40B4-B1D3-1EE5493625BC}"/>
              </a:ext>
            </a:extLst>
          </p:cNvPr>
          <p:cNvSpPr>
            <a:spLocks noGrp="1"/>
          </p:cNvSpPr>
          <p:nvPr>
            <p:ph idx="1"/>
          </p:nvPr>
        </p:nvSpPr>
        <p:spPr/>
        <p:txBody>
          <a:bodyPr/>
          <a:lstStyle/>
          <a:p>
            <a:r>
              <a:rPr lang="en-GB" dirty="0"/>
              <a:t>So by this, we finished the lecturing part of this course, let us get back to work looking for water!</a:t>
            </a:r>
          </a:p>
          <a:p>
            <a:endParaRPr lang="en-GB" dirty="0"/>
          </a:p>
        </p:txBody>
      </p:sp>
      <p:pic>
        <p:nvPicPr>
          <p:cNvPr id="2050" name="Picture 2" descr="9-Drought in Kenya's Ewaso Ngiro river basin">
            <a:extLst>
              <a:ext uri="{FF2B5EF4-FFF2-40B4-BE49-F238E27FC236}">
                <a16:creationId xmlns:a16="http://schemas.microsoft.com/office/drawing/2014/main" id="{703392B9-C68A-4D0D-8A9A-4690FC53C0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2834" y="1429966"/>
            <a:ext cx="7065678" cy="471275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C13B3EA-4783-4B11-87A0-FCA03C028A68}"/>
              </a:ext>
            </a:extLst>
          </p:cNvPr>
          <p:cNvSpPr txBox="1"/>
          <p:nvPr/>
        </p:nvSpPr>
        <p:spPr>
          <a:xfrm>
            <a:off x="9311555" y="5311721"/>
            <a:ext cx="2681383" cy="830997"/>
          </a:xfrm>
          <a:prstGeom prst="rect">
            <a:avLst/>
          </a:prstGeom>
          <a:noFill/>
        </p:spPr>
        <p:txBody>
          <a:bodyPr wrap="square">
            <a:spAutoFit/>
          </a:bodyPr>
          <a:lstStyle/>
          <a:p>
            <a:r>
              <a:rPr lang="en-GB" sz="1200" dirty="0"/>
              <a:t>"9-Drought in Kenya's </a:t>
            </a:r>
            <a:r>
              <a:rPr lang="en-GB" sz="1200" dirty="0" err="1"/>
              <a:t>Ewaso</a:t>
            </a:r>
            <a:r>
              <a:rPr lang="en-GB" sz="1200" dirty="0"/>
              <a:t> </a:t>
            </a:r>
            <a:r>
              <a:rPr lang="en-GB" sz="1200" dirty="0" err="1"/>
              <a:t>Ngiro</a:t>
            </a:r>
            <a:r>
              <a:rPr lang="en-GB" sz="1200" dirty="0"/>
              <a:t> river basin" by Climate Centre is licensed with CC BY-NC 2.0. </a:t>
            </a:r>
          </a:p>
        </p:txBody>
      </p:sp>
    </p:spTree>
    <p:extLst>
      <p:ext uri="{BB962C8B-B14F-4D97-AF65-F5344CB8AC3E}">
        <p14:creationId xmlns:p14="http://schemas.microsoft.com/office/powerpoint/2010/main" val="3322221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AB131E-539A-1348-BD90-7664C138A4D5}"/>
              </a:ext>
            </a:extLst>
          </p:cNvPr>
          <p:cNvSpPr>
            <a:spLocks noGrp="1"/>
          </p:cNvSpPr>
          <p:nvPr>
            <p:ph type="body" idx="14"/>
          </p:nvPr>
        </p:nvSpPr>
        <p:spPr/>
        <p:txBody>
          <a:bodyPr>
            <a:normAutofit/>
          </a:bodyPr>
          <a:lstStyle/>
          <a:p>
            <a:r>
              <a:rPr lang="en-GB" sz="1800" dirty="0"/>
              <a:t>ESA COMMUNICATION</a:t>
            </a:r>
          </a:p>
        </p:txBody>
      </p:sp>
      <p:sp>
        <p:nvSpPr>
          <p:cNvPr id="3" name="Text Placeholder 2">
            <a:extLst>
              <a:ext uri="{FF2B5EF4-FFF2-40B4-BE49-F238E27FC236}">
                <a16:creationId xmlns:a16="http://schemas.microsoft.com/office/drawing/2014/main" id="{BA063762-228B-DE45-907E-A1AA98817DB7}"/>
              </a:ext>
            </a:extLst>
          </p:cNvPr>
          <p:cNvSpPr>
            <a:spLocks noGrp="1"/>
          </p:cNvSpPr>
          <p:nvPr>
            <p:ph type="body" idx="15"/>
          </p:nvPr>
        </p:nvSpPr>
        <p:spPr/>
        <p:txBody>
          <a:bodyPr/>
          <a:lstStyle/>
          <a:p>
            <a:r>
              <a:rPr lang="en-GB" dirty="0"/>
              <a:t>corporatebranding@esa.int</a:t>
            </a:r>
          </a:p>
        </p:txBody>
      </p:sp>
    </p:spTree>
    <p:extLst>
      <p:ext uri="{BB962C8B-B14F-4D97-AF65-F5344CB8AC3E}">
        <p14:creationId xmlns:p14="http://schemas.microsoft.com/office/powerpoint/2010/main" val="173624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9A2C8-421B-415F-B456-F54E17473277}"/>
              </a:ext>
            </a:extLst>
          </p:cNvPr>
          <p:cNvSpPr>
            <a:spLocks noGrp="1"/>
          </p:cNvSpPr>
          <p:nvPr>
            <p:ph type="title"/>
          </p:nvPr>
        </p:nvSpPr>
        <p:spPr/>
        <p:txBody>
          <a:bodyPr/>
          <a:lstStyle/>
          <a:p>
            <a:r>
              <a:rPr lang="en-GB" dirty="0"/>
              <a:t>Calculate SPI yourself!</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9C8EA17-A2AF-456B-9C4E-5C07BE2CC409}"/>
                  </a:ext>
                </a:extLst>
              </p:cNvPr>
              <p:cNvSpPr>
                <a:spLocks noGrp="1"/>
              </p:cNvSpPr>
              <p:nvPr>
                <p:ph idx="1"/>
              </p:nvPr>
            </p:nvSpPr>
            <p:spPr/>
            <p:txBody>
              <a:bodyPr/>
              <a:lstStyle/>
              <a:p>
                <a:r>
                  <a:rPr lang="en-GB" dirty="0"/>
                  <a:t>The historic record is fitted to a probability distribution (that reliably fits the long-term data), which is then transformed into a normal distribution such that the mean SPI value for that location and period is zero.</a:t>
                </a:r>
              </a:p>
              <a:p>
                <a:endParaRPr lang="en-GB" dirty="0"/>
              </a:p>
              <a:p>
                <a:r>
                  <a:rPr lang="en-GB" dirty="0"/>
                  <a:t>A Gamma distribution has been widely used, as the gamma distribution has been understood as the reliable fit to the precipitation distribution. The two parameters, Gamma PDF is of the form:</a:t>
                </a:r>
              </a:p>
              <a:p>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𝛼</m:t>
                          </m:r>
                          <m:r>
                            <a:rPr lang="en-GB" b="0" i="1" smtClean="0">
                              <a:latin typeface="Cambria Math" panose="02040503050406030204" pitchFamily="18" charset="0"/>
                            </a:rPr>
                            <m:t>, </m:t>
                          </m:r>
                          <m:r>
                            <a:rPr lang="en-GB" b="0" i="1" smtClean="0">
                              <a:latin typeface="Cambria Math" panose="02040503050406030204" pitchFamily="18" charset="0"/>
                            </a:rPr>
                            <m:t>𝛽</m:t>
                          </m:r>
                        </m:e>
                      </m:d>
                      <m:r>
                        <a:rPr lang="en-GB" b="0" i="1" smtClean="0">
                          <a:latin typeface="Cambria Math" panose="02040503050406030204" pitchFamily="18" charset="0"/>
                        </a:rPr>
                        <m:t>=</m:t>
                      </m:r>
                      <m:f>
                        <m:fPr>
                          <m:ctrlPr>
                            <a:rPr lang="en-GB" b="0" i="1" smtClean="0">
                              <a:latin typeface="Cambria Math" panose="02040503050406030204" pitchFamily="18" charset="0"/>
                            </a:rPr>
                          </m:ctrlPr>
                        </m:fPr>
                        <m:num>
                          <m:func>
                            <m:funcPr>
                              <m:ctrlPr>
                                <a:rPr lang="en-GB" b="0" i="1" smtClean="0">
                                  <a:latin typeface="Cambria Math" panose="02040503050406030204" pitchFamily="18" charset="0"/>
                                </a:rPr>
                              </m:ctrlPr>
                            </m:funcPr>
                            <m:fName>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𝑥</m:t>
                                          </m:r>
                                        </m:num>
                                        <m:den>
                                          <m:r>
                                            <a:rPr lang="en-GB" b="0" i="1" smtClean="0">
                                              <a:latin typeface="Cambria Math" panose="02040503050406030204" pitchFamily="18" charset="0"/>
                                            </a:rPr>
                                            <m:t>𝛽</m:t>
                                          </m:r>
                                        </m:den>
                                      </m:f>
                                    </m:e>
                                  </m:d>
                                </m:e>
                                <m:sup>
                                  <m:r>
                                    <a:rPr lang="en-GB" b="0" i="1" smtClean="0">
                                      <a:latin typeface="Cambria Math" panose="02040503050406030204" pitchFamily="18" charset="0"/>
                                    </a:rPr>
                                    <m:t>𝛼</m:t>
                                  </m:r>
                                  <m:r>
                                    <a:rPr lang="en-GB" i="1">
                                      <a:latin typeface="Cambria Math" panose="02040503050406030204" pitchFamily="18" charset="0"/>
                                    </a:rPr>
                                    <m:t>−1</m:t>
                                  </m:r>
                                </m:sup>
                              </m:sSup>
                              <m:r>
                                <m:rPr>
                                  <m:sty m:val="p"/>
                                </m:rPr>
                                <a:rPr lang="en-GB" b="0" i="0" smtClean="0">
                                  <a:latin typeface="Cambria Math" panose="02040503050406030204" pitchFamily="18" charset="0"/>
                                </a:rPr>
                                <m:t>exp</m:t>
                              </m:r>
                            </m:fName>
                            <m:e>
                              <m:d>
                                <m:dPr>
                                  <m:begChr m:val="["/>
                                  <m:endChr m:val="]"/>
                                  <m:ctrlPr>
                                    <a:rPr lang="en-GB" b="0" i="1" smtClean="0">
                                      <a:latin typeface="Cambria Math" panose="02040503050406030204" pitchFamily="18" charset="0"/>
                                    </a:rPr>
                                  </m:ctrlPr>
                                </m:dPr>
                                <m:e>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𝑥</m:t>
                                      </m:r>
                                    </m:num>
                                    <m:den>
                                      <m:r>
                                        <a:rPr lang="en-GB" b="0" i="1" smtClean="0">
                                          <a:latin typeface="Cambria Math" panose="02040503050406030204" pitchFamily="18" charset="0"/>
                                        </a:rPr>
                                        <m:t>𝛽</m:t>
                                      </m:r>
                                      <m:r>
                                        <a:rPr lang="en-GB" b="0" i="1" smtClean="0">
                                          <a:latin typeface="Cambria Math" panose="02040503050406030204" pitchFamily="18" charset="0"/>
                                        </a:rPr>
                                        <m:t> </m:t>
                                      </m:r>
                                    </m:den>
                                  </m:f>
                                </m:e>
                              </m:d>
                            </m:e>
                          </m:func>
                        </m:num>
                        <m:den>
                          <m:r>
                            <a:rPr lang="en-GB" b="0" i="1" smtClean="0">
                              <a:latin typeface="Cambria Math" panose="02040503050406030204" pitchFamily="18" charset="0"/>
                            </a:rPr>
                            <m:t>𝛽</m:t>
                          </m:r>
                          <m:r>
                            <m:rPr>
                              <m:sty m:val="p"/>
                            </m:rPr>
                            <a:rPr lang="en-GB" b="0" i="0" smtClean="0">
                              <a:latin typeface="Cambria Math" panose="02040503050406030204" pitchFamily="18" charset="0"/>
                            </a:rPr>
                            <m:t>Γ</m:t>
                          </m:r>
                          <m:r>
                            <a:rPr lang="en-GB" b="0" i="1" smtClean="0">
                              <a:latin typeface="Cambria Math" panose="02040503050406030204" pitchFamily="18" charset="0"/>
                            </a:rPr>
                            <m:t>(</m:t>
                          </m:r>
                          <m:r>
                            <a:rPr lang="en-GB" b="0" i="1" smtClean="0">
                              <a:latin typeface="Cambria Math" panose="02040503050406030204" pitchFamily="18" charset="0"/>
                            </a:rPr>
                            <m:t>𝛼</m:t>
                          </m:r>
                          <m:r>
                            <a:rPr lang="en-GB" b="0" i="1" smtClean="0">
                              <a:latin typeface="Cambria Math" panose="02040503050406030204" pitchFamily="18" charset="0"/>
                            </a:rPr>
                            <m:t>)</m:t>
                          </m:r>
                        </m:den>
                      </m:f>
                    </m:oMath>
                  </m:oMathPara>
                </a14:m>
                <a:endParaRPr lang="en-GB" dirty="0"/>
              </a:p>
              <a:p>
                <a:endParaRPr lang="en-GB" dirty="0"/>
              </a:p>
              <a:p>
                <a:r>
                  <a:rPr lang="en-GB" dirty="0"/>
                  <a:t>With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&gt;0</m:t>
                    </m:r>
                  </m:oMath>
                </a14:m>
                <a:r>
                  <a:rPr lang="en-GB" dirty="0"/>
                  <a:t> is the shape factor and </a:t>
                </a:r>
                <a14:m>
                  <m:oMath xmlns:m="http://schemas.openxmlformats.org/officeDocument/2006/math">
                    <m:r>
                      <a:rPr lang="en-GB" b="0" i="1" smtClean="0">
                        <a:latin typeface="Cambria Math" panose="02040503050406030204" pitchFamily="18" charset="0"/>
                      </a:rPr>
                      <m:t>𝛽</m:t>
                    </m:r>
                    <m:r>
                      <a:rPr lang="en-GB" i="1">
                        <a:latin typeface="Cambria Math" panose="02040503050406030204" pitchFamily="18" charset="0"/>
                      </a:rPr>
                      <m:t>&gt;0</m:t>
                    </m:r>
                  </m:oMath>
                </a14:m>
                <a:r>
                  <a:rPr lang="en-GB" dirty="0"/>
                  <a:t> is the scale factor (for three parameters  PDF we use </a:t>
                </a:r>
                <a14:m>
                  <m:oMath xmlns:m="http://schemas.openxmlformats.org/officeDocument/2006/math">
                    <m:r>
                      <a:rPr lang="en-GB" i="1">
                        <a:latin typeface="Cambria Math" panose="02040503050406030204" pitchFamily="18" charset="0"/>
                      </a:rPr>
                      <m:t>𝑥</m:t>
                    </m:r>
                    <m:r>
                      <a:rPr lang="en-GB" i="1">
                        <a:latin typeface="Cambria Math" panose="02040503050406030204" pitchFamily="18" charset="0"/>
                      </a:rPr>
                      <m:t>−</m:t>
                    </m:r>
                    <m:r>
                      <a:rPr lang="en-GB" i="1">
                        <a:latin typeface="Cambria Math" panose="02040503050406030204" pitchFamily="18" charset="0"/>
                      </a:rPr>
                      <m:t>𝑐</m:t>
                    </m:r>
                  </m:oMath>
                </a14:m>
                <a:r>
                  <a:rPr lang="en-GB" dirty="0"/>
                  <a:t> with</a:t>
                </a:r>
                <a14:m>
                  <m:oMath xmlns:m="http://schemas.openxmlformats.org/officeDocument/2006/math">
                    <m:r>
                      <a:rPr lang="en-GB" i="1">
                        <a:latin typeface="Cambria Math" panose="02040503050406030204" pitchFamily="18" charset="0"/>
                      </a:rPr>
                      <m:t>𝑐</m:t>
                    </m:r>
                    <m:r>
                      <a:rPr lang="en-GB">
                        <a:latin typeface="Cambria Math" panose="02040503050406030204" pitchFamily="18" charset="0"/>
                      </a:rPr>
                      <m:t>≤</m:t>
                    </m:r>
                    <m:r>
                      <m:rPr>
                        <m:sty m:val="p"/>
                      </m:rPr>
                      <a:rPr lang="en-GB">
                        <a:latin typeface="Cambria Math" panose="02040503050406030204" pitchFamily="18" charset="0"/>
                      </a:rPr>
                      <m:t>x</m:t>
                    </m:r>
                  </m:oMath>
                </a14:m>
                <a:endParaRPr lang="en-GB" dirty="0"/>
              </a:p>
              <a:p>
                <a:r>
                  <a:rPr lang="en-GB" dirty="0"/>
                  <a:t>being a location parameter) </a:t>
                </a:r>
                <a14:m>
                  <m:oMath xmlns:m="http://schemas.openxmlformats.org/officeDocument/2006/math">
                    <m:r>
                      <a:rPr lang="en-GB" b="0" i="1" smtClean="0">
                        <a:latin typeface="Cambria Math" panose="02040503050406030204" pitchFamily="18" charset="0"/>
                      </a:rPr>
                      <m:t>𝑥</m:t>
                    </m:r>
                  </m:oMath>
                </a14:m>
                <a:r>
                  <a:rPr lang="en-GB" dirty="0"/>
                  <a:t> stands, in this case, for precipitation. </a:t>
                </a:r>
              </a:p>
              <a:p>
                <a:endParaRPr lang="en-GB" dirty="0"/>
              </a:p>
            </p:txBody>
          </p:sp>
        </mc:Choice>
        <mc:Fallback>
          <p:sp>
            <p:nvSpPr>
              <p:cNvPr id="3" name="Content Placeholder 2">
                <a:extLst>
                  <a:ext uri="{FF2B5EF4-FFF2-40B4-BE49-F238E27FC236}">
                    <a16:creationId xmlns:a16="http://schemas.microsoft.com/office/drawing/2014/main" id="{D9C8EA17-A2AF-456B-9C4E-5C07BE2CC409}"/>
                  </a:ext>
                </a:extLst>
              </p:cNvPr>
              <p:cNvSpPr>
                <a:spLocks noGrp="1" noRot="1" noChangeAspect="1" noMove="1" noResize="1" noEditPoints="1" noAdjustHandles="1" noChangeArrowheads="1" noChangeShapeType="1" noTextEdit="1"/>
              </p:cNvSpPr>
              <p:nvPr>
                <p:ph idx="1"/>
              </p:nvPr>
            </p:nvSpPr>
            <p:spPr>
              <a:blipFill>
                <a:blip r:embed="rId2"/>
                <a:stretch>
                  <a:fillRect l="-466" t="-220"/>
                </a:stretch>
              </a:blipFill>
            </p:spPr>
            <p:txBody>
              <a:bodyPr/>
              <a:lstStyle/>
              <a:p>
                <a:r>
                  <a:rPr lang="en-GB">
                    <a:noFill/>
                  </a:rPr>
                  <a:t> </a:t>
                </a:r>
              </a:p>
            </p:txBody>
          </p:sp>
        </mc:Fallback>
      </mc:AlternateContent>
    </p:spTree>
    <p:extLst>
      <p:ext uri="{BB962C8B-B14F-4D97-AF65-F5344CB8AC3E}">
        <p14:creationId xmlns:p14="http://schemas.microsoft.com/office/powerpoint/2010/main" val="2062296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9A2C8-421B-415F-B456-F54E17473277}"/>
              </a:ext>
            </a:extLst>
          </p:cNvPr>
          <p:cNvSpPr>
            <a:spLocks noGrp="1"/>
          </p:cNvSpPr>
          <p:nvPr>
            <p:ph type="title"/>
          </p:nvPr>
        </p:nvSpPr>
        <p:spPr/>
        <p:txBody>
          <a:bodyPr/>
          <a:lstStyle/>
          <a:p>
            <a:r>
              <a:rPr lang="en-GB" dirty="0"/>
              <a:t>Calculate SPI yourself!</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9C8EA17-A2AF-456B-9C4E-5C07BE2CC409}"/>
                  </a:ext>
                </a:extLst>
              </p:cNvPr>
              <p:cNvSpPr>
                <a:spLocks noGrp="1"/>
              </p:cNvSpPr>
              <p:nvPr>
                <p:ph idx="1"/>
              </p:nvPr>
            </p:nvSpPr>
            <p:spPr/>
            <p:txBody>
              <a:bodyPr/>
              <a:lstStyle/>
              <a:p>
                <a:r>
                  <a:rPr lang="en-GB" dirty="0"/>
                  <a:t>To estimate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 </m:t>
                    </m:r>
                  </m:oMath>
                </a14:m>
                <a:r>
                  <a:rPr lang="en-GB" dirty="0"/>
                  <a:t> and  </a:t>
                </a:r>
                <a14:m>
                  <m:oMath xmlns:m="http://schemas.openxmlformats.org/officeDocument/2006/math">
                    <m:r>
                      <a:rPr lang="en-GB" i="1">
                        <a:latin typeface="Cambria Math" panose="02040503050406030204" pitchFamily="18" charset="0"/>
                      </a:rPr>
                      <m:t>𝛽</m:t>
                    </m:r>
                  </m:oMath>
                </a14:m>
                <a:r>
                  <a:rPr lang="en-GB" dirty="0"/>
                  <a:t> we can use the maximum likelihood (MLE) estimator.</a:t>
                </a:r>
              </a:p>
              <a:p>
                <a:endParaRPr lang="en-GB" dirty="0"/>
              </a:p>
              <a:p>
                <a:r>
                  <a:rPr lang="en-GB" dirty="0"/>
                  <a:t>The maximum likelihood estimator of </a:t>
                </a:r>
                <a14:m>
                  <m:oMath xmlns:m="http://schemas.openxmlformats.org/officeDocument/2006/math">
                    <m:r>
                      <a:rPr lang="en-GB" i="1">
                        <a:latin typeface="Cambria Math" panose="02040503050406030204" pitchFamily="18" charset="0"/>
                      </a:rPr>
                      <m:t>𝛼</m:t>
                    </m:r>
                    <m:r>
                      <a:rPr lang="en-GB" i="1">
                        <a:latin typeface="Cambria Math" panose="02040503050406030204" pitchFamily="18" charset="0"/>
                      </a:rPr>
                      <m:t> </m:t>
                    </m:r>
                  </m:oMath>
                </a14:m>
                <a:r>
                  <a:rPr lang="en-GB" dirty="0"/>
                  <a:t>and </a:t>
                </a:r>
                <a14:m>
                  <m:oMath xmlns:m="http://schemas.openxmlformats.org/officeDocument/2006/math">
                    <m:r>
                      <a:rPr lang="en-GB" i="1">
                        <a:latin typeface="Cambria Math" panose="02040503050406030204" pitchFamily="18" charset="0"/>
                      </a:rPr>
                      <m:t>𝛽</m:t>
                    </m:r>
                  </m:oMath>
                </a14:m>
                <a:r>
                  <a:rPr lang="en-GB" dirty="0"/>
                  <a:t> are the values of </a:t>
                </a:r>
                <a14:m>
                  <m:oMath xmlns:m="http://schemas.openxmlformats.org/officeDocument/2006/math">
                    <m:r>
                      <a:rPr lang="en-GB" i="1">
                        <a:latin typeface="Cambria Math" panose="02040503050406030204" pitchFamily="18" charset="0"/>
                      </a:rPr>
                      <m:t>𝛼</m:t>
                    </m:r>
                    <m:r>
                      <a:rPr lang="en-GB" i="1">
                        <a:latin typeface="Cambria Math" panose="02040503050406030204" pitchFamily="18" charset="0"/>
                      </a:rPr>
                      <m:t> </m:t>
                    </m:r>
                  </m:oMath>
                </a14:m>
                <a:r>
                  <a:rPr lang="en-GB" dirty="0"/>
                  <a:t>and </a:t>
                </a:r>
                <a14:m>
                  <m:oMath xmlns:m="http://schemas.openxmlformats.org/officeDocument/2006/math">
                    <m:r>
                      <a:rPr lang="en-GB" i="1">
                        <a:latin typeface="Cambria Math" panose="02040503050406030204" pitchFamily="18" charset="0"/>
                      </a:rPr>
                      <m:t>𝛽</m:t>
                    </m:r>
                  </m:oMath>
                </a14:m>
                <a:r>
                  <a:rPr lang="en-GB" dirty="0"/>
                  <a:t> that maximise MLE, </a:t>
                </a:r>
              </a:p>
              <a:p>
                <a:r>
                  <a:rPr lang="en-GB" dirty="0"/>
                  <a:t>which is defined by </a:t>
                </a:r>
                <a:endParaRPr lang="en-GB"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m:rPr>
                          <m:sty m:val="p"/>
                        </m:rPr>
                        <a:rPr lang="en-GB" b="0" i="0" smtClean="0">
                          <a:latin typeface="Cambria Math" panose="02040503050406030204" pitchFamily="18" charset="0"/>
                        </a:rPr>
                        <m:t>MLE</m:t>
                      </m:r>
                      <m:r>
                        <a:rPr lang="en-GB" b="0" i="1" smtClean="0">
                          <a:latin typeface="Cambria Math" panose="02040503050406030204" pitchFamily="18" charset="0"/>
                        </a:rPr>
                        <m:t>=</m:t>
                      </m:r>
                      <m:nary>
                        <m:naryPr>
                          <m:chr m:val="∏"/>
                          <m:ctrlPr>
                            <a:rPr lang="en-GB" b="0" i="1" smtClean="0">
                              <a:latin typeface="Cambria Math" panose="02040503050406030204" pitchFamily="18" charset="0"/>
                            </a:rPr>
                          </m:ctrlPr>
                        </m:naryPr>
                        <m:sub>
                          <m:r>
                            <m:rPr>
                              <m:brk m:alnAt="23"/>
                            </m:rPr>
                            <a:rPr lang="en-GB" b="0" i="1" smtClean="0">
                              <a:latin typeface="Cambria Math" panose="02040503050406030204" pitchFamily="18" charset="0"/>
                            </a:rPr>
                            <m:t>𝑖</m:t>
                          </m:r>
                          <m:r>
                            <a:rPr lang="en-GB" b="0" i="1" smtClean="0">
                              <a:latin typeface="Cambria Math" panose="02040503050406030204" pitchFamily="18" charset="0"/>
                            </a:rPr>
                            <m:t>=1</m:t>
                          </m:r>
                        </m:sub>
                        <m:sup>
                          <m:r>
                            <a:rPr lang="en-GB" b="0" i="1" smtClean="0">
                              <a:latin typeface="Cambria Math" panose="02040503050406030204" pitchFamily="18" charset="0"/>
                            </a:rPr>
                            <m:t>𝑛</m:t>
                          </m:r>
                        </m:sup>
                        <m:e>
                          <m:r>
                            <a:rPr lang="en-GB" i="1">
                              <a:latin typeface="Cambria Math" panose="02040503050406030204" pitchFamily="18" charset="0"/>
                            </a:rPr>
                            <m:t>𝑓</m:t>
                          </m:r>
                          <m:d>
                            <m:dPr>
                              <m:ctrlPr>
                                <a:rPr lang="en-GB" i="1">
                                  <a:latin typeface="Cambria Math" panose="02040503050406030204" pitchFamily="18" charset="0"/>
                                </a:rPr>
                              </m:ctrlPr>
                            </m:dPr>
                            <m:e>
                              <m:sSub>
                                <m:sSubPr>
                                  <m:ctrlPr>
                                    <a:rPr lang="en-GB" b="0" i="1" smtClean="0">
                                      <a:latin typeface="Cambria Math" panose="02040503050406030204" pitchFamily="18" charset="0"/>
                                    </a:rPr>
                                  </m:ctrlPr>
                                </m:sSubPr>
                                <m:e>
                                  <m:r>
                                    <a:rPr lang="en-GB" i="1">
                                      <a:latin typeface="Cambria Math" panose="02040503050406030204" pitchFamily="18" charset="0"/>
                                    </a:rPr>
                                    <m:t>𝑥</m:t>
                                  </m:r>
                                </m:e>
                                <m:sub>
                                  <m:r>
                                    <a:rPr lang="en-GB" b="0" i="1" smtClean="0">
                                      <a:latin typeface="Cambria Math" panose="02040503050406030204" pitchFamily="18" charset="0"/>
                                    </a:rPr>
                                    <m:t>𝑖</m:t>
                                  </m:r>
                                </m:sub>
                              </m:sSub>
                              <m:r>
                                <a:rPr lang="en-GB" i="1">
                                  <a:latin typeface="Cambria Math" panose="02040503050406030204" pitchFamily="18" charset="0"/>
                                </a:rPr>
                                <m:t>,</m:t>
                              </m:r>
                              <m:r>
                                <a:rPr lang="en-GB" i="1">
                                  <a:latin typeface="Cambria Math" panose="02040503050406030204" pitchFamily="18" charset="0"/>
                                </a:rPr>
                                <m:t>𝛼</m:t>
                              </m:r>
                              <m:r>
                                <a:rPr lang="en-GB" i="1">
                                  <a:latin typeface="Cambria Math" panose="02040503050406030204" pitchFamily="18" charset="0"/>
                                </a:rPr>
                                <m:t>, </m:t>
                              </m:r>
                              <m:r>
                                <a:rPr lang="en-GB" i="1">
                                  <a:latin typeface="Cambria Math" panose="02040503050406030204" pitchFamily="18" charset="0"/>
                                </a:rPr>
                                <m:t>𝛽</m:t>
                              </m:r>
                            </m:e>
                          </m:d>
                          <m:r>
                            <a:rPr lang="en-GB" b="0" i="1" smtClean="0">
                              <a:latin typeface="Cambria Math" panose="02040503050406030204" pitchFamily="18" charset="0"/>
                            </a:rPr>
                            <m:t>=</m:t>
                          </m:r>
                          <m:nary>
                            <m:naryPr>
                              <m:chr m:val="∏"/>
                              <m:ctrlPr>
                                <a:rPr lang="en-GB" i="1">
                                  <a:latin typeface="Cambria Math" panose="02040503050406030204" pitchFamily="18" charset="0"/>
                                </a:rPr>
                              </m:ctrlPr>
                            </m:naryPr>
                            <m:sub>
                              <m:r>
                                <m:rPr>
                                  <m:brk m:alnAt="23"/>
                                </m:rPr>
                                <a:rPr lang="en-GB" b="0" i="1" smtClean="0">
                                  <a:latin typeface="Cambria Math" panose="02040503050406030204" pitchFamily="18" charset="0"/>
                                </a:rPr>
                                <m:t>𝑖</m:t>
                              </m:r>
                              <m:r>
                                <a:rPr lang="en-GB" b="0" i="1" smtClean="0">
                                  <a:latin typeface="Cambria Math" panose="02040503050406030204" pitchFamily="18" charset="0"/>
                                </a:rPr>
                                <m:t>=1</m:t>
                              </m:r>
                            </m:sub>
                            <m:sup>
                              <m:r>
                                <a:rPr lang="en-GB" b="0" i="1" smtClean="0">
                                  <a:latin typeface="Cambria Math" panose="02040503050406030204" pitchFamily="18" charset="0"/>
                                </a:rPr>
                                <m:t>𝑛</m:t>
                              </m:r>
                            </m:sup>
                            <m:e>
                              <m:f>
                                <m:fPr>
                                  <m:ctrlPr>
                                    <a:rPr lang="en-GB" i="1">
                                      <a:latin typeface="Cambria Math" panose="02040503050406030204" pitchFamily="18" charset="0"/>
                                    </a:rPr>
                                  </m:ctrlPr>
                                </m:fPr>
                                <m:num>
                                  <m:func>
                                    <m:funcPr>
                                      <m:ctrlPr>
                                        <a:rPr lang="en-GB" i="1">
                                          <a:latin typeface="Cambria Math" panose="02040503050406030204" pitchFamily="18" charset="0"/>
                                        </a:rPr>
                                      </m:ctrlPr>
                                    </m:funcPr>
                                    <m:fName>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𝑥</m:t>
                                                  </m:r>
                                                </m:num>
                                                <m:den>
                                                  <m:r>
                                                    <a:rPr lang="en-GB" i="1">
                                                      <a:latin typeface="Cambria Math" panose="02040503050406030204" pitchFamily="18" charset="0"/>
                                                    </a:rPr>
                                                    <m:t>𝛽</m:t>
                                                  </m:r>
                                                </m:den>
                                              </m:f>
                                            </m:e>
                                          </m:d>
                                        </m:e>
                                        <m:sup>
                                          <m:r>
                                            <a:rPr lang="en-GB" i="1">
                                              <a:latin typeface="Cambria Math" panose="02040503050406030204" pitchFamily="18" charset="0"/>
                                            </a:rPr>
                                            <m:t>𝛼</m:t>
                                          </m:r>
                                          <m:r>
                                            <a:rPr lang="en-GB" i="1">
                                              <a:latin typeface="Cambria Math" panose="02040503050406030204" pitchFamily="18" charset="0"/>
                                            </a:rPr>
                                            <m:t>−1</m:t>
                                          </m:r>
                                        </m:sup>
                                      </m:sSup>
                                      <m:r>
                                        <m:rPr>
                                          <m:sty m:val="p"/>
                                        </m:rPr>
                                        <a:rPr lang="en-GB">
                                          <a:latin typeface="Cambria Math" panose="02040503050406030204" pitchFamily="18" charset="0"/>
                                        </a:rPr>
                                        <m:t>exp</m:t>
                                      </m:r>
                                    </m:fName>
                                    <m:e>
                                      <m:d>
                                        <m:dPr>
                                          <m:begChr m:val="["/>
                                          <m:endChr m:val="]"/>
                                          <m:ctrlPr>
                                            <a:rPr lang="en-GB" i="1">
                                              <a:latin typeface="Cambria Math" panose="02040503050406030204" pitchFamily="18" charset="0"/>
                                            </a:rPr>
                                          </m:ctrlPr>
                                        </m:dPr>
                                        <m:e>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𝑥</m:t>
                                              </m:r>
                                            </m:num>
                                            <m:den>
                                              <m:r>
                                                <a:rPr lang="en-GB" i="1">
                                                  <a:latin typeface="Cambria Math" panose="02040503050406030204" pitchFamily="18" charset="0"/>
                                                </a:rPr>
                                                <m:t>𝛽</m:t>
                                              </m:r>
                                              <m:r>
                                                <a:rPr lang="en-GB" i="1">
                                                  <a:latin typeface="Cambria Math" panose="02040503050406030204" pitchFamily="18" charset="0"/>
                                                </a:rPr>
                                                <m:t> </m:t>
                                              </m:r>
                                            </m:den>
                                          </m:f>
                                        </m:e>
                                      </m:d>
                                    </m:e>
                                  </m:func>
                                </m:num>
                                <m:den>
                                  <m:r>
                                    <a:rPr lang="en-GB" i="1">
                                      <a:latin typeface="Cambria Math" panose="02040503050406030204" pitchFamily="18" charset="0"/>
                                    </a:rPr>
                                    <m:t>𝛽</m:t>
                                  </m:r>
                                  <m:r>
                                    <m:rPr>
                                      <m:sty m:val="p"/>
                                    </m:rPr>
                                    <a:rPr lang="en-GB">
                                      <a:latin typeface="Cambria Math" panose="02040503050406030204" pitchFamily="18" charset="0"/>
                                    </a:rPr>
                                    <m:t>Γ</m:t>
                                  </m:r>
                                  <m:r>
                                    <a:rPr lang="en-GB" i="1">
                                      <a:latin typeface="Cambria Math" panose="02040503050406030204" pitchFamily="18" charset="0"/>
                                    </a:rPr>
                                    <m:t>(</m:t>
                                  </m:r>
                                  <m:r>
                                    <a:rPr lang="en-GB" i="1">
                                      <a:latin typeface="Cambria Math" panose="02040503050406030204" pitchFamily="18" charset="0"/>
                                    </a:rPr>
                                    <m:t>𝛼</m:t>
                                  </m:r>
                                  <m:r>
                                    <a:rPr lang="en-GB" i="1">
                                      <a:latin typeface="Cambria Math" panose="02040503050406030204" pitchFamily="18" charset="0"/>
                                    </a:rPr>
                                    <m:t>)</m:t>
                                  </m:r>
                                </m:den>
                              </m:f>
                            </m:e>
                          </m:nary>
                        </m:e>
                      </m:nary>
                    </m:oMath>
                  </m:oMathPara>
                </a14:m>
                <a:endParaRPr lang="en-GB" dirty="0"/>
              </a:p>
              <a:p>
                <a:endParaRPr lang="en-GB" dirty="0"/>
              </a:p>
              <a:p>
                <a:r>
                  <a:rPr lang="en-GB" dirty="0"/>
                  <a:t>To convert to sum, take the natural logarithm: </a:t>
                </a:r>
              </a:p>
              <a:p>
                <a:pPr/>
                <a14:m>
                  <m:oMathPara xmlns:m="http://schemas.openxmlformats.org/officeDocument/2006/math">
                    <m:oMathParaPr>
                      <m:jc m:val="centerGroup"/>
                    </m:oMathParaPr>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LMLE</m:t>
                          </m:r>
                        </m:fName>
                        <m:e>
                          <m:r>
                            <a:rPr lang="en-GB" b="0" i="1" smtClean="0">
                              <a:latin typeface="Cambria Math" panose="02040503050406030204" pitchFamily="18" charset="0"/>
                            </a:rPr>
                            <m:t>=</m:t>
                          </m:r>
                          <m:r>
                            <a:rPr lang="en-GB" i="1">
                              <a:latin typeface="Cambria Math" panose="02040503050406030204" pitchFamily="18" charset="0"/>
                            </a:rPr>
                            <m:t>𝑛</m:t>
                          </m:r>
                          <m:d>
                            <m:dPr>
                              <m:begChr m:val="["/>
                              <m:endChr m:val="]"/>
                              <m:ctrlPr>
                                <a:rPr lang="en-GB" i="1">
                                  <a:latin typeface="Cambria Math" panose="02040503050406030204" pitchFamily="18" charset="0"/>
                                </a:rPr>
                              </m:ctrlPr>
                            </m:dPr>
                            <m:e>
                              <m:r>
                                <a:rPr lang="en-GB" b="0" i="1" smtClean="0">
                                  <a:latin typeface="Cambria Math" panose="02040503050406030204" pitchFamily="18" charset="0"/>
                                </a:rPr>
                                <m:t>−</m:t>
                              </m:r>
                              <m:r>
                                <a:rPr lang="en-GB" i="1">
                                  <a:latin typeface="Cambria Math" panose="02040503050406030204" pitchFamily="18" charset="0"/>
                                </a:rPr>
                                <m:t>𝛼</m:t>
                              </m:r>
                              <m:func>
                                <m:funcPr>
                                  <m:ctrlPr>
                                    <a:rPr lang="en-GB" i="1">
                                      <a:latin typeface="Cambria Math" panose="02040503050406030204" pitchFamily="18" charset="0"/>
                                    </a:rPr>
                                  </m:ctrlPr>
                                </m:funcPr>
                                <m:fName>
                                  <m:r>
                                    <m:rPr>
                                      <m:sty m:val="p"/>
                                    </m:rPr>
                                    <a:rPr lang="en-GB">
                                      <a:latin typeface="Cambria Math" panose="02040503050406030204" pitchFamily="18" charset="0"/>
                                    </a:rPr>
                                    <m:t>ln</m:t>
                                  </m:r>
                                </m:fName>
                                <m:e>
                                  <m:r>
                                    <a:rPr lang="en-GB" i="1">
                                      <a:latin typeface="Cambria Math" panose="02040503050406030204" pitchFamily="18" charset="0"/>
                                    </a:rPr>
                                    <m:t>𝛽</m:t>
                                  </m:r>
                                </m:e>
                              </m:func>
                              <m:r>
                                <a:rPr lang="en-GB" b="0" i="1" smtClean="0">
                                  <a:latin typeface="Cambria Math" panose="02040503050406030204" pitchFamily="18" charset="0"/>
                                </a:rPr>
                                <m:t>−</m:t>
                              </m:r>
                              <m:func>
                                <m:funcPr>
                                  <m:ctrlPr>
                                    <a:rPr lang="en-GB" i="1">
                                      <a:latin typeface="Cambria Math" panose="02040503050406030204" pitchFamily="18" charset="0"/>
                                    </a:rPr>
                                  </m:ctrlPr>
                                </m:funcPr>
                                <m:fName>
                                  <m:r>
                                    <m:rPr>
                                      <m:sty m:val="p"/>
                                    </m:rPr>
                                    <a:rPr lang="en-GB">
                                      <a:latin typeface="Cambria Math" panose="02040503050406030204" pitchFamily="18" charset="0"/>
                                    </a:rPr>
                                    <m:t>ln</m:t>
                                  </m:r>
                                </m:fName>
                                <m:e>
                                  <m:r>
                                    <m:rPr>
                                      <m:sty m:val="p"/>
                                    </m:rPr>
                                    <a:rPr lang="en-GB">
                                      <a:latin typeface="Cambria Math" panose="02040503050406030204" pitchFamily="18" charset="0"/>
                                    </a:rPr>
                                    <m:t>Γ</m:t>
                                  </m:r>
                                  <m:d>
                                    <m:dPr>
                                      <m:ctrlPr>
                                        <a:rPr lang="en-GB" i="1">
                                          <a:latin typeface="Cambria Math" panose="02040503050406030204" pitchFamily="18" charset="0"/>
                                        </a:rPr>
                                      </m:ctrlPr>
                                    </m:dPr>
                                    <m:e>
                                      <m:r>
                                        <a:rPr lang="en-GB" i="1">
                                          <a:latin typeface="Cambria Math" panose="02040503050406030204" pitchFamily="18" charset="0"/>
                                        </a:rPr>
                                        <m:t>𝛼</m:t>
                                      </m:r>
                                    </m:e>
                                  </m:d>
                                  <m:r>
                                    <a:rPr lang="en-GB" b="0" i="1" smtClean="0">
                                      <a:latin typeface="Cambria Math" panose="02040503050406030204" pitchFamily="18" charset="0"/>
                                    </a:rPr>
                                    <m:t>+</m:t>
                                  </m:r>
                                  <m:d>
                                    <m:dPr>
                                      <m:ctrlPr>
                                        <a:rPr lang="en-GB" i="1">
                                          <a:latin typeface="Cambria Math" panose="02040503050406030204" pitchFamily="18" charset="0"/>
                                        </a:rPr>
                                      </m:ctrlPr>
                                    </m:dPr>
                                    <m:e>
                                      <m:r>
                                        <a:rPr lang="en-GB" i="1">
                                          <a:latin typeface="Cambria Math" panose="02040503050406030204" pitchFamily="18" charset="0"/>
                                        </a:rPr>
                                        <m:t>𝛼</m:t>
                                      </m:r>
                                      <m:r>
                                        <a:rPr lang="en-GB" i="1">
                                          <a:latin typeface="Cambria Math" panose="02040503050406030204" pitchFamily="18" charset="0"/>
                                        </a:rPr>
                                        <m:t>−1</m:t>
                                      </m:r>
                                    </m:e>
                                  </m:d>
                                </m:e>
                              </m:func>
                              <m:acc>
                                <m:accPr>
                                  <m:chr m:val="̅"/>
                                  <m:ctrlPr>
                                    <a:rPr lang="en-GB" b="0" i="1" smtClean="0">
                                      <a:latin typeface="Cambria Math" panose="02040503050406030204" pitchFamily="18" charset="0"/>
                                    </a:rPr>
                                  </m:ctrlPr>
                                </m:accPr>
                                <m:e>
                                  <m:func>
                                    <m:funcPr>
                                      <m:ctrlPr>
                                        <a:rPr lang="en-GB" i="1">
                                          <a:latin typeface="Cambria Math" panose="02040503050406030204" pitchFamily="18" charset="0"/>
                                        </a:rPr>
                                      </m:ctrlPr>
                                    </m:funcPr>
                                    <m:fName>
                                      <m:r>
                                        <m:rPr>
                                          <m:sty m:val="p"/>
                                        </m:rPr>
                                        <a:rPr lang="en-GB">
                                          <a:latin typeface="Cambria Math" panose="02040503050406030204" pitchFamily="18" charset="0"/>
                                        </a:rPr>
                                        <m:t>ln</m:t>
                                      </m:r>
                                    </m:fName>
                                    <m:e>
                                      <m:r>
                                        <a:rPr lang="en-GB" i="1">
                                          <a:latin typeface="Cambria Math" panose="02040503050406030204" pitchFamily="18" charset="0"/>
                                        </a:rPr>
                                        <m:t>𝑥</m:t>
                                      </m:r>
                                    </m:e>
                                  </m:func>
                                </m:e>
                              </m:acc>
                              <m:r>
                                <a:rPr lang="en-GB" i="1">
                                  <a:latin typeface="Cambria Math" panose="02040503050406030204" pitchFamily="18" charset="0"/>
                                </a:rPr>
                                <m:t>−</m:t>
                              </m:r>
                              <m:f>
                                <m:fPr>
                                  <m:ctrlPr>
                                    <a:rPr lang="en-GB" i="1">
                                      <a:latin typeface="Cambria Math" panose="02040503050406030204" pitchFamily="18" charset="0"/>
                                    </a:rPr>
                                  </m:ctrlPr>
                                </m:fPr>
                                <m:num>
                                  <m:acc>
                                    <m:accPr>
                                      <m:chr m:val="̅"/>
                                      <m:ctrlPr>
                                        <a:rPr lang="en-GB" i="1">
                                          <a:latin typeface="Cambria Math" panose="02040503050406030204" pitchFamily="18" charset="0"/>
                                        </a:rPr>
                                      </m:ctrlPr>
                                    </m:accPr>
                                    <m:e>
                                      <m:r>
                                        <a:rPr lang="en-GB" i="1">
                                          <a:latin typeface="Cambria Math" panose="02040503050406030204" pitchFamily="18" charset="0"/>
                                        </a:rPr>
                                        <m:t>𝑥</m:t>
                                      </m:r>
                                    </m:e>
                                  </m:acc>
                                </m:num>
                                <m:den>
                                  <m:r>
                                    <a:rPr lang="en-GB" i="1">
                                      <a:latin typeface="Cambria Math" panose="02040503050406030204" pitchFamily="18" charset="0"/>
                                    </a:rPr>
                                    <m:t>𝛽</m:t>
                                  </m:r>
                                </m:den>
                              </m:f>
                            </m:e>
                          </m:d>
                        </m:e>
                      </m:func>
                    </m:oMath>
                  </m:oMathPara>
                </a14:m>
                <a:endParaRPr lang="en-GB" dirty="0"/>
              </a:p>
              <a:p>
                <a:endParaRPr lang="en-GB" dirty="0"/>
              </a:p>
              <a:p>
                <a:r>
                  <a:rPr lang="en-GB" dirty="0"/>
                  <a:t>It turns out that the maximum of MLE occurs when </a:t>
                </a:r>
                <a14:m>
                  <m:oMath xmlns:m="http://schemas.openxmlformats.org/officeDocument/2006/math">
                    <m:r>
                      <a:rPr lang="en-GB" b="0" i="1" smtClean="0">
                        <a:latin typeface="Cambria Math" panose="02040503050406030204" pitchFamily="18" charset="0"/>
                      </a:rPr>
                      <m:t>𝛽</m:t>
                    </m:r>
                    <m:r>
                      <a:rPr lang="en-GB" b="0" i="1" smtClean="0">
                        <a:latin typeface="Cambria Math" panose="02040503050406030204" pitchFamily="18" charset="0"/>
                      </a:rPr>
                      <m:t>=</m:t>
                    </m:r>
                    <m:f>
                      <m:fPr>
                        <m:ctrlPr>
                          <a:rPr lang="en-GB" b="0" i="1" smtClean="0">
                            <a:latin typeface="Cambria Math" panose="02040503050406030204" pitchFamily="18" charset="0"/>
                          </a:rPr>
                        </m:ctrlPr>
                      </m:fPr>
                      <m:num>
                        <m:acc>
                          <m:accPr>
                            <m:chr m:val="̅"/>
                            <m:ctrlPr>
                              <a:rPr lang="en-GB" i="1">
                                <a:latin typeface="Cambria Math" panose="02040503050406030204" pitchFamily="18" charset="0"/>
                              </a:rPr>
                            </m:ctrlPr>
                          </m:accPr>
                          <m:e>
                            <m:r>
                              <a:rPr lang="en-GB" i="1">
                                <a:latin typeface="Cambria Math" panose="02040503050406030204" pitchFamily="18" charset="0"/>
                              </a:rPr>
                              <m:t>𝑥</m:t>
                            </m:r>
                          </m:e>
                        </m:acc>
                      </m:num>
                      <m:den>
                        <m:r>
                          <a:rPr lang="en-GB" b="0" i="1" smtClean="0">
                            <a:latin typeface="Cambria Math" panose="02040503050406030204" pitchFamily="18" charset="0"/>
                          </a:rPr>
                          <m:t>𝛼</m:t>
                        </m:r>
                      </m:den>
                    </m:f>
                  </m:oMath>
                </a14:m>
                <a:r>
                  <a:rPr lang="en-GB" dirty="0"/>
                  <a:t>, with </a:t>
                </a:r>
                <a14:m>
                  <m:oMath xmlns:m="http://schemas.openxmlformats.org/officeDocument/2006/math">
                    <m:acc>
                      <m:accPr>
                        <m:chr m:val="̅"/>
                        <m:ctrlPr>
                          <a:rPr lang="en-GB" i="1">
                            <a:latin typeface="Cambria Math" panose="02040503050406030204" pitchFamily="18" charset="0"/>
                          </a:rPr>
                        </m:ctrlPr>
                      </m:accPr>
                      <m:e>
                        <m:r>
                          <a:rPr lang="en-GB" i="1" smtClean="0">
                            <a:latin typeface="Cambria Math" panose="02040503050406030204" pitchFamily="18" charset="0"/>
                          </a:rPr>
                          <m:t>𝑥</m:t>
                        </m:r>
                      </m:e>
                    </m:acc>
                  </m:oMath>
                </a14:m>
                <a:r>
                  <a:rPr lang="en-GB" dirty="0"/>
                  <a:t> being the mean of x.</a:t>
                </a:r>
              </a:p>
            </p:txBody>
          </p:sp>
        </mc:Choice>
        <mc:Fallback>
          <p:sp>
            <p:nvSpPr>
              <p:cNvPr id="3" name="Content Placeholder 2">
                <a:extLst>
                  <a:ext uri="{FF2B5EF4-FFF2-40B4-BE49-F238E27FC236}">
                    <a16:creationId xmlns:a16="http://schemas.microsoft.com/office/drawing/2014/main" id="{D9C8EA17-A2AF-456B-9C4E-5C07BE2CC409}"/>
                  </a:ext>
                </a:extLst>
              </p:cNvPr>
              <p:cNvSpPr>
                <a:spLocks noGrp="1" noRot="1" noChangeAspect="1" noMove="1" noResize="1" noEditPoints="1" noAdjustHandles="1" noChangeArrowheads="1" noChangeShapeType="1" noTextEdit="1"/>
              </p:cNvSpPr>
              <p:nvPr>
                <p:ph idx="1"/>
              </p:nvPr>
            </p:nvSpPr>
            <p:spPr>
              <a:blipFill>
                <a:blip r:embed="rId2"/>
                <a:stretch>
                  <a:fillRect l="-466" t="-220"/>
                </a:stretch>
              </a:blipFill>
            </p:spPr>
            <p:txBody>
              <a:bodyPr/>
              <a:lstStyle/>
              <a:p>
                <a:r>
                  <a:rPr lang="en-GB">
                    <a:noFill/>
                  </a:rPr>
                  <a:t> </a:t>
                </a:r>
              </a:p>
            </p:txBody>
          </p:sp>
        </mc:Fallback>
      </mc:AlternateContent>
    </p:spTree>
    <p:extLst>
      <p:ext uri="{BB962C8B-B14F-4D97-AF65-F5344CB8AC3E}">
        <p14:creationId xmlns:p14="http://schemas.microsoft.com/office/powerpoint/2010/main" val="1342666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9A2C8-421B-415F-B456-F54E17473277}"/>
              </a:ext>
            </a:extLst>
          </p:cNvPr>
          <p:cNvSpPr>
            <a:spLocks noGrp="1"/>
          </p:cNvSpPr>
          <p:nvPr>
            <p:ph type="title"/>
          </p:nvPr>
        </p:nvSpPr>
        <p:spPr/>
        <p:txBody>
          <a:bodyPr/>
          <a:lstStyle/>
          <a:p>
            <a:r>
              <a:rPr lang="en-GB" dirty="0"/>
              <a:t>Calculate SPI yourself!</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9C8EA17-A2AF-456B-9C4E-5C07BE2CC409}"/>
                  </a:ext>
                </a:extLst>
              </p:cNvPr>
              <p:cNvSpPr>
                <a:spLocks noGrp="1"/>
              </p:cNvSpPr>
              <p:nvPr>
                <p:ph idx="1"/>
              </p:nvPr>
            </p:nvSpPr>
            <p:spPr/>
            <p:txBody>
              <a:bodyPr/>
              <a:lstStyle/>
              <a:p>
                <a:r>
                  <a:rPr lang="en-GB" dirty="0"/>
                  <a:t>Substitute </a:t>
                </a:r>
                <a14:m>
                  <m:oMath xmlns:m="http://schemas.openxmlformats.org/officeDocument/2006/math">
                    <m:r>
                      <a:rPr lang="en-GB" i="1">
                        <a:latin typeface="Cambria Math" panose="02040503050406030204" pitchFamily="18" charset="0"/>
                      </a:rPr>
                      <m:t>𝛽</m:t>
                    </m:r>
                    <m:r>
                      <a:rPr lang="en-GB" i="1">
                        <a:latin typeface="Cambria Math" panose="02040503050406030204" pitchFamily="18" charset="0"/>
                      </a:rPr>
                      <m:t>=</m:t>
                    </m:r>
                    <m:f>
                      <m:fPr>
                        <m:ctrlPr>
                          <a:rPr lang="en-GB" i="1">
                            <a:latin typeface="Cambria Math" panose="02040503050406030204" pitchFamily="18" charset="0"/>
                          </a:rPr>
                        </m:ctrlPr>
                      </m:fPr>
                      <m:num>
                        <m:acc>
                          <m:accPr>
                            <m:chr m:val="̅"/>
                            <m:ctrlPr>
                              <a:rPr lang="en-GB" i="1">
                                <a:latin typeface="Cambria Math" panose="02040503050406030204" pitchFamily="18" charset="0"/>
                              </a:rPr>
                            </m:ctrlPr>
                          </m:accPr>
                          <m:e>
                            <m:r>
                              <a:rPr lang="en-GB" i="1">
                                <a:latin typeface="Cambria Math" panose="02040503050406030204" pitchFamily="18" charset="0"/>
                              </a:rPr>
                              <m:t>𝑥</m:t>
                            </m:r>
                          </m:e>
                        </m:acc>
                      </m:num>
                      <m:den>
                        <m:r>
                          <a:rPr lang="en-GB" i="1">
                            <a:latin typeface="Cambria Math" panose="02040503050406030204" pitchFamily="18" charset="0"/>
                          </a:rPr>
                          <m:t>𝛼</m:t>
                        </m:r>
                      </m:den>
                    </m:f>
                  </m:oMath>
                </a14:m>
                <a:r>
                  <a:rPr lang="en-GB" dirty="0"/>
                  <a:t>,  in </a:t>
                </a:r>
              </a:p>
              <a:p>
                <a:pPr/>
                <a14:m>
                  <m:oMathPara xmlns:m="http://schemas.openxmlformats.org/officeDocument/2006/math">
                    <m:oMathParaPr>
                      <m:jc m:val="centerGroup"/>
                    </m:oMathParaPr>
                    <m:oMath xmlns:m="http://schemas.openxmlformats.org/officeDocument/2006/math">
                      <m:func>
                        <m:funcPr>
                          <m:ctrlPr>
                            <a:rPr lang="en-GB" i="1">
                              <a:latin typeface="Cambria Math" panose="02040503050406030204" pitchFamily="18" charset="0"/>
                            </a:rPr>
                          </m:ctrlPr>
                        </m:funcPr>
                        <m:fName>
                          <m:r>
                            <m:rPr>
                              <m:sty m:val="p"/>
                            </m:rPr>
                            <a:rPr lang="en-GB">
                              <a:latin typeface="Cambria Math" panose="02040503050406030204" pitchFamily="18" charset="0"/>
                            </a:rPr>
                            <m:t>LMLE</m:t>
                          </m:r>
                        </m:fName>
                        <m:e>
                          <m:r>
                            <a:rPr lang="en-GB" i="1">
                              <a:latin typeface="Cambria Math" panose="02040503050406030204" pitchFamily="18" charset="0"/>
                            </a:rPr>
                            <m:t>=</m:t>
                          </m:r>
                          <m:r>
                            <a:rPr lang="en-GB" i="1">
                              <a:latin typeface="Cambria Math" panose="02040503050406030204" pitchFamily="18" charset="0"/>
                            </a:rPr>
                            <m:t>𝑛</m:t>
                          </m:r>
                          <m:d>
                            <m:dPr>
                              <m:begChr m:val="["/>
                              <m:endChr m:val="]"/>
                              <m:ctrlPr>
                                <a:rPr lang="en-GB" i="1">
                                  <a:latin typeface="Cambria Math" panose="02040503050406030204" pitchFamily="18" charset="0"/>
                                </a:rPr>
                              </m:ctrlPr>
                            </m:dPr>
                            <m:e>
                              <m:r>
                                <a:rPr lang="en-GB" i="1">
                                  <a:latin typeface="Cambria Math" panose="02040503050406030204" pitchFamily="18" charset="0"/>
                                </a:rPr>
                                <m:t>−</m:t>
                              </m:r>
                              <m:r>
                                <a:rPr lang="en-GB" i="1">
                                  <a:latin typeface="Cambria Math" panose="02040503050406030204" pitchFamily="18" charset="0"/>
                                </a:rPr>
                                <m:t>𝛼</m:t>
                              </m:r>
                              <m:func>
                                <m:funcPr>
                                  <m:ctrlPr>
                                    <a:rPr lang="en-GB" i="1">
                                      <a:latin typeface="Cambria Math" panose="02040503050406030204" pitchFamily="18" charset="0"/>
                                    </a:rPr>
                                  </m:ctrlPr>
                                </m:funcPr>
                                <m:fName>
                                  <m:r>
                                    <m:rPr>
                                      <m:sty m:val="p"/>
                                    </m:rPr>
                                    <a:rPr lang="en-GB">
                                      <a:latin typeface="Cambria Math" panose="02040503050406030204" pitchFamily="18" charset="0"/>
                                    </a:rPr>
                                    <m:t>ln</m:t>
                                  </m:r>
                                </m:fName>
                                <m:e>
                                  <m:r>
                                    <a:rPr lang="en-GB" i="1">
                                      <a:latin typeface="Cambria Math" panose="02040503050406030204" pitchFamily="18" charset="0"/>
                                    </a:rPr>
                                    <m:t>𝛽</m:t>
                                  </m:r>
                                </m:e>
                              </m:func>
                              <m:r>
                                <a:rPr lang="en-GB" i="1">
                                  <a:latin typeface="Cambria Math" panose="02040503050406030204" pitchFamily="18" charset="0"/>
                                </a:rPr>
                                <m:t>−</m:t>
                              </m:r>
                              <m:func>
                                <m:funcPr>
                                  <m:ctrlPr>
                                    <a:rPr lang="en-GB" i="1">
                                      <a:latin typeface="Cambria Math" panose="02040503050406030204" pitchFamily="18" charset="0"/>
                                    </a:rPr>
                                  </m:ctrlPr>
                                </m:funcPr>
                                <m:fName>
                                  <m:r>
                                    <m:rPr>
                                      <m:sty m:val="p"/>
                                    </m:rPr>
                                    <a:rPr lang="en-GB">
                                      <a:latin typeface="Cambria Math" panose="02040503050406030204" pitchFamily="18" charset="0"/>
                                    </a:rPr>
                                    <m:t>ln</m:t>
                                  </m:r>
                                </m:fName>
                                <m:e>
                                  <m:r>
                                    <m:rPr>
                                      <m:sty m:val="p"/>
                                    </m:rPr>
                                    <a:rPr lang="en-GB">
                                      <a:latin typeface="Cambria Math" panose="02040503050406030204" pitchFamily="18" charset="0"/>
                                    </a:rPr>
                                    <m:t>Γ</m:t>
                                  </m:r>
                                  <m:d>
                                    <m:dPr>
                                      <m:ctrlPr>
                                        <a:rPr lang="en-GB" i="1">
                                          <a:latin typeface="Cambria Math" panose="02040503050406030204" pitchFamily="18" charset="0"/>
                                        </a:rPr>
                                      </m:ctrlPr>
                                    </m:dPr>
                                    <m:e>
                                      <m:r>
                                        <a:rPr lang="en-GB" i="1">
                                          <a:latin typeface="Cambria Math" panose="02040503050406030204" pitchFamily="18" charset="0"/>
                                        </a:rPr>
                                        <m:t>𝛼</m:t>
                                      </m:r>
                                    </m:e>
                                  </m:d>
                                  <m:r>
                                    <a:rPr lang="en-GB" i="1">
                                      <a:latin typeface="Cambria Math" panose="02040503050406030204" pitchFamily="18" charset="0"/>
                                    </a:rPr>
                                    <m:t>+</m:t>
                                  </m:r>
                                  <m:d>
                                    <m:dPr>
                                      <m:ctrlPr>
                                        <a:rPr lang="en-GB" i="1">
                                          <a:latin typeface="Cambria Math" panose="02040503050406030204" pitchFamily="18" charset="0"/>
                                        </a:rPr>
                                      </m:ctrlPr>
                                    </m:dPr>
                                    <m:e>
                                      <m:r>
                                        <a:rPr lang="en-GB" i="1">
                                          <a:latin typeface="Cambria Math" panose="02040503050406030204" pitchFamily="18" charset="0"/>
                                        </a:rPr>
                                        <m:t>𝛼</m:t>
                                      </m:r>
                                      <m:r>
                                        <a:rPr lang="en-GB" i="1">
                                          <a:latin typeface="Cambria Math" panose="02040503050406030204" pitchFamily="18" charset="0"/>
                                        </a:rPr>
                                        <m:t>−1</m:t>
                                      </m:r>
                                    </m:e>
                                  </m:d>
                                </m:e>
                              </m:func>
                              <m:acc>
                                <m:accPr>
                                  <m:chr m:val="̅"/>
                                  <m:ctrlPr>
                                    <a:rPr lang="en-GB" i="1">
                                      <a:latin typeface="Cambria Math" panose="02040503050406030204" pitchFamily="18" charset="0"/>
                                    </a:rPr>
                                  </m:ctrlPr>
                                </m:accPr>
                                <m:e>
                                  <m:func>
                                    <m:funcPr>
                                      <m:ctrlPr>
                                        <a:rPr lang="en-GB" i="1">
                                          <a:latin typeface="Cambria Math" panose="02040503050406030204" pitchFamily="18" charset="0"/>
                                        </a:rPr>
                                      </m:ctrlPr>
                                    </m:funcPr>
                                    <m:fName>
                                      <m:r>
                                        <m:rPr>
                                          <m:sty m:val="p"/>
                                        </m:rPr>
                                        <a:rPr lang="en-GB">
                                          <a:latin typeface="Cambria Math" panose="02040503050406030204" pitchFamily="18" charset="0"/>
                                        </a:rPr>
                                        <m:t>ln</m:t>
                                      </m:r>
                                    </m:fName>
                                    <m:e>
                                      <m:r>
                                        <a:rPr lang="en-GB" i="1">
                                          <a:latin typeface="Cambria Math" panose="02040503050406030204" pitchFamily="18" charset="0"/>
                                        </a:rPr>
                                        <m:t>𝑥</m:t>
                                      </m:r>
                                    </m:e>
                                  </m:func>
                                </m:e>
                              </m:acc>
                              <m:r>
                                <a:rPr lang="en-GB" i="1">
                                  <a:latin typeface="Cambria Math" panose="02040503050406030204" pitchFamily="18" charset="0"/>
                                </a:rPr>
                                <m:t>−</m:t>
                              </m:r>
                              <m:f>
                                <m:fPr>
                                  <m:ctrlPr>
                                    <a:rPr lang="en-GB" i="1">
                                      <a:latin typeface="Cambria Math" panose="02040503050406030204" pitchFamily="18" charset="0"/>
                                    </a:rPr>
                                  </m:ctrlPr>
                                </m:fPr>
                                <m:num>
                                  <m:acc>
                                    <m:accPr>
                                      <m:chr m:val="̅"/>
                                      <m:ctrlPr>
                                        <a:rPr lang="en-GB" i="1">
                                          <a:latin typeface="Cambria Math" panose="02040503050406030204" pitchFamily="18" charset="0"/>
                                        </a:rPr>
                                      </m:ctrlPr>
                                    </m:accPr>
                                    <m:e>
                                      <m:r>
                                        <a:rPr lang="en-GB" i="1">
                                          <a:latin typeface="Cambria Math" panose="02040503050406030204" pitchFamily="18" charset="0"/>
                                        </a:rPr>
                                        <m:t>𝑥</m:t>
                                      </m:r>
                                    </m:e>
                                  </m:acc>
                                </m:num>
                                <m:den>
                                  <m:r>
                                    <a:rPr lang="en-GB" i="1">
                                      <a:latin typeface="Cambria Math" panose="02040503050406030204" pitchFamily="18" charset="0"/>
                                    </a:rPr>
                                    <m:t>𝛽</m:t>
                                  </m:r>
                                </m:den>
                              </m:f>
                            </m:e>
                          </m:d>
                        </m:e>
                      </m:func>
                      <m:r>
                        <a:rPr lang="en-GB" i="1">
                          <a:latin typeface="Cambria Math" panose="02040503050406030204" pitchFamily="18" charset="0"/>
                        </a:rPr>
                        <m:t> </m:t>
                      </m:r>
                    </m:oMath>
                  </m:oMathPara>
                </a14:m>
                <a:endParaRPr lang="en-GB" dirty="0"/>
              </a:p>
              <a:p>
                <a:r>
                  <a:rPr lang="en-GB" dirty="0"/>
                  <a:t>a</a:t>
                </a:r>
                <a:r>
                  <a:rPr lang="en-GB"/>
                  <a:t>nd </a:t>
                </a:r>
                <a:r>
                  <a:rPr lang="en-GB" dirty="0"/>
                  <a:t>solve for </a:t>
                </a:r>
                <a14:m>
                  <m:oMath xmlns:m="http://schemas.openxmlformats.org/officeDocument/2006/math">
                    <m:r>
                      <a:rPr lang="en-GB" i="1">
                        <a:latin typeface="Cambria Math" panose="02040503050406030204" pitchFamily="18" charset="0"/>
                      </a:rPr>
                      <m:t>𝛽</m:t>
                    </m:r>
                    <m:r>
                      <a:rPr lang="en-GB" i="1">
                        <a:latin typeface="Cambria Math" panose="02040503050406030204" pitchFamily="18" charset="0"/>
                      </a:rPr>
                      <m:t> </m:t>
                    </m:r>
                  </m:oMath>
                </a14:m>
                <a:r>
                  <a:rPr lang="en-GB" dirty="0"/>
                  <a:t> or use the iteration.</a:t>
                </a:r>
              </a:p>
              <a:p>
                <a:endParaRPr lang="en-GB" dirty="0"/>
              </a:p>
              <a:p>
                <a:r>
                  <a:rPr lang="en-GB" dirty="0"/>
                  <a:t>Convert the Gamma PDF to CDF. </a:t>
                </a:r>
              </a:p>
            </p:txBody>
          </p:sp>
        </mc:Choice>
        <mc:Fallback>
          <p:sp>
            <p:nvSpPr>
              <p:cNvPr id="3" name="Content Placeholder 2">
                <a:extLst>
                  <a:ext uri="{FF2B5EF4-FFF2-40B4-BE49-F238E27FC236}">
                    <a16:creationId xmlns:a16="http://schemas.microsoft.com/office/drawing/2014/main" id="{D9C8EA17-A2AF-456B-9C4E-5C07BE2CC409}"/>
                  </a:ext>
                </a:extLst>
              </p:cNvPr>
              <p:cNvSpPr>
                <a:spLocks noGrp="1" noRot="1" noChangeAspect="1" noMove="1" noResize="1" noEditPoints="1" noAdjustHandles="1" noChangeArrowheads="1" noChangeShapeType="1" noTextEdit="1"/>
              </p:cNvSpPr>
              <p:nvPr>
                <p:ph idx="1"/>
              </p:nvPr>
            </p:nvSpPr>
            <p:spPr>
              <a:blipFill>
                <a:blip r:embed="rId2"/>
                <a:stretch>
                  <a:fillRect l="-466"/>
                </a:stretch>
              </a:blipFill>
            </p:spPr>
            <p:txBody>
              <a:bodyPr/>
              <a:lstStyle/>
              <a:p>
                <a:r>
                  <a:rPr lang="en-GB">
                    <a:noFill/>
                  </a:rPr>
                  <a:t> </a:t>
                </a:r>
              </a:p>
            </p:txBody>
          </p:sp>
        </mc:Fallback>
      </mc:AlternateContent>
    </p:spTree>
    <p:extLst>
      <p:ext uri="{BB962C8B-B14F-4D97-AF65-F5344CB8AC3E}">
        <p14:creationId xmlns:p14="http://schemas.microsoft.com/office/powerpoint/2010/main" val="636369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67124-E9B3-46E7-B0AD-01E5F9336B74}"/>
              </a:ext>
            </a:extLst>
          </p:cNvPr>
          <p:cNvSpPr>
            <a:spLocks noGrp="1"/>
          </p:cNvSpPr>
          <p:nvPr>
            <p:ph type="title"/>
          </p:nvPr>
        </p:nvSpPr>
        <p:spPr/>
        <p:txBody>
          <a:bodyPr/>
          <a:lstStyle/>
          <a:p>
            <a:r>
              <a:rPr lang="en-GB" b="1" dirty="0">
                <a:solidFill>
                  <a:schemeClr val="tx2"/>
                </a:solidFill>
              </a:rPr>
              <a:t>Indicators vs Indices</a:t>
            </a:r>
            <a:endParaRPr lang="en-GB" dirty="0"/>
          </a:p>
        </p:txBody>
      </p:sp>
      <p:sp>
        <p:nvSpPr>
          <p:cNvPr id="3" name="Content Placeholder 2">
            <a:extLst>
              <a:ext uri="{FF2B5EF4-FFF2-40B4-BE49-F238E27FC236}">
                <a16:creationId xmlns:a16="http://schemas.microsoft.com/office/drawing/2014/main" id="{4A84A72D-E7C2-42BD-BE49-EAC648D1A412}"/>
              </a:ext>
            </a:extLst>
          </p:cNvPr>
          <p:cNvSpPr>
            <a:spLocks noGrp="1"/>
          </p:cNvSpPr>
          <p:nvPr>
            <p:ph idx="1"/>
          </p:nvPr>
        </p:nvSpPr>
        <p:spPr>
          <a:xfrm>
            <a:off x="218262" y="883106"/>
            <a:ext cx="7025376" cy="5545677"/>
          </a:xfrm>
        </p:spPr>
        <p:txBody>
          <a:bodyPr/>
          <a:lstStyle/>
          <a:p>
            <a:endParaRPr lang="en-GB" b="1" dirty="0">
              <a:solidFill>
                <a:schemeClr val="tx2"/>
              </a:solidFill>
            </a:endParaRPr>
          </a:p>
          <a:p>
            <a:r>
              <a:rPr lang="en-GB" b="1" dirty="0">
                <a:solidFill>
                  <a:schemeClr val="tx2"/>
                </a:solidFill>
              </a:rPr>
              <a:t>Indicators</a:t>
            </a:r>
            <a:r>
              <a:rPr lang="en-GB" dirty="0"/>
              <a:t> are variables or parameters used to describe drought conditions. Examples include precipitation, temperature, streamflow, groundwater and reservoir levels, soil moisture and</a:t>
            </a:r>
          </a:p>
          <a:p>
            <a:r>
              <a:rPr lang="en-GB" dirty="0"/>
              <a:t>snowpack.</a:t>
            </a:r>
          </a:p>
          <a:p>
            <a:endParaRPr lang="en-GB" dirty="0"/>
          </a:p>
          <a:p>
            <a:r>
              <a:rPr lang="en-GB" b="1" dirty="0">
                <a:solidFill>
                  <a:schemeClr val="tx2"/>
                </a:solidFill>
              </a:rPr>
              <a:t>Indices</a:t>
            </a:r>
            <a:r>
              <a:rPr lang="en-GB" dirty="0"/>
              <a:t> are typically computed numerical representations of drought severity, assessed using climatic or hydrometeorological inputs including the indicators listed above. Indices are, thus, technically indicators as well but can simplify complex relationships and provide quantitative assessment of the severity, location, timing and duration of drought.</a:t>
            </a:r>
          </a:p>
          <a:p>
            <a:endParaRPr lang="en-GB" dirty="0"/>
          </a:p>
        </p:txBody>
      </p:sp>
      <p:graphicFrame>
        <p:nvGraphicFramePr>
          <p:cNvPr id="6" name="Diagram 5">
            <a:extLst>
              <a:ext uri="{FF2B5EF4-FFF2-40B4-BE49-F238E27FC236}">
                <a16:creationId xmlns:a16="http://schemas.microsoft.com/office/drawing/2014/main" id="{549F8F99-52C4-4101-B09D-D2888948CF7A}"/>
              </a:ext>
            </a:extLst>
          </p:cNvPr>
          <p:cNvGraphicFramePr/>
          <p:nvPr>
            <p:extLst>
              <p:ext uri="{D42A27DB-BD31-4B8C-83A1-F6EECF244321}">
                <p14:modId xmlns:p14="http://schemas.microsoft.com/office/powerpoint/2010/main" val="3274942198"/>
              </p:ext>
            </p:extLst>
          </p:nvPr>
        </p:nvGraphicFramePr>
        <p:xfrm>
          <a:off x="8706678" y="1439185"/>
          <a:ext cx="3045350" cy="2965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Arrow: Up 6">
            <a:extLst>
              <a:ext uri="{FF2B5EF4-FFF2-40B4-BE49-F238E27FC236}">
                <a16:creationId xmlns:a16="http://schemas.microsoft.com/office/drawing/2014/main" id="{269321F5-6F6E-451D-9F9D-DDD5385D6AB8}"/>
              </a:ext>
            </a:extLst>
          </p:cNvPr>
          <p:cNvSpPr/>
          <p:nvPr/>
        </p:nvSpPr>
        <p:spPr>
          <a:xfrm>
            <a:off x="8098403" y="1685676"/>
            <a:ext cx="675861" cy="2719346"/>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050" dirty="0">
                <a:solidFill>
                  <a:schemeClr val="tx2"/>
                </a:solidFill>
              </a:rPr>
              <a:t>Increasing data concentration </a:t>
            </a:r>
          </a:p>
        </p:txBody>
      </p:sp>
      <p:sp>
        <p:nvSpPr>
          <p:cNvPr id="8" name="TextBox 7">
            <a:extLst>
              <a:ext uri="{FF2B5EF4-FFF2-40B4-BE49-F238E27FC236}">
                <a16:creationId xmlns:a16="http://schemas.microsoft.com/office/drawing/2014/main" id="{DE271C55-B339-46EC-AAD9-FC0AA4D1D15E}"/>
              </a:ext>
            </a:extLst>
          </p:cNvPr>
          <p:cNvSpPr txBox="1"/>
          <p:nvPr/>
        </p:nvSpPr>
        <p:spPr>
          <a:xfrm>
            <a:off x="9313471" y="4488902"/>
            <a:ext cx="2023607" cy="430887"/>
          </a:xfrm>
          <a:prstGeom prst="rect">
            <a:avLst/>
          </a:prstGeom>
          <a:noFill/>
        </p:spPr>
        <p:txBody>
          <a:bodyPr wrap="square" rtlCol="0">
            <a:spAutoFit/>
          </a:bodyPr>
          <a:lstStyle/>
          <a:p>
            <a:r>
              <a:rPr lang="en-GB" sz="1100" dirty="0"/>
              <a:t>After Braat, in Kuik and Verhruggen  1991</a:t>
            </a:r>
          </a:p>
        </p:txBody>
      </p:sp>
    </p:spTree>
    <p:extLst>
      <p:ext uri="{BB962C8B-B14F-4D97-AF65-F5344CB8AC3E}">
        <p14:creationId xmlns:p14="http://schemas.microsoft.com/office/powerpoint/2010/main" val="1891311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9A99-C859-4E9E-8376-3ECEB205ED38}"/>
              </a:ext>
            </a:extLst>
          </p:cNvPr>
          <p:cNvSpPr>
            <a:spLocks noGrp="1"/>
          </p:cNvSpPr>
          <p:nvPr>
            <p:ph type="title"/>
          </p:nvPr>
        </p:nvSpPr>
        <p:spPr/>
        <p:txBody>
          <a:bodyPr/>
          <a:lstStyle/>
          <a:p>
            <a:r>
              <a:rPr lang="en-GB" dirty="0"/>
              <a:t>Characteristics of a drought event </a:t>
            </a:r>
          </a:p>
        </p:txBody>
      </p:sp>
      <p:sp>
        <p:nvSpPr>
          <p:cNvPr id="3" name="Content Placeholder 2">
            <a:extLst>
              <a:ext uri="{FF2B5EF4-FFF2-40B4-BE49-F238E27FC236}">
                <a16:creationId xmlns:a16="http://schemas.microsoft.com/office/drawing/2014/main" id="{9C698895-EC7D-4863-8671-BF4FACB4E3AF}"/>
              </a:ext>
            </a:extLst>
          </p:cNvPr>
          <p:cNvSpPr>
            <a:spLocks noGrp="1"/>
          </p:cNvSpPr>
          <p:nvPr>
            <p:ph idx="1"/>
          </p:nvPr>
        </p:nvSpPr>
        <p:spPr>
          <a:xfrm>
            <a:off x="218262" y="883106"/>
            <a:ext cx="7303672" cy="5545677"/>
          </a:xfrm>
        </p:spPr>
        <p:txBody>
          <a:bodyPr/>
          <a:lstStyle/>
          <a:p>
            <a:r>
              <a:rPr lang="en-GB" b="1" dirty="0">
                <a:solidFill>
                  <a:schemeClr val="tx2"/>
                </a:solidFill>
              </a:rPr>
              <a:t>Severity</a:t>
            </a:r>
            <a:r>
              <a:rPr lang="en-GB" dirty="0"/>
              <a:t> refers to the departure from normal of an index. A threshold for severity may be set to determine when a drought has begun, when it ends and the geographic area affected. </a:t>
            </a:r>
          </a:p>
          <a:p>
            <a:endParaRPr lang="en-GB" dirty="0"/>
          </a:p>
          <a:p>
            <a:r>
              <a:rPr lang="en-GB" b="1" dirty="0">
                <a:solidFill>
                  <a:schemeClr val="tx2"/>
                </a:solidFill>
              </a:rPr>
              <a:t>Timing and duration </a:t>
            </a:r>
            <a:r>
              <a:rPr lang="en-GB" dirty="0"/>
              <a:t>are determined by the approximate dates of onset and cessation. </a:t>
            </a:r>
          </a:p>
          <a:p>
            <a:endParaRPr lang="en-GB" dirty="0"/>
          </a:p>
          <a:p>
            <a:r>
              <a:rPr lang="en-GB" b="1" dirty="0">
                <a:solidFill>
                  <a:schemeClr val="tx2"/>
                </a:solidFill>
              </a:rPr>
              <a:t>Impact</a:t>
            </a:r>
            <a:r>
              <a:rPr lang="en-GB" dirty="0"/>
              <a:t> A short, relatively low severity, intra-season drought, if it occurs during the moisture sensitive period of a stable crop, can have a more devastating impact on crop yield than a longer, more severe drought occurring at a less critical time during the agricultural cycle.</a:t>
            </a:r>
          </a:p>
          <a:p>
            <a:endParaRPr lang="en-GB" dirty="0"/>
          </a:p>
          <a:p>
            <a:r>
              <a:rPr lang="en-GB" dirty="0"/>
              <a:t>Thus, drought indices – in combination with additional information on exposed assets and their vulnerability characteristics – are essential for tracking and anticipating drought-related impacts and outcomes.</a:t>
            </a:r>
          </a:p>
          <a:p>
            <a:endParaRPr lang="en-GB" dirty="0"/>
          </a:p>
        </p:txBody>
      </p:sp>
      <p:pic>
        <p:nvPicPr>
          <p:cNvPr id="4" name="Picture 3" descr="A picture containing sky, outdoor, rock, cloudy&#10;&#10;Description automatically generated">
            <a:extLst>
              <a:ext uri="{FF2B5EF4-FFF2-40B4-BE49-F238E27FC236}">
                <a16:creationId xmlns:a16="http://schemas.microsoft.com/office/drawing/2014/main" id="{563B45CF-645C-4A95-AB28-DEA6E6A312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1373" y="1256306"/>
            <a:ext cx="4639586" cy="4639586"/>
          </a:xfrm>
          <a:prstGeom prst="rect">
            <a:avLst/>
          </a:prstGeom>
        </p:spPr>
      </p:pic>
    </p:spTree>
    <p:extLst>
      <p:ext uri="{BB962C8B-B14F-4D97-AF65-F5344CB8AC3E}">
        <p14:creationId xmlns:p14="http://schemas.microsoft.com/office/powerpoint/2010/main" val="4017139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70E51-C223-42CE-B010-F15DC196BEF6}"/>
              </a:ext>
            </a:extLst>
          </p:cNvPr>
          <p:cNvSpPr>
            <a:spLocks noGrp="1"/>
          </p:cNvSpPr>
          <p:nvPr>
            <p:ph type="title"/>
          </p:nvPr>
        </p:nvSpPr>
        <p:spPr/>
        <p:txBody>
          <a:bodyPr/>
          <a:lstStyle/>
          <a:p>
            <a:r>
              <a:rPr lang="en-GB" dirty="0"/>
              <a:t>No one-size-fits-all</a:t>
            </a:r>
          </a:p>
        </p:txBody>
      </p:sp>
      <p:sp>
        <p:nvSpPr>
          <p:cNvPr id="3" name="Content Placeholder 2">
            <a:extLst>
              <a:ext uri="{FF2B5EF4-FFF2-40B4-BE49-F238E27FC236}">
                <a16:creationId xmlns:a16="http://schemas.microsoft.com/office/drawing/2014/main" id="{6D14B2F5-2C5C-4030-AFEA-7C10E5F603C9}"/>
              </a:ext>
            </a:extLst>
          </p:cNvPr>
          <p:cNvSpPr>
            <a:spLocks noGrp="1"/>
          </p:cNvSpPr>
          <p:nvPr>
            <p:ph idx="1"/>
          </p:nvPr>
        </p:nvSpPr>
        <p:spPr>
          <a:xfrm>
            <a:off x="218262" y="883106"/>
            <a:ext cx="8456577" cy="5545677"/>
          </a:xfrm>
        </p:spPr>
        <p:txBody>
          <a:bodyPr/>
          <a:lstStyle/>
          <a:p>
            <a:r>
              <a:rPr lang="en-GB" dirty="0"/>
              <a:t>There is no single indicator or index that can account for and be applied to all types of droughts, climate regimes and sectors affected by droughts. </a:t>
            </a:r>
          </a:p>
          <a:p>
            <a:endParaRPr lang="en-GB" dirty="0"/>
          </a:p>
          <a:p>
            <a:r>
              <a:rPr lang="en-GB" dirty="0"/>
              <a:t>Many factors feed in to determine which indicator or index is the best to use for a particular need or application: </a:t>
            </a:r>
          </a:p>
          <a:p>
            <a:pPr>
              <a:buFont typeface="Arial" panose="020B0604020202020204" pitchFamily="34" charset="0"/>
              <a:buChar char="•"/>
            </a:pPr>
            <a:r>
              <a:rPr lang="en-GB" dirty="0"/>
              <a:t>Timely detection </a:t>
            </a:r>
          </a:p>
          <a:p>
            <a:pPr>
              <a:buFont typeface="Arial" panose="020B0604020202020204" pitchFamily="34" charset="0"/>
              <a:buChar char="•"/>
            </a:pPr>
            <a:r>
              <a:rPr lang="en-GB" dirty="0"/>
              <a:t>Sensitive to drought, severity, onset and termination?</a:t>
            </a:r>
          </a:p>
          <a:p>
            <a:pPr>
              <a:buFont typeface="Arial" panose="020B0604020202020204" pitchFamily="34" charset="0"/>
              <a:buChar char="•"/>
            </a:pPr>
            <a:r>
              <a:rPr lang="en-GB" dirty="0"/>
              <a:t>Reflective of the impacts occurring on the ground</a:t>
            </a:r>
          </a:p>
          <a:p>
            <a:pPr>
              <a:buFont typeface="Arial" panose="020B0604020202020204" pitchFamily="34" charset="0"/>
              <a:buChar char="•"/>
            </a:pPr>
            <a:r>
              <a:rPr lang="en-GB" dirty="0"/>
              <a:t>Consistency</a:t>
            </a:r>
          </a:p>
          <a:p>
            <a:pPr>
              <a:buFont typeface="Arial" panose="020B0604020202020204" pitchFamily="34" charset="0"/>
              <a:buChar char="•"/>
            </a:pPr>
            <a:r>
              <a:rPr lang="en-GB" dirty="0"/>
              <a:t>Spatial &amp; temporal representativeness</a:t>
            </a:r>
          </a:p>
          <a:p>
            <a:pPr>
              <a:buFont typeface="Arial" panose="020B0604020202020204" pitchFamily="34" charset="0"/>
              <a:buChar char="•"/>
            </a:pPr>
            <a:r>
              <a:rPr lang="en-GB" dirty="0"/>
              <a:t>Feasibility to calculate and establish long-term data record </a:t>
            </a:r>
          </a:p>
        </p:txBody>
      </p:sp>
      <p:grpSp>
        <p:nvGrpSpPr>
          <p:cNvPr id="9" name="Group 8">
            <a:extLst>
              <a:ext uri="{FF2B5EF4-FFF2-40B4-BE49-F238E27FC236}">
                <a16:creationId xmlns:a16="http://schemas.microsoft.com/office/drawing/2014/main" id="{96E29A59-7AEF-4A76-9F65-D84DA84E5B48}"/>
              </a:ext>
            </a:extLst>
          </p:cNvPr>
          <p:cNvGrpSpPr/>
          <p:nvPr/>
        </p:nvGrpSpPr>
        <p:grpSpPr>
          <a:xfrm>
            <a:off x="7903597" y="2600078"/>
            <a:ext cx="4070141" cy="2599397"/>
            <a:chOff x="8671249" y="1798187"/>
            <a:chExt cx="3314768" cy="2206199"/>
          </a:xfrm>
        </p:grpSpPr>
        <p:pic>
          <p:nvPicPr>
            <p:cNvPr id="4" name="Picture 3">
              <a:extLst>
                <a:ext uri="{FF2B5EF4-FFF2-40B4-BE49-F238E27FC236}">
                  <a16:creationId xmlns:a16="http://schemas.microsoft.com/office/drawing/2014/main" id="{692DDA5D-69AC-4BD5-8D5C-B3AAB96C8C08}"/>
                </a:ext>
              </a:extLst>
            </p:cNvPr>
            <p:cNvPicPr>
              <a:picLocks noChangeAspect="1"/>
            </p:cNvPicPr>
            <p:nvPr/>
          </p:nvPicPr>
          <p:blipFill>
            <a:blip r:embed="rId2"/>
            <a:stretch>
              <a:fillRect/>
            </a:stretch>
          </p:blipFill>
          <p:spPr>
            <a:xfrm>
              <a:off x="8689165" y="1798187"/>
              <a:ext cx="3294805" cy="2206199"/>
            </a:xfrm>
            <a:prstGeom prst="rect">
              <a:avLst/>
            </a:prstGeom>
          </p:spPr>
        </p:pic>
        <p:sp>
          <p:nvSpPr>
            <p:cNvPr id="6" name="TextBox 5">
              <a:extLst>
                <a:ext uri="{FF2B5EF4-FFF2-40B4-BE49-F238E27FC236}">
                  <a16:creationId xmlns:a16="http://schemas.microsoft.com/office/drawing/2014/main" id="{7250FA81-DC85-46E7-8A08-6A2108581B51}"/>
                </a:ext>
              </a:extLst>
            </p:cNvPr>
            <p:cNvSpPr txBox="1"/>
            <p:nvPr/>
          </p:nvSpPr>
          <p:spPr>
            <a:xfrm>
              <a:off x="8671249" y="3789355"/>
              <a:ext cx="3314768" cy="208976"/>
            </a:xfrm>
            <a:prstGeom prst="rect">
              <a:avLst/>
            </a:prstGeom>
            <a:noFill/>
          </p:spPr>
          <p:txBody>
            <a:bodyPr wrap="square">
              <a:spAutoFit/>
            </a:bodyPr>
            <a:lstStyle/>
            <a:p>
              <a:pPr algn="r"/>
              <a:r>
                <a:rPr lang="en-GB" sz="1000" dirty="0">
                  <a:solidFill>
                    <a:schemeClr val="bg1"/>
                  </a:solidFill>
                </a:rPr>
                <a:t>Cees Wouda,  Licensed with CC BY-NC-ND 2.0. </a:t>
              </a:r>
            </a:p>
          </p:txBody>
        </p:sp>
      </p:grpSp>
    </p:spTree>
    <p:extLst>
      <p:ext uri="{BB962C8B-B14F-4D97-AF65-F5344CB8AC3E}">
        <p14:creationId xmlns:p14="http://schemas.microsoft.com/office/powerpoint/2010/main" val="3512497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32CBC-C596-4F99-AC60-E41830AEF124}"/>
              </a:ext>
            </a:extLst>
          </p:cNvPr>
          <p:cNvSpPr>
            <a:spLocks noGrp="1"/>
          </p:cNvSpPr>
          <p:nvPr>
            <p:ph type="title"/>
          </p:nvPr>
        </p:nvSpPr>
        <p:spPr/>
        <p:txBody>
          <a:bodyPr/>
          <a:lstStyle/>
          <a:p>
            <a:r>
              <a:rPr lang="en-GB" dirty="0"/>
              <a:t>How trustworthy satellite-based indicators are?</a:t>
            </a:r>
          </a:p>
        </p:txBody>
      </p:sp>
      <p:sp>
        <p:nvSpPr>
          <p:cNvPr id="3" name="Content Placeholder 2">
            <a:extLst>
              <a:ext uri="{FF2B5EF4-FFF2-40B4-BE49-F238E27FC236}">
                <a16:creationId xmlns:a16="http://schemas.microsoft.com/office/drawing/2014/main" id="{A1F4632A-B26A-47F5-B14A-0452AF2CEBCD}"/>
              </a:ext>
            </a:extLst>
          </p:cNvPr>
          <p:cNvSpPr>
            <a:spLocks noGrp="1"/>
          </p:cNvSpPr>
          <p:nvPr>
            <p:ph idx="1"/>
          </p:nvPr>
        </p:nvSpPr>
        <p:spPr>
          <a:xfrm>
            <a:off x="218262" y="883106"/>
            <a:ext cx="4548291" cy="5545677"/>
          </a:xfrm>
        </p:spPr>
        <p:txBody>
          <a:bodyPr/>
          <a:lstStyle/>
          <a:p>
            <a:r>
              <a:rPr lang="en-GB" dirty="0"/>
              <a:t>The action to check the accuracy (quantifying the uncertainty) of “hydrological” variables as derived form satellite is called validation.</a:t>
            </a:r>
          </a:p>
          <a:p>
            <a:endParaRPr lang="en-GB" dirty="0"/>
          </a:p>
          <a:p>
            <a:r>
              <a:rPr lang="en-GB" dirty="0"/>
              <a:t>For example, satellite derived soil moisture values are compared against in-situ  measurements. </a:t>
            </a:r>
          </a:p>
          <a:p>
            <a:r>
              <a:rPr lang="en-GB" dirty="0"/>
              <a:t>The results of this comparison is expressed by uncertainty. </a:t>
            </a:r>
          </a:p>
          <a:p>
            <a:endParaRPr lang="en-GB" dirty="0"/>
          </a:p>
          <a:p>
            <a:r>
              <a:rPr lang="en-GB" dirty="0"/>
              <a:t>Small values of uncertainty indicate high accuracy (the indicator is trustworthy) and large values indicate low accuracy.</a:t>
            </a:r>
          </a:p>
        </p:txBody>
      </p:sp>
      <p:pic>
        <p:nvPicPr>
          <p:cNvPr id="4" name="Picture 3">
            <a:extLst>
              <a:ext uri="{FF2B5EF4-FFF2-40B4-BE49-F238E27FC236}">
                <a16:creationId xmlns:a16="http://schemas.microsoft.com/office/drawing/2014/main" id="{DBE82F14-D2D8-4AD4-8BE3-E83EB01BFA39}"/>
              </a:ext>
            </a:extLst>
          </p:cNvPr>
          <p:cNvPicPr>
            <a:picLocks noChangeAspect="1"/>
          </p:cNvPicPr>
          <p:nvPr/>
        </p:nvPicPr>
        <p:blipFill rotWithShape="1">
          <a:blip r:embed="rId2"/>
          <a:srcRect l="4751"/>
          <a:stretch/>
        </p:blipFill>
        <p:spPr>
          <a:xfrm>
            <a:off x="5184843" y="831401"/>
            <a:ext cx="6788895" cy="5316535"/>
          </a:xfrm>
          <a:prstGeom prst="rect">
            <a:avLst/>
          </a:prstGeom>
        </p:spPr>
      </p:pic>
      <p:sp>
        <p:nvSpPr>
          <p:cNvPr id="6" name="TextBox 5">
            <a:extLst>
              <a:ext uri="{FF2B5EF4-FFF2-40B4-BE49-F238E27FC236}">
                <a16:creationId xmlns:a16="http://schemas.microsoft.com/office/drawing/2014/main" id="{7BBA468E-FCC3-4F93-98E0-5C493A64C16B}"/>
              </a:ext>
            </a:extLst>
          </p:cNvPr>
          <p:cNvSpPr txBox="1"/>
          <p:nvPr/>
        </p:nvSpPr>
        <p:spPr>
          <a:xfrm>
            <a:off x="5272392" y="5967118"/>
            <a:ext cx="6701346" cy="461665"/>
          </a:xfrm>
          <a:prstGeom prst="rect">
            <a:avLst/>
          </a:prstGeom>
          <a:noFill/>
        </p:spPr>
        <p:txBody>
          <a:bodyPr wrap="square">
            <a:spAutoFit/>
          </a:bodyPr>
          <a:lstStyle/>
          <a:p>
            <a:r>
              <a:rPr lang="en-GB" sz="1200" dirty="0"/>
              <a:t>Tau Omega model, Mo et al. (1982)</a:t>
            </a:r>
          </a:p>
          <a:p>
            <a:r>
              <a:rPr lang="en-GB" sz="1200" dirty="0"/>
              <a:t>Sketched  by R. van der Velde, ITC, University of Twente, the Netherlands   </a:t>
            </a:r>
          </a:p>
        </p:txBody>
      </p:sp>
    </p:spTree>
    <p:extLst>
      <p:ext uri="{BB962C8B-B14F-4D97-AF65-F5344CB8AC3E}">
        <p14:creationId xmlns:p14="http://schemas.microsoft.com/office/powerpoint/2010/main" val="2044793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2D8F4-9648-4E93-8094-B62996B9F6AF}"/>
              </a:ext>
            </a:extLst>
          </p:cNvPr>
          <p:cNvSpPr>
            <a:spLocks noGrp="1"/>
          </p:cNvSpPr>
          <p:nvPr>
            <p:ph type="title"/>
          </p:nvPr>
        </p:nvSpPr>
        <p:spPr/>
        <p:txBody>
          <a:bodyPr/>
          <a:lstStyle/>
          <a:p>
            <a:r>
              <a:rPr lang="en-GB" dirty="0"/>
              <a:t>Error vs uncertainty </a:t>
            </a:r>
          </a:p>
        </p:txBody>
      </p:sp>
      <p:sp>
        <p:nvSpPr>
          <p:cNvPr id="3" name="Content Placeholder 2">
            <a:extLst>
              <a:ext uri="{FF2B5EF4-FFF2-40B4-BE49-F238E27FC236}">
                <a16:creationId xmlns:a16="http://schemas.microsoft.com/office/drawing/2014/main" id="{7DEB33A1-844A-4A77-83D3-84E1AAF7232C}"/>
              </a:ext>
            </a:extLst>
          </p:cNvPr>
          <p:cNvSpPr>
            <a:spLocks noGrp="1"/>
          </p:cNvSpPr>
          <p:nvPr>
            <p:ph idx="1"/>
          </p:nvPr>
        </p:nvSpPr>
        <p:spPr/>
        <p:txBody>
          <a:bodyPr/>
          <a:lstStyle/>
          <a:p>
            <a:endParaRPr lang="en-US" b="1" dirty="0"/>
          </a:p>
          <a:p>
            <a:r>
              <a:rPr lang="en-US" b="1" dirty="0"/>
              <a:t>Error</a:t>
            </a:r>
            <a:r>
              <a:rPr lang="en-US" dirty="0"/>
              <a:t> is the difference between observation and the true value. It measures how close a measured value is to the true value (accuracy). As true values are by nature indeterminate (GUM: B.2.3, note 2), error cannot be determined and discussed meaningfully.</a:t>
            </a:r>
          </a:p>
          <a:p>
            <a:endParaRPr lang="en-US" dirty="0"/>
          </a:p>
          <a:p>
            <a:r>
              <a:rPr lang="en-US" b="1" dirty="0"/>
              <a:t>Uncertainty</a:t>
            </a:r>
            <a:r>
              <a:rPr lang="en-US" dirty="0"/>
              <a:t> of a measured value is an interval around that value such that any repetition of the measurement will produce a new result that lies within this interval. </a:t>
            </a:r>
          </a:p>
          <a:p>
            <a:endParaRPr lang="en-US" dirty="0"/>
          </a:p>
          <a:p>
            <a:r>
              <a:rPr lang="en-US" b="1" dirty="0"/>
              <a:t>Precision</a:t>
            </a:r>
            <a:r>
              <a:rPr lang="en-US" dirty="0"/>
              <a:t> measures how closely two or more measurements agree with other.  </a:t>
            </a:r>
          </a:p>
          <a:p>
            <a:endParaRPr lang="en-GB" dirty="0"/>
          </a:p>
        </p:txBody>
      </p:sp>
      <p:sp>
        <p:nvSpPr>
          <p:cNvPr id="4" name="TextBox 3">
            <a:extLst>
              <a:ext uri="{FF2B5EF4-FFF2-40B4-BE49-F238E27FC236}">
                <a16:creationId xmlns:a16="http://schemas.microsoft.com/office/drawing/2014/main" id="{8156D1AC-E5DB-4A83-8310-62F57E7D8B95}"/>
              </a:ext>
            </a:extLst>
          </p:cNvPr>
          <p:cNvSpPr txBox="1"/>
          <p:nvPr/>
        </p:nvSpPr>
        <p:spPr>
          <a:xfrm>
            <a:off x="218262" y="5231860"/>
            <a:ext cx="10766871" cy="461665"/>
          </a:xfrm>
          <a:prstGeom prst="rect">
            <a:avLst/>
          </a:prstGeom>
          <a:solidFill>
            <a:srgbClr val="FFFF00"/>
          </a:solidFill>
        </p:spPr>
        <p:txBody>
          <a:bodyPr wrap="square" rtlCol="0">
            <a:spAutoFit/>
          </a:bodyPr>
          <a:lstStyle/>
          <a:p>
            <a:r>
              <a:rPr lang="en-US" b="1" dirty="0"/>
              <a:t>Error (unknown) leads to uncertainty (can be quantified)</a:t>
            </a:r>
          </a:p>
        </p:txBody>
      </p:sp>
    </p:spTree>
    <p:extLst>
      <p:ext uri="{BB962C8B-B14F-4D97-AF65-F5344CB8AC3E}">
        <p14:creationId xmlns:p14="http://schemas.microsoft.com/office/powerpoint/2010/main" val="356225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A355D-8B2E-43E4-B3D6-8C6A05480FBB}"/>
              </a:ext>
            </a:extLst>
          </p:cNvPr>
          <p:cNvSpPr>
            <a:spLocks noGrp="1"/>
          </p:cNvSpPr>
          <p:nvPr>
            <p:ph type="title"/>
          </p:nvPr>
        </p:nvSpPr>
        <p:spPr/>
        <p:txBody>
          <a:bodyPr/>
          <a:lstStyle/>
          <a:p>
            <a:r>
              <a:rPr lang="en-GB" dirty="0"/>
              <a:t>Types of uncertainty </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9F25E07-BB9C-4B2D-A694-6ED8E1E262AA}"/>
                  </a:ext>
                </a:extLst>
              </p:cNvPr>
              <p:cNvSpPr>
                <a:spLocks noGrp="1"/>
              </p:cNvSpPr>
              <p:nvPr>
                <p:ph idx="1"/>
              </p:nvPr>
            </p:nvSpPr>
            <p:spPr>
              <a:xfrm>
                <a:off x="218262" y="883106"/>
                <a:ext cx="7135849" cy="5545677"/>
              </a:xfrm>
            </p:spPr>
            <p:txBody>
              <a:bodyPr/>
              <a:lstStyle/>
              <a:p>
                <a:r>
                  <a:rPr lang="en-GB" dirty="0"/>
                  <a:t>Uncertainty arises from random effects and from imperfect correction of the result for systematic effects and, therefore, has two types:</a:t>
                </a:r>
              </a:p>
              <a:p>
                <a:r>
                  <a:rPr lang="en-GB" dirty="0"/>
                  <a:t>Random and systematic uncertainty </a:t>
                </a:r>
              </a:p>
              <a:p>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𝑜𝑏𝑠</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𝑟𝑒𝑎𝑙</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𝜀</m:t>
                          </m:r>
                        </m:e>
                        <m:sub>
                          <m:r>
                            <a:rPr lang="en-US" b="0" i="1" smtClean="0">
                              <a:latin typeface="Cambria Math" panose="02040503050406030204" pitchFamily="18" charset="0"/>
                            </a:rPr>
                            <m:t>𝑟𝑎𝑛𝑑</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𝜀</m:t>
                          </m:r>
                        </m:e>
                        <m:sub>
                          <m:r>
                            <a:rPr lang="en-US" b="0" i="1" smtClean="0">
                              <a:latin typeface="Cambria Math" panose="02040503050406030204" pitchFamily="18" charset="0"/>
                            </a:rPr>
                            <m:t>𝑠𝑦𝑠</m:t>
                          </m:r>
                        </m:sub>
                      </m:sSub>
                    </m:oMath>
                  </m:oMathPara>
                </a14:m>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𝐿</m:t>
                          </m:r>
                        </m:e>
                        <m:sub>
                          <m:r>
                            <a:rPr lang="en-US" i="1">
                              <a:latin typeface="Cambria Math" panose="02040503050406030204" pitchFamily="18" charset="0"/>
                            </a:rPr>
                            <m:t>𝑟𝑒𝑎𝑙</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𝑚𝑜𝑑𝑒𝑙</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b="0" i="1" smtClean="0">
                              <a:latin typeface="Cambria Math" panose="02040503050406030204" pitchFamily="18" charset="0"/>
                            </a:rPr>
                            <m:t>𝑚𝑜𝑑𝑒𝑙</m:t>
                          </m:r>
                          <m:r>
                            <a:rPr lang="en-US" b="0" i="1" smtClean="0">
                              <a:latin typeface="Cambria Math" panose="02040503050406030204" pitchFamily="18" charset="0"/>
                            </a:rPr>
                            <m:t> </m:t>
                          </m:r>
                        </m:sub>
                      </m:sSub>
                    </m:oMath>
                  </m:oMathPara>
                </a14:m>
                <a:endParaRPr lang="en-GB" dirty="0"/>
              </a:p>
              <a:p>
                <a:pPr marL="0" indent="0">
                  <a:buNone/>
                </a:pPr>
                <a:endParaRPr lang="en-GB" dirty="0"/>
              </a:p>
              <a:p>
                <a:r>
                  <a:rPr lang="en-GB" b="1" dirty="0"/>
                  <a:t>Random</a:t>
                </a:r>
                <a:r>
                  <a:rPr lang="en-GB" dirty="0"/>
                  <a:t>: unpredicted variation or residuals from corrections;</a:t>
                </a:r>
              </a:p>
              <a:p>
                <a:endParaRPr lang="en-GB" dirty="0"/>
              </a:p>
              <a:p>
                <a:r>
                  <a:rPr lang="en-GB" b="1" dirty="0"/>
                  <a:t>Systematic</a:t>
                </a:r>
                <a:r>
                  <a:rPr lang="en-GB" dirty="0"/>
                  <a:t>: caused by systematic effects, e.g., degradation of the sensor, bias in the model, </a:t>
                </a:r>
                <a:r>
                  <a:rPr lang="en-GB" i="1" dirty="0"/>
                  <a:t>etc</a:t>
                </a:r>
                <a:r>
                  <a:rPr lang="en-GB" dirty="0"/>
                  <a:t>. </a:t>
                </a:r>
              </a:p>
              <a:p>
                <a:endParaRPr lang="en-GB" dirty="0"/>
              </a:p>
              <a:p>
                <a:r>
                  <a:rPr lang="en-GB" dirty="0"/>
                  <a:t>Both could be independent or dependent on the frequency.</a:t>
                </a:r>
              </a:p>
              <a:p>
                <a:endParaRPr lang="en-GB" dirty="0"/>
              </a:p>
            </p:txBody>
          </p:sp>
        </mc:Choice>
        <mc:Fallback>
          <p:sp>
            <p:nvSpPr>
              <p:cNvPr id="3" name="Content Placeholder 2">
                <a:extLst>
                  <a:ext uri="{FF2B5EF4-FFF2-40B4-BE49-F238E27FC236}">
                    <a16:creationId xmlns:a16="http://schemas.microsoft.com/office/drawing/2014/main" id="{29F25E07-BB9C-4B2D-A694-6ED8E1E262AA}"/>
                  </a:ext>
                </a:extLst>
              </p:cNvPr>
              <p:cNvSpPr>
                <a:spLocks noGrp="1" noRot="1" noChangeAspect="1" noMove="1" noResize="1" noEditPoints="1" noAdjustHandles="1" noChangeArrowheads="1" noChangeShapeType="1" noTextEdit="1"/>
              </p:cNvSpPr>
              <p:nvPr>
                <p:ph idx="1"/>
              </p:nvPr>
            </p:nvSpPr>
            <p:spPr>
              <a:xfrm>
                <a:off x="218262" y="883106"/>
                <a:ext cx="7135849" cy="5545677"/>
              </a:xfrm>
              <a:blipFill>
                <a:blip r:embed="rId2"/>
                <a:stretch>
                  <a:fillRect l="-769" t="-220" r="-513"/>
                </a:stretch>
              </a:blipFill>
            </p:spPr>
            <p:txBody>
              <a:bodyPr/>
              <a:lstStyle/>
              <a:p>
                <a:r>
                  <a:rPr lang="en-GB">
                    <a:noFill/>
                  </a:rPr>
                  <a:t> </a:t>
                </a:r>
              </a:p>
            </p:txBody>
          </p:sp>
        </mc:Fallback>
      </mc:AlternateContent>
      <p:pic>
        <p:nvPicPr>
          <p:cNvPr id="8" name="Picture 7">
            <a:extLst>
              <a:ext uri="{FF2B5EF4-FFF2-40B4-BE49-F238E27FC236}">
                <a16:creationId xmlns:a16="http://schemas.microsoft.com/office/drawing/2014/main" id="{2F9C44B4-F659-47C8-A9B0-CA031BD324E7}"/>
              </a:ext>
            </a:extLst>
          </p:cNvPr>
          <p:cNvPicPr>
            <a:picLocks noChangeAspect="1"/>
          </p:cNvPicPr>
          <p:nvPr/>
        </p:nvPicPr>
        <p:blipFill>
          <a:blip r:embed="rId3"/>
          <a:stretch>
            <a:fillRect/>
          </a:stretch>
        </p:blipFill>
        <p:spPr>
          <a:xfrm>
            <a:off x="7449363" y="1047750"/>
            <a:ext cx="4524375" cy="4762500"/>
          </a:xfrm>
          <a:prstGeom prst="rect">
            <a:avLst/>
          </a:prstGeom>
        </p:spPr>
      </p:pic>
      <p:sp>
        <p:nvSpPr>
          <p:cNvPr id="10" name="TextBox 9">
            <a:extLst>
              <a:ext uri="{FF2B5EF4-FFF2-40B4-BE49-F238E27FC236}">
                <a16:creationId xmlns:a16="http://schemas.microsoft.com/office/drawing/2014/main" id="{59ED53B0-28E2-4461-98CB-B18140D99B45}"/>
              </a:ext>
            </a:extLst>
          </p:cNvPr>
          <p:cNvSpPr txBox="1"/>
          <p:nvPr/>
        </p:nvSpPr>
        <p:spPr>
          <a:xfrm>
            <a:off x="7354111" y="5810250"/>
            <a:ext cx="4747098" cy="261610"/>
          </a:xfrm>
          <a:prstGeom prst="rect">
            <a:avLst/>
          </a:prstGeom>
          <a:noFill/>
        </p:spPr>
        <p:txBody>
          <a:bodyPr wrap="square">
            <a:spAutoFit/>
          </a:bodyPr>
          <a:lstStyle/>
          <a:p>
            <a:r>
              <a:rPr lang="en-GB" sz="1100" dirty="0"/>
              <a:t>"Fear Uncertainty Doubt" by </a:t>
            </a:r>
            <a:r>
              <a:rPr lang="en-GB" sz="1100" dirty="0" err="1"/>
              <a:t>psd</a:t>
            </a:r>
            <a:r>
              <a:rPr lang="en-GB" sz="1100" dirty="0"/>
              <a:t> is licensed with CC BY 2.0</a:t>
            </a:r>
          </a:p>
        </p:txBody>
      </p:sp>
    </p:spTree>
    <p:extLst>
      <p:ext uri="{BB962C8B-B14F-4D97-AF65-F5344CB8AC3E}">
        <p14:creationId xmlns:p14="http://schemas.microsoft.com/office/powerpoint/2010/main" val="3916451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A6554-891F-4D69-A632-34B3F0D9C82F}"/>
              </a:ext>
            </a:extLst>
          </p:cNvPr>
          <p:cNvSpPr>
            <a:spLocks noGrp="1"/>
          </p:cNvSpPr>
          <p:nvPr>
            <p:ph type="title"/>
          </p:nvPr>
        </p:nvSpPr>
        <p:spPr/>
        <p:txBody>
          <a:bodyPr/>
          <a:lstStyle/>
          <a:p>
            <a:r>
              <a:rPr lang="en-GB" dirty="0"/>
              <a:t>Sources of uncertainty </a:t>
            </a:r>
          </a:p>
        </p:txBody>
      </p:sp>
      <p:sp>
        <p:nvSpPr>
          <p:cNvPr id="3" name="Content Placeholder 2">
            <a:extLst>
              <a:ext uri="{FF2B5EF4-FFF2-40B4-BE49-F238E27FC236}">
                <a16:creationId xmlns:a16="http://schemas.microsoft.com/office/drawing/2014/main" id="{1EC0B400-453A-43E7-B75A-B9AE7DF34A6F}"/>
              </a:ext>
            </a:extLst>
          </p:cNvPr>
          <p:cNvSpPr>
            <a:spLocks noGrp="1"/>
          </p:cNvSpPr>
          <p:nvPr>
            <p:ph idx="1"/>
          </p:nvPr>
        </p:nvSpPr>
        <p:spPr>
          <a:xfrm>
            <a:off x="218262" y="1527349"/>
            <a:ext cx="7690325" cy="4901434"/>
          </a:xfrm>
        </p:spPr>
        <p:txBody>
          <a:bodyPr/>
          <a:lstStyle/>
          <a:p>
            <a:r>
              <a:rPr lang="en-GB" dirty="0"/>
              <a:t>Every measurement is subject to some uncertainty.</a:t>
            </a:r>
          </a:p>
          <a:p>
            <a:endParaRPr lang="en-GB" dirty="0"/>
          </a:p>
          <a:p>
            <a:r>
              <a:rPr lang="en-GB" dirty="0"/>
              <a:t>A measurement result is only complete if it is accompanied by a statement of the uncertainty in the measurement.</a:t>
            </a:r>
          </a:p>
          <a:p>
            <a:endParaRPr lang="en-GB" dirty="0"/>
          </a:p>
          <a:p>
            <a:r>
              <a:rPr lang="en-GB" dirty="0"/>
              <a:t>For a satellite pixel we have uncertainty from model noise, pre-processing (e.g., atmospheric correction or roughness) and forward model formulation + parameterisation and the inversion scheme</a:t>
            </a:r>
          </a:p>
          <a:p>
            <a:endParaRPr lang="en-GB" dirty="0"/>
          </a:p>
        </p:txBody>
      </p:sp>
      <p:pic>
        <p:nvPicPr>
          <p:cNvPr id="4" name="Picture 3">
            <a:extLst>
              <a:ext uri="{FF2B5EF4-FFF2-40B4-BE49-F238E27FC236}">
                <a16:creationId xmlns:a16="http://schemas.microsoft.com/office/drawing/2014/main" id="{AE0C48FE-7B1A-42BC-B5CF-5EFAEF3E1AF2}"/>
              </a:ext>
            </a:extLst>
          </p:cNvPr>
          <p:cNvPicPr>
            <a:picLocks noChangeAspect="1"/>
          </p:cNvPicPr>
          <p:nvPr/>
        </p:nvPicPr>
        <p:blipFill>
          <a:blip r:embed="rId2"/>
          <a:stretch>
            <a:fillRect/>
          </a:stretch>
        </p:blipFill>
        <p:spPr>
          <a:xfrm>
            <a:off x="8573311" y="1684534"/>
            <a:ext cx="2767824" cy="2749534"/>
          </a:xfrm>
          <a:prstGeom prst="rect">
            <a:avLst/>
          </a:prstGeom>
        </p:spPr>
      </p:pic>
    </p:spTree>
    <p:extLst>
      <p:ext uri="{BB962C8B-B14F-4D97-AF65-F5344CB8AC3E}">
        <p14:creationId xmlns:p14="http://schemas.microsoft.com/office/powerpoint/2010/main" val="1876006418"/>
      </p:ext>
    </p:extLst>
  </p:cSld>
  <p:clrMapOvr>
    <a:masterClrMapping/>
  </p:clrMapOvr>
</p:sld>
</file>

<file path=ppt/theme/theme1.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2.xml><?xml version="1.0" encoding="utf-8"?>
<a:theme xmlns:a="http://schemas.openxmlformats.org/drawingml/2006/main" name="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398B8EA2737947995C227484EA02C8" ma:contentTypeVersion="14" ma:contentTypeDescription="Create a new document." ma:contentTypeScope="" ma:versionID="a322d54142e8c9c55e4f1a48798a5468">
  <xsd:schema xmlns:xsd="http://www.w3.org/2001/XMLSchema" xmlns:xs="http://www.w3.org/2001/XMLSchema" xmlns:p="http://schemas.microsoft.com/office/2006/metadata/properties" xmlns:ns2="80b53ead-ac38-442a-b597-5a0e2e0802cd" xmlns:ns3="5ec1cc48-4270-4222-9ed5-54ce9e59d47b" targetNamespace="http://schemas.microsoft.com/office/2006/metadata/properties" ma:root="true" ma:fieldsID="a4c9ceab5c47f11062cb516d83795f2a" ns2:_="" ns3:_="">
    <xsd:import namespace="80b53ead-ac38-442a-b597-5a0e2e0802cd"/>
    <xsd:import namespace="5ec1cc48-4270-4222-9ed5-54ce9e59d47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53ead-ac38-442a-b597-5a0e2e0802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ec1cc48-4270-4222-9ed5-54ce9e59d47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E6B6CA-B29A-4136-B332-5FF82698D4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53ead-ac38-442a-b597-5a0e2e0802cd"/>
    <ds:schemaRef ds:uri="5ec1cc48-4270-4222-9ed5-54ce9e59d4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A0C12B-1382-4212-BEFD-B477C1797AB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231DBEA-65C8-4594-A9E1-79485D1A61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ESA Presentation</Template>
  <TotalTime>0</TotalTime>
  <Words>2341</Words>
  <Application>Microsoft Office PowerPoint</Application>
  <PresentationFormat>Widescreen</PresentationFormat>
  <Paragraphs>400</Paragraphs>
  <Slides>27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Cambria Math</vt:lpstr>
      <vt:lpstr>Verdana</vt:lpstr>
      <vt:lpstr>ESA_Presentation_CLEAR</vt:lpstr>
      <vt:lpstr>ESA_Presentation_CLEAR_BG</vt:lpstr>
      <vt:lpstr>SATELLITE-BASED DROUGHT INDICATORS AND INDICES </vt:lpstr>
      <vt:lpstr>Learning outcomes</vt:lpstr>
      <vt:lpstr>Indicators vs Indices</vt:lpstr>
      <vt:lpstr>Characteristics of a drought event </vt:lpstr>
      <vt:lpstr>No one-size-fits-all</vt:lpstr>
      <vt:lpstr>How trustworthy satellite-based indicators are?</vt:lpstr>
      <vt:lpstr>Error vs uncertainty </vt:lpstr>
      <vt:lpstr>Types of uncertainty </vt:lpstr>
      <vt:lpstr>Sources of uncertainty </vt:lpstr>
      <vt:lpstr>Methods for estimating uncertainty </vt:lpstr>
      <vt:lpstr>Scalar method using Match ups</vt:lpstr>
      <vt:lpstr>Validation with scalar method</vt:lpstr>
      <vt:lpstr>With reliable indicators we can produce good indices </vt:lpstr>
      <vt:lpstr>Meteorological drought indices</vt:lpstr>
      <vt:lpstr>Calculation of SPI</vt:lpstr>
      <vt:lpstr>Meaning of SPI values</vt:lpstr>
      <vt:lpstr>Interpretation of SPI values</vt:lpstr>
      <vt:lpstr>Standardized precipitation and Evaporation Index</vt:lpstr>
      <vt:lpstr>Agriculture drought indices</vt:lpstr>
      <vt:lpstr>Soil moisture deficit index </vt:lpstr>
      <vt:lpstr>Interpretation of SMDI values</vt:lpstr>
      <vt:lpstr>Closure </vt:lpstr>
      <vt:lpstr>Looking for water never ends!</vt:lpstr>
      <vt:lpstr>PowerPoint Presentation</vt:lpstr>
      <vt:lpstr>Calculate SPI yourself!</vt:lpstr>
      <vt:lpstr>Calculate SPI yourself!</vt:lpstr>
      <vt:lpstr>Calculate SPI yourself!</vt:lpstr>
    </vt:vector>
  </TitlesOfParts>
  <Manager/>
  <Company>ESA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Name Surname</dc:creator>
  <cp:keywords/>
  <dc:description/>
  <cp:lastModifiedBy>Eirini Politi</cp:lastModifiedBy>
  <cp:revision>1416</cp:revision>
  <cp:lastPrinted>2019-04-05T12:22:34Z</cp:lastPrinted>
  <dcterms:created xsi:type="dcterms:W3CDTF">2015-07-01T15:01:13Z</dcterms:created>
  <dcterms:modified xsi:type="dcterms:W3CDTF">2021-09-14T16:43:46Z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ESA Presentation</vt:lpwstr>
  </property>
  <property fmtid="{D5CDD505-2E9C-101B-9397-08002B2CF9AE}" pid="3" name="PSubtitle">
    <vt:lpwstr>ESA Presentation</vt:lpwstr>
  </property>
  <property fmtid="{D5CDD505-2E9C-101B-9397-08002B2CF9AE}" pid="4" name="PAutho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true</vt:bool>
  </property>
  <property fmtid="{D5CDD505-2E9C-101B-9397-08002B2CF9AE}" pid="12" name="ESAVersion">
    <vt:lpwstr>4GV1.0</vt:lpwstr>
  </property>
  <property fmtid="{D5CDD505-2E9C-101B-9397-08002B2CF9AE}" pid="13" name="ShowESADialog1">
    <vt:bool>true</vt:bool>
  </property>
  <property fmtid="{D5CDD505-2E9C-101B-9397-08002B2CF9AE}" pid="14" name="Issue Date">
    <vt:filetime>2015-06-30T10:00:00Z</vt:filetime>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ContentTypeId">
    <vt:lpwstr>0x01010050398B8EA2737947995C227484EA02C8</vt:lpwstr>
  </property>
</Properties>
</file>