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8" r:id="rId4"/>
  </p:sldMasterIdLst>
  <p:notesMasterIdLst>
    <p:notesMasterId r:id="rId26"/>
  </p:notesMasterIdLst>
  <p:handoutMasterIdLst>
    <p:handoutMasterId r:id="rId27"/>
  </p:handoutMasterIdLst>
  <p:sldIdLst>
    <p:sldId id="284" r:id="rId5"/>
    <p:sldId id="286" r:id="rId6"/>
    <p:sldId id="289" r:id="rId7"/>
    <p:sldId id="293" r:id="rId8"/>
    <p:sldId id="294" r:id="rId9"/>
    <p:sldId id="295" r:id="rId10"/>
    <p:sldId id="303" r:id="rId11"/>
    <p:sldId id="291" r:id="rId12"/>
    <p:sldId id="296" r:id="rId13"/>
    <p:sldId id="304" r:id="rId14"/>
    <p:sldId id="305" r:id="rId15"/>
    <p:sldId id="297" r:id="rId16"/>
    <p:sldId id="298" r:id="rId17"/>
    <p:sldId id="302" r:id="rId18"/>
    <p:sldId id="292" r:id="rId19"/>
    <p:sldId id="287" r:id="rId20"/>
    <p:sldId id="299" r:id="rId21"/>
    <p:sldId id="288" r:id="rId22"/>
    <p:sldId id="300" r:id="rId23"/>
    <p:sldId id="301" r:id="rId24"/>
    <p:sldId id="290" r:id="rId25"/>
  </p:sldIdLst>
  <p:sldSz cx="12192000" cy="6858000"/>
  <p:notesSz cx="6797675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charset="0"/>
        <a:ea typeface="MS PGothic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charset="0"/>
        <a:ea typeface="MS PGothic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charset="0"/>
        <a:ea typeface="MS PGothic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charset="0"/>
        <a:ea typeface="MS PGothic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1">
          <p15:clr>
            <a:srgbClr val="A4A3A4"/>
          </p15:clr>
        </p15:guide>
        <p15:guide id="2" orient="horz" pos="2568">
          <p15:clr>
            <a:srgbClr val="A4A3A4"/>
          </p15:clr>
        </p15:guide>
        <p15:guide id="3" orient="horz" pos="2772">
          <p15:clr>
            <a:srgbClr val="A4A3A4"/>
          </p15:clr>
        </p15:guide>
        <p15:guide id="4" orient="horz" pos="3113">
          <p15:clr>
            <a:srgbClr val="A4A3A4"/>
          </p15:clr>
        </p15:guide>
        <p15:guide id="5" orient="horz" pos="3543">
          <p15:clr>
            <a:srgbClr val="A4A3A4"/>
          </p15:clr>
        </p15:guide>
        <p15:guide id="6" orient="horz" pos="1389">
          <p15:clr>
            <a:srgbClr val="A4A3A4"/>
          </p15:clr>
        </p15:guide>
        <p15:guide id="7" orient="horz" pos="3861">
          <p15:clr>
            <a:srgbClr val="A4A3A4"/>
          </p15:clr>
        </p15:guide>
        <p15:guide id="8" orient="horz" pos="1774">
          <p15:clr>
            <a:srgbClr val="A4A3A4"/>
          </p15:clr>
        </p15:guide>
        <p15:guide id="9" pos="3273">
          <p15:clr>
            <a:srgbClr val="A4A3A4"/>
          </p15:clr>
        </p15:guide>
        <p15:guide id="10" pos="7559">
          <p15:clr>
            <a:srgbClr val="A4A3A4"/>
          </p15:clr>
        </p15:guide>
        <p15:guide id="11" pos="3545">
          <p15:clr>
            <a:srgbClr val="A4A3A4"/>
          </p15:clr>
        </p15:guide>
        <p15:guide id="12" pos="4793">
          <p15:clr>
            <a:srgbClr val="A4A3A4"/>
          </p15:clr>
        </p15:guide>
        <p15:guide id="13" pos="2003">
          <p15:clr>
            <a:srgbClr val="A4A3A4"/>
          </p15:clr>
        </p15:guide>
        <p15:guide id="14" pos="1663">
          <p15:clr>
            <a:srgbClr val="A4A3A4"/>
          </p15:clr>
        </p15:guide>
        <p15:guide id="15" pos="5087">
          <p15:clr>
            <a:srgbClr val="A4A3A4"/>
          </p15:clr>
        </p15:guide>
        <p15:guide id="16" pos="18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3349"/>
    <a:srgbClr val="10161A"/>
    <a:srgbClr val="00B398"/>
    <a:srgbClr val="98DBCE"/>
    <a:srgbClr val="EBEBEB"/>
    <a:srgbClr val="3F6C7D"/>
    <a:srgbClr val="003249"/>
    <a:srgbClr val="76C8AE"/>
    <a:srgbClr val="5D5F61"/>
    <a:srgbClr val="414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98"/>
    <p:restoredTop sz="62907" autoAdjust="0"/>
  </p:normalViewPr>
  <p:slideViewPr>
    <p:cSldViewPr snapToGrid="0">
      <p:cViewPr varScale="1">
        <p:scale>
          <a:sx n="64" d="100"/>
          <a:sy n="64" d="100"/>
        </p:scale>
        <p:origin x="1356" y="72"/>
      </p:cViewPr>
      <p:guideLst>
        <p:guide orient="horz" pos="731"/>
        <p:guide orient="horz" pos="2568"/>
        <p:guide orient="horz" pos="2772"/>
        <p:guide orient="horz" pos="3113"/>
        <p:guide orient="horz" pos="3543"/>
        <p:guide orient="horz" pos="1389"/>
        <p:guide orient="horz" pos="3861"/>
        <p:guide orient="horz" pos="1774"/>
        <p:guide pos="3273"/>
        <p:guide pos="7559"/>
        <p:guide pos="3545"/>
        <p:guide pos="4793"/>
        <p:guide pos="2003"/>
        <p:guide pos="1663"/>
        <p:guide pos="5087"/>
        <p:guide pos="18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092"/>
    </p:cViewPr>
  </p:sorterViewPr>
  <p:notesViewPr>
    <p:cSldViewPr snapToGrid="0">
      <p:cViewPr varScale="1">
        <p:scale>
          <a:sx n="146" d="100"/>
          <a:sy n="146" d="100"/>
        </p:scale>
        <p:origin x="743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t" anchorCtr="0" compatLnSpc="1">
            <a:prstTxWarp prst="textNoShape">
              <a:avLst/>
            </a:prstTxWarp>
          </a:bodyPr>
          <a:lstStyle>
            <a:lvl1pPr defTabSz="892175" eaLnBrk="1" hangingPunct="1">
              <a:defRPr sz="11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28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t" anchorCtr="0" compatLnSpc="1">
            <a:prstTxWarp prst="textNoShape">
              <a:avLst/>
            </a:prstTxWarp>
          </a:bodyPr>
          <a:lstStyle>
            <a:lvl1pPr algn="r" defTabSz="892175" eaLnBrk="1" hangingPunct="1">
              <a:defRPr sz="11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28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b" anchorCtr="0" compatLnSpc="1">
            <a:prstTxWarp prst="textNoShape">
              <a:avLst/>
            </a:prstTxWarp>
          </a:bodyPr>
          <a:lstStyle>
            <a:lvl1pPr defTabSz="892175" eaLnBrk="1" hangingPunct="1">
              <a:defRPr sz="11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28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b" anchorCtr="0" compatLnSpc="1">
            <a:prstTxWarp prst="textNoShape">
              <a:avLst/>
            </a:prstTxWarp>
          </a:bodyPr>
          <a:lstStyle>
            <a:lvl1pPr algn="r" defTabSz="892175" eaLnBrk="1" hangingPunct="1">
              <a:defRPr sz="1100"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fld id="{81911F50-FE0F-5946-AE7F-DB68643ECA25}" type="slidenum">
              <a:rPr lang="it-IT" altLang="x-none"/>
              <a:pPr>
                <a:defRPr/>
              </a:pPr>
              <a:t>‹#›</a:t>
            </a:fld>
            <a:endParaRPr lang="it-IT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t" anchorCtr="0" compatLnSpc="1">
            <a:prstTxWarp prst="textNoShape">
              <a:avLst/>
            </a:prstTxWarp>
          </a:bodyPr>
          <a:lstStyle>
            <a:lvl1pPr defTabSz="862013" eaLnBrk="1" hangingPunct="1">
              <a:defRPr sz="11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7150" y="0"/>
            <a:ext cx="29178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t" anchorCtr="0" compatLnSpc="1">
            <a:prstTxWarp prst="textNoShape">
              <a:avLst/>
            </a:prstTxWarp>
          </a:bodyPr>
          <a:lstStyle>
            <a:lvl1pPr algn="r" defTabSz="862013" eaLnBrk="1" hangingPunct="1">
              <a:defRPr sz="1100"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fld id="{FB6B53B6-A490-BA4E-929A-F40726DD482A}" type="datetimeFigureOut">
              <a:rPr lang="en-US" altLang="x-none"/>
              <a:pPr>
                <a:defRPr/>
              </a:pPr>
              <a:t>3/16/2022</a:t>
            </a:fld>
            <a:endParaRPr lang="en-US" altLang="x-none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4463" y="739775"/>
            <a:ext cx="6569075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76300" y="4730750"/>
            <a:ext cx="5033963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9913"/>
            <a:ext cx="2917825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b" anchorCtr="0" compatLnSpc="1">
            <a:prstTxWarp prst="textNoShape">
              <a:avLst/>
            </a:prstTxWarp>
          </a:bodyPr>
          <a:lstStyle>
            <a:lvl1pPr defTabSz="862013" eaLnBrk="1" hangingPunct="1">
              <a:defRPr sz="11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7150" y="9459913"/>
            <a:ext cx="2917825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b" anchorCtr="0" compatLnSpc="1">
            <a:prstTxWarp prst="textNoShape">
              <a:avLst/>
            </a:prstTxWarp>
          </a:bodyPr>
          <a:lstStyle>
            <a:lvl1pPr algn="r" defTabSz="862013" eaLnBrk="1" hangingPunct="1">
              <a:defRPr sz="1100"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fld id="{B1C1B1E2-4475-074F-89EB-5387F18A9490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slide deck supports the education</a:t>
            </a:r>
            <a:r>
              <a:rPr lang="en-GB" baseline="0" dirty="0" smtClean="0"/>
              <a:t> resource pack teacher guide and student worksheets of the same name.</a:t>
            </a:r>
          </a:p>
          <a:p>
            <a:r>
              <a:rPr lang="en-GB" baseline="0" dirty="0" smtClean="0"/>
              <a:t>It includes: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baseline="0" dirty="0" smtClean="0"/>
              <a:t>Learning objectives </a:t>
            </a:r>
            <a:r>
              <a:rPr lang="en-GB" baseline="0" dirty="0" smtClean="0"/>
              <a:t>for each activity. The objectives have been rewritten in language more appropriate for students and are separated into knowledge (‘What we will learn’) and skills (What we will do’).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An extended </a:t>
            </a:r>
            <a:r>
              <a:rPr lang="en-GB" b="1" baseline="0" dirty="0" smtClean="0"/>
              <a:t>key words </a:t>
            </a:r>
            <a:r>
              <a:rPr lang="en-GB" baseline="0" dirty="0" smtClean="0"/>
              <a:t>list for each activity.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Where the teacher guide lists </a:t>
            </a:r>
            <a:r>
              <a:rPr lang="en-GB" b="1" baseline="0" dirty="0" smtClean="0"/>
              <a:t>images, animations </a:t>
            </a:r>
            <a:r>
              <a:rPr lang="en-GB" b="0" baseline="0" dirty="0" smtClean="0"/>
              <a:t>or</a:t>
            </a:r>
            <a:r>
              <a:rPr lang="en-GB" b="1" baseline="0" dirty="0" smtClean="0"/>
              <a:t> videos </a:t>
            </a:r>
            <a:r>
              <a:rPr lang="en-GB" baseline="0" dirty="0" smtClean="0"/>
              <a:t>to support t</a:t>
            </a:r>
            <a:r>
              <a:rPr lang="en-GB" baseline="0" dirty="0" smtClean="0"/>
              <a:t>he material on Information sheet 1, these have been included here. Animations and videos are linked to (playing in slide where possible) in order to keep file size reasonable.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Abbreviated versions of </a:t>
            </a:r>
            <a:r>
              <a:rPr lang="en-GB" b="1" baseline="0" dirty="0" smtClean="0"/>
              <a:t>key questions</a:t>
            </a:r>
            <a:r>
              <a:rPr lang="en-GB" b="0" baseline="0" dirty="0" smtClean="0"/>
              <a:t> and </a:t>
            </a:r>
            <a:r>
              <a:rPr lang="en-GB" b="1" baseline="0" dirty="0" smtClean="0"/>
              <a:t>tables </a:t>
            </a:r>
            <a:r>
              <a:rPr lang="en-GB" baseline="0" dirty="0" smtClean="0"/>
              <a:t>from worksheets.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baseline="0" dirty="0" smtClean="0"/>
              <a:t>Answers</a:t>
            </a:r>
            <a:r>
              <a:rPr lang="en-GB" baseline="0" dirty="0" smtClean="0"/>
              <a:t> for questions with definite answers (i.e. no answers to discussion questions or questions about practical results).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baseline="0" dirty="0" smtClean="0"/>
              <a:t>Abbreviated</a:t>
            </a:r>
            <a:r>
              <a:rPr lang="en-GB" b="1" baseline="0" dirty="0" smtClean="0"/>
              <a:t> instructions </a:t>
            </a:r>
            <a:r>
              <a:rPr lang="en-GB" b="0" baseline="0" dirty="0" smtClean="0"/>
              <a:t>or/and </a:t>
            </a:r>
            <a:r>
              <a:rPr lang="en-GB" b="1" baseline="0" dirty="0" smtClean="0"/>
              <a:t>images </a:t>
            </a:r>
            <a:r>
              <a:rPr lang="en-GB" baseline="0" dirty="0" smtClean="0"/>
              <a:t>showing how to set up some </a:t>
            </a:r>
            <a:r>
              <a:rPr lang="en-GB" b="1" baseline="0" dirty="0" smtClean="0"/>
              <a:t>practical activities</a:t>
            </a:r>
            <a:r>
              <a:rPr lang="en-GB" baseline="0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baseline="0" dirty="0" smtClean="0"/>
              <a:t>Visual instructions </a:t>
            </a:r>
            <a:r>
              <a:rPr lang="en-GB" baseline="0" dirty="0" smtClean="0"/>
              <a:t>for accessing the appropriate screen(s) of </a:t>
            </a:r>
            <a:r>
              <a:rPr lang="en-GB" b="1" baseline="0" dirty="0" smtClean="0"/>
              <a:t>Climate from Space </a:t>
            </a:r>
            <a:r>
              <a:rPr lang="en-GB" baseline="0" dirty="0" smtClean="0"/>
              <a:t>for the final activity, together with a </a:t>
            </a:r>
            <a:r>
              <a:rPr lang="en-GB" b="1" baseline="0" dirty="0" smtClean="0"/>
              <a:t>screenshot</a:t>
            </a:r>
            <a:r>
              <a:rPr lang="en-GB" baseline="0" dirty="0" smtClean="0"/>
              <a:t> of the key screen required.</a:t>
            </a:r>
          </a:p>
          <a:p>
            <a:r>
              <a:rPr lang="en-GB" b="1" baseline="0" dirty="0" smtClean="0"/>
              <a:t>Notes</a:t>
            </a:r>
            <a:r>
              <a:rPr lang="en-GB" baseline="0" dirty="0" smtClean="0"/>
              <a:t> beneath each slide give: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credit for images (along with caption, where relevant)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a description of any animation on the slide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err="1" smtClean="0"/>
              <a:t>url</a:t>
            </a:r>
            <a:r>
              <a:rPr lang="en-GB" baseline="0" dirty="0" smtClean="0"/>
              <a:t> for any links or embedded material. </a:t>
            </a:r>
          </a:p>
          <a:p>
            <a:r>
              <a:rPr lang="en-GB" baseline="0" dirty="0" smtClean="0"/>
              <a:t>Some also provide additional information.</a:t>
            </a:r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1B1E2-4475-074F-89EB-5387F18A9490}" type="slidenum">
              <a:rPr lang="en-US" altLang="x-none" smtClean="0"/>
              <a:pPr>
                <a:defRPr/>
              </a:pPr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00195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MS PGothic" pitchFamily="34" charset="-128"/>
                <a:cs typeface="MS PGothic" charset="0"/>
              </a:rPr>
              <a:t>The Sun in visible (left) and ultraviolet light (right), as viewed by the SOHO satellite on February 3, 2002 (ESA/NASA)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 smtClean="0">
              <a:solidFill>
                <a:schemeClr val="tx1"/>
              </a:solidFill>
              <a:effectLst/>
              <a:latin typeface="Calibri" pitchFamily="34" charset="0"/>
              <a:ea typeface="MS PGothic" pitchFamily="34" charset="-128"/>
              <a:cs typeface="MS PGothic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MS PGothic" pitchFamily="34" charset="-128"/>
                <a:cs typeface="MS PGothic" charset="0"/>
              </a:rPr>
              <a:t>The button is</a:t>
            </a: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Calibri" pitchFamily="34" charset="0"/>
                <a:ea typeface="MS PGothic" pitchFamily="34" charset="-128"/>
                <a:cs typeface="MS PGothic" charset="0"/>
              </a:rPr>
              <a:t> a link to https://cfs.climate.esa.int/index.html#/present/story-8/2?globe=SI-16.19I-71.56I22978874.22I360.00I-89.86I0.00I1193961600000.00I0.00Iozone.total_ozone_columnI which will open in your default browser.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Calibri" pitchFamily="34" charset="0"/>
                <a:ea typeface="MS PGothic" pitchFamily="34" charset="-128"/>
                <a:cs typeface="MS PGothic" charset="0"/>
              </a:rPr>
              <a:t>This page of the Climate from Space web application story </a:t>
            </a:r>
            <a:r>
              <a:rPr lang="en-GB" sz="1200" b="0" i="1" kern="1200" baseline="0" dirty="0" smtClean="0">
                <a:solidFill>
                  <a:schemeClr val="tx1"/>
                </a:solidFill>
                <a:effectLst/>
                <a:latin typeface="Calibri" pitchFamily="34" charset="0"/>
                <a:ea typeface="MS PGothic" pitchFamily="34" charset="-128"/>
                <a:cs typeface="MS PGothic" charset="0"/>
              </a:rPr>
              <a:t>Is ozone good or bad? </a:t>
            </a: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Calibri" pitchFamily="34" charset="0"/>
                <a:ea typeface="MS PGothic" pitchFamily="34" charset="-128"/>
                <a:cs typeface="MS PGothic" charset="0"/>
              </a:rPr>
              <a:t>shows ozone concentration above the Antarctic continent month by month from 1979 to 2019.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Calibri" pitchFamily="34" charset="0"/>
                <a:ea typeface="MS PGothic" pitchFamily="34" charset="-128"/>
                <a:cs typeface="MS PGothic" charset="0"/>
              </a:rPr>
              <a:t>You can use the arrow to make the animation run automatically (but slowly), or drag the slider along the bar.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1B1E2-4475-074F-89EB-5387F18A9490}" type="slidenum">
              <a:rPr lang="en-US" altLang="x-none" smtClean="0"/>
              <a:pPr>
                <a:defRPr/>
              </a:pPr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70851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The image on the screen is an embedded link</a:t>
            </a:r>
            <a:r>
              <a:rPr lang="en-GB" baseline="0" dirty="0" smtClean="0"/>
              <a:t> to </a:t>
            </a:r>
            <a:r>
              <a:rPr lang="en-GB" dirty="0" smtClean="0"/>
              <a:t>https://youtu.be/ovDhWNB6-0A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rPr>
              <a:t>The ESA video on the distribution of ozone will open in the presentation window.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rPr>
              <a:t>0:18 to 0:33 shows how a satellite collects information for the whole Earth over several days and why there may be a data gap at the poles. 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rPr>
              <a:t>0:33 to 1:20 shows how ozone moves around the planet.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rPr>
              <a:t>The video has no sound.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1B1E2-4475-074F-89EB-5387F18A9490}" type="slidenum">
              <a:rPr lang="en-US" altLang="x-none" smtClean="0"/>
              <a:pPr>
                <a:defRPr/>
              </a:pPr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6761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MS PGothic" pitchFamily="34" charset="-128"/>
                <a:cs typeface="MS PGothic" charset="0"/>
              </a:rPr>
              <a:t>Ozone profile showing a section through the atmosphere from sea level up to a height of 40km, centred on longitude 50°West, with the north pole on the left and the south pole on the right. (Satellite observations assimilated into the chemical transport model TM5.) (Planetary Visions/ESA-CCI)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MS PGothic" pitchFamily="34" charset="-128"/>
                <a:cs typeface="MS PGothic" charset="0"/>
              </a:rPr>
              <a:t>50°West goes through the North Atlantic, crosses Brazil</a:t>
            </a: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Calibri" pitchFamily="34" charset="0"/>
                <a:ea typeface="MS PGothic" pitchFamily="34" charset="-128"/>
                <a:cs typeface="MS PGothic" charset="0"/>
              </a:rPr>
              <a:t> and then returns to the South Atlantic, Southern ocean and Antarctica.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1B1E2-4475-074F-89EB-5387F18A9490}" type="slidenum">
              <a:rPr lang="en-US" altLang="x-none" smtClean="0"/>
              <a:pPr>
                <a:defRPr/>
              </a:pPr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41407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Slide shows empty</a:t>
            </a:r>
            <a:r>
              <a:rPr lang="en-GB" baseline="0" dirty="0" smtClean="0"/>
              <a:t> table to start with; all answers (dark text) appear together on click.</a:t>
            </a:r>
          </a:p>
          <a:p>
            <a:r>
              <a:rPr lang="en-GB" baseline="0" dirty="0" smtClean="0"/>
              <a:t>‘Good’ and ‘Bad’ appear together on second click.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1B1E2-4475-074F-89EB-5387F18A9490}" type="slidenum">
              <a:rPr lang="en-US" altLang="x-none" smtClean="0"/>
              <a:pPr>
                <a:defRPr/>
              </a:pPr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50092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First</a:t>
            </a:r>
            <a:r>
              <a:rPr lang="en-GB" baseline="0" dirty="0" smtClean="0"/>
              <a:t> question is unfinished to allow you to instruct children to take beads outside / put them in the sun / shine a </a:t>
            </a:r>
            <a:r>
              <a:rPr lang="en-GB" baseline="0" dirty="0" err="1" smtClean="0"/>
              <a:t>blacklight</a:t>
            </a:r>
            <a:r>
              <a:rPr lang="en-GB" baseline="0" dirty="0" smtClean="0"/>
              <a:t> torch on them (or watch while you do it).</a:t>
            </a:r>
          </a:p>
          <a:p>
            <a:r>
              <a:rPr lang="en-GB" baseline="0" dirty="0" smtClean="0"/>
              <a:t>Second question appears on click; scale heading and example on further click.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1B1E2-4475-074F-89EB-5387F18A9490}" type="slidenum">
              <a:rPr lang="en-US" altLang="x-none" smtClean="0"/>
              <a:pPr>
                <a:defRPr/>
              </a:pPr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62490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Use either this</a:t>
            </a:r>
            <a:r>
              <a:rPr lang="en-GB" baseline="0" dirty="0" smtClean="0"/>
              <a:t> slide or the next.</a:t>
            </a:r>
          </a:p>
          <a:p>
            <a:r>
              <a:rPr lang="en-GB" dirty="0" smtClean="0"/>
              <a:t>This is method 1; next slide shows method 2.</a:t>
            </a:r>
          </a:p>
          <a:p>
            <a:r>
              <a:rPr lang="en-GB" dirty="0" smtClean="0"/>
              <a:t>Picture: Catherine Fitzsimons/ESA</a:t>
            </a:r>
            <a:r>
              <a:rPr lang="en-GB" baseline="0" dirty="0" smtClean="0"/>
              <a:t> CCI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1B1E2-4475-074F-89EB-5387F18A9490}" type="slidenum">
              <a:rPr lang="en-US" altLang="x-none" smtClean="0"/>
              <a:pPr>
                <a:defRPr/>
              </a:pPr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499106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Picture: Catherine Fitzsimons/ESA</a:t>
            </a:r>
            <a:r>
              <a:rPr lang="en-GB" baseline="0" dirty="0" smtClean="0"/>
              <a:t> CCI</a:t>
            </a:r>
            <a:endParaRPr lang="en-GB" dirty="0" smtClean="0"/>
          </a:p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1B1E2-4475-074F-89EB-5387F18A9490}" type="slidenum">
              <a:rPr lang="en-US" altLang="x-none" smtClean="0"/>
              <a:pPr>
                <a:defRPr/>
              </a:pPr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97707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Arrows </a:t>
            </a:r>
            <a:r>
              <a:rPr lang="en-GB" baseline="0" dirty="0" smtClean="0"/>
              <a:t>appear one at a time on clicks. The one from bead 3 </a:t>
            </a:r>
            <a:r>
              <a:rPr lang="en-GB" dirty="0" smtClean="0"/>
              <a:t>(which is</a:t>
            </a:r>
            <a:r>
              <a:rPr lang="en-GB" baseline="0" dirty="0" smtClean="0"/>
              <a:t> drawn in on the worksheet) appears first, and others in numerical order.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1B1E2-4475-074F-89EB-5387F18A9490}" type="slidenum">
              <a:rPr lang="en-US" altLang="x-none" smtClean="0"/>
              <a:pPr>
                <a:defRPr/>
              </a:pPr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07837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Each line appears on a click.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1B1E2-4475-074F-89EB-5387F18A9490}" type="slidenum">
              <a:rPr lang="en-US" altLang="x-none" smtClean="0"/>
              <a:pPr>
                <a:defRPr/>
              </a:pPr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97572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Each line appears on a click.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1B1E2-4475-074F-89EB-5387F18A9490}" type="slidenum">
              <a:rPr lang="en-US" altLang="x-none" smtClean="0"/>
              <a:pPr>
                <a:defRPr/>
              </a:pPr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58873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For ESA video </a:t>
            </a:r>
            <a:r>
              <a:rPr lang="en-GB" i="1" dirty="0" smtClean="0"/>
              <a:t>Monitoring ozone</a:t>
            </a:r>
            <a:r>
              <a:rPr lang="en-GB" dirty="0" smtClean="0"/>
              <a:t>, see Slide 4.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1B1E2-4475-074F-89EB-5387F18A9490}" type="slidenum">
              <a:rPr lang="en-US" altLang="x-none" smtClean="0"/>
              <a:pPr>
                <a:defRPr/>
              </a:pPr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61415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Button 1</a:t>
            </a:r>
            <a:r>
              <a:rPr lang="en-GB" baseline="0" dirty="0" smtClean="0"/>
              <a:t> will open Climate from Space in a browser window if you prefer to demonstrate.</a:t>
            </a:r>
            <a:endParaRPr lang="en-GB" dirty="0" smtClean="0"/>
          </a:p>
          <a:p>
            <a:r>
              <a:rPr lang="en-GB" dirty="0" smtClean="0"/>
              <a:t>Image of globe and button/arrow 2 appear on first click.</a:t>
            </a:r>
          </a:p>
          <a:p>
            <a:r>
              <a:rPr lang="en-GB" dirty="0" smtClean="0"/>
              <a:t>Inset appears on second click.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1B1E2-4475-074F-89EB-5387F18A9490}" type="slidenum">
              <a:rPr lang="en-US" altLang="x-none" smtClean="0"/>
              <a:pPr>
                <a:defRPr/>
              </a:pPr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655532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1B1E2-4475-074F-89EB-5387F18A9490}" type="slidenum">
              <a:rPr lang="en-US" altLang="x-none" smtClean="0"/>
              <a:pPr>
                <a:defRPr/>
              </a:pPr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880032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Picture: https://www.esa.int/ESA_Multimedia/Images/2013/02/South_Pole_ozone#.YjH-CbzXqZM.link © 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MS PGothic" pitchFamily="34" charset="-128"/>
                <a:cs typeface="MS PGothic" charset="0"/>
              </a:rPr>
              <a:t>BIRA/IASB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1B1E2-4475-074F-89EB-5387F18A9490}" type="slidenum">
              <a:rPr lang="en-US" altLang="x-none" smtClean="0"/>
              <a:pPr>
                <a:defRPr/>
              </a:pPr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671720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1B1E2-4475-074F-89EB-5387F18A9490}" type="slidenum">
              <a:rPr lang="en-US" altLang="x-none" smtClean="0"/>
              <a:pPr>
                <a:defRPr/>
              </a:pPr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58102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9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30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7535" y="-38584"/>
            <a:ext cx="12327070" cy="6935168"/>
          </a:xfrm>
          <a:prstGeom prst="rect">
            <a:avLst/>
          </a:prstGeom>
        </p:spPr>
      </p:pic>
      <p:sp>
        <p:nvSpPr>
          <p:cNvPr id="40" name="Isosceles Triangle 39"/>
          <p:cNvSpPr/>
          <p:nvPr userDrawn="1"/>
        </p:nvSpPr>
        <p:spPr>
          <a:xfrm flipV="1">
            <a:off x="-90554" y="-38584"/>
            <a:ext cx="2339975" cy="1979930"/>
          </a:xfrm>
          <a:prstGeom prst="triangle">
            <a:avLst>
              <a:gd name="adj" fmla="val 1027"/>
            </a:avLst>
          </a:prstGeom>
          <a:solidFill>
            <a:srgbClr val="00B398"/>
          </a:solidFill>
          <a:ln>
            <a:solidFill>
              <a:srgbClr val="00B398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265F6E0-D659-2A48-A5FB-6EE185BF25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5066" y="3509439"/>
            <a:ext cx="11080375" cy="563779"/>
          </a:xfrm>
        </p:spPr>
        <p:txBody>
          <a:bodyPr anchor="b" anchorCtr="0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TITLE</a:t>
            </a:r>
            <a:endParaRPr lang="en-GB" noProof="0" dirty="0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C7AD4B35-54FA-9144-8CA0-29E6DFD8430A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3A91B686-E4E0-564F-B9AE-39DF39056A0B}"/>
              </a:ext>
            </a:extLst>
          </p:cNvPr>
          <p:cNvGrpSpPr/>
          <p:nvPr userDrawn="1"/>
        </p:nvGrpSpPr>
        <p:grpSpPr>
          <a:xfrm>
            <a:off x="226688" y="6572055"/>
            <a:ext cx="9280921" cy="144114"/>
            <a:chOff x="226688" y="6572055"/>
            <a:chExt cx="9280921" cy="144114"/>
          </a:xfrm>
        </p:grpSpPr>
        <p:pic>
          <p:nvPicPr>
            <p:cNvPr id="172" name="Picture 171" descr="at.png">
              <a:extLst>
                <a:ext uri="{FF2B5EF4-FFF2-40B4-BE49-F238E27FC236}">
                  <a16:creationId xmlns:a16="http://schemas.microsoft.com/office/drawing/2014/main" id="{BEDB8B01-740D-BA49-94F0-ED280E0BC0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688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3" name="Picture 172" descr="be.png">
              <a:extLst>
                <a:ext uri="{FF2B5EF4-FFF2-40B4-BE49-F238E27FC236}">
                  <a16:creationId xmlns:a16="http://schemas.microsoft.com/office/drawing/2014/main" id="{0E437E8F-13B2-6F4F-B850-26478D455D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100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4" name="Picture 173" descr="ch.png">
              <a:extLst>
                <a:ext uri="{FF2B5EF4-FFF2-40B4-BE49-F238E27FC236}">
                  <a16:creationId xmlns:a16="http://schemas.microsoft.com/office/drawing/2014/main" id="{C0D345B6-A534-1B49-9784-2B92A16D4B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2002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5" name="Picture 174" descr="cz.png">
              <a:extLst>
                <a:ext uri="{FF2B5EF4-FFF2-40B4-BE49-F238E27FC236}">
                  <a16:creationId xmlns:a16="http://schemas.microsoft.com/office/drawing/2014/main" id="{F902E505-15BF-604F-9C12-2B28CE906F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4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6" name="Picture 175" descr="de.png">
              <a:extLst>
                <a:ext uri="{FF2B5EF4-FFF2-40B4-BE49-F238E27FC236}">
                  <a16:creationId xmlns:a16="http://schemas.microsoft.com/office/drawing/2014/main" id="{FC2D03AE-8A3D-3B47-8FFD-ACE2C8B1EB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088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7" name="Picture 176" descr="dk.png">
              <a:extLst>
                <a:ext uri="{FF2B5EF4-FFF2-40B4-BE49-F238E27FC236}">
                  <a16:creationId xmlns:a16="http://schemas.microsoft.com/office/drawing/2014/main" id="{1F3D4151-0340-BA4E-B105-BCAE86AACB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468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8" name="Picture 177" descr="ee.png">
              <a:extLst>
                <a:ext uri="{FF2B5EF4-FFF2-40B4-BE49-F238E27FC236}">
                  <a16:creationId xmlns:a16="http://schemas.microsoft.com/office/drawing/2014/main" id="{640649DA-1388-B348-A489-A2FDA33BB4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088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9" name="Picture 178" descr="es.png">
              <a:extLst>
                <a:ext uri="{FF2B5EF4-FFF2-40B4-BE49-F238E27FC236}">
                  <a16:creationId xmlns:a16="http://schemas.microsoft.com/office/drawing/2014/main" id="{470A01F2-D7CC-9C41-8BAA-9D79996F6B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231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0" name="Picture 179" descr="fi.png">
              <a:extLst>
                <a:ext uri="{FF2B5EF4-FFF2-40B4-BE49-F238E27FC236}">
                  <a16:creationId xmlns:a16="http://schemas.microsoft.com/office/drawing/2014/main" id="{F4D80BB1-B435-264A-830D-B4CCD3E488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8120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1" name="Picture 180" descr="fr.png">
              <a:extLst>
                <a:ext uri="{FF2B5EF4-FFF2-40B4-BE49-F238E27FC236}">
                  <a16:creationId xmlns:a16="http://schemas.microsoft.com/office/drawing/2014/main" id="{DAD10D0F-53A2-134E-BE6E-11FD07622B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6977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2" name="Picture 181" descr="gr.png">
              <a:extLst>
                <a:ext uri="{FF2B5EF4-FFF2-40B4-BE49-F238E27FC236}">
                  <a16:creationId xmlns:a16="http://schemas.microsoft.com/office/drawing/2014/main" id="{FD750D0C-0AA7-9940-9315-74A88C2D15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974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3" name="Picture 182" descr="hu.png">
              <a:extLst>
                <a:ext uri="{FF2B5EF4-FFF2-40B4-BE49-F238E27FC236}">
                  <a16:creationId xmlns:a16="http://schemas.microsoft.com/office/drawing/2014/main" id="{0952A36A-6797-1244-8646-E2E98A2586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8607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4" name="Picture 183" descr="ie.png">
              <a:extLst>
                <a:ext uri="{FF2B5EF4-FFF2-40B4-BE49-F238E27FC236}">
                  <a16:creationId xmlns:a16="http://schemas.microsoft.com/office/drawing/2014/main" id="{F9D768E0-92C7-344E-A2C8-3E9386D526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746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5" name="Picture 184" descr="it.png">
              <a:extLst>
                <a:ext uri="{FF2B5EF4-FFF2-40B4-BE49-F238E27FC236}">
                  <a16:creationId xmlns:a16="http://schemas.microsoft.com/office/drawing/2014/main" id="{0C7F19CB-CE5F-424E-A2A7-C9250F3128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6322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6" name="Picture 185" descr="lu.png">
              <a:extLst>
                <a:ext uri="{FF2B5EF4-FFF2-40B4-BE49-F238E27FC236}">
                  <a16:creationId xmlns:a16="http://schemas.microsoft.com/office/drawing/2014/main" id="{EC73B713-6D08-6143-81B6-61930BD016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6775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7" name="Picture 186" descr="nl.png">
              <a:extLst>
                <a:ext uri="{FF2B5EF4-FFF2-40B4-BE49-F238E27FC236}">
                  <a16:creationId xmlns:a16="http://schemas.microsoft.com/office/drawing/2014/main" id="{4EE4C425-6D03-A648-945F-C841599A6F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0684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8" name="Picture 187" descr="no.png">
              <a:extLst>
                <a:ext uri="{FF2B5EF4-FFF2-40B4-BE49-F238E27FC236}">
                  <a16:creationId xmlns:a16="http://schemas.microsoft.com/office/drawing/2014/main" id="{3EC2FB49-273D-1044-A00C-3D1FEDBF87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8051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9" name="Picture 188" descr="pl.png">
              <a:extLst>
                <a:ext uri="{FF2B5EF4-FFF2-40B4-BE49-F238E27FC236}">
                  <a16:creationId xmlns:a16="http://schemas.microsoft.com/office/drawing/2014/main" id="{4D4E6580-42D2-8243-A427-B252D72B37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5181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0" name="Picture 189" descr="pt.png">
              <a:extLst>
                <a:ext uri="{FF2B5EF4-FFF2-40B4-BE49-F238E27FC236}">
                  <a16:creationId xmlns:a16="http://schemas.microsoft.com/office/drawing/2014/main" id="{87058DB9-6E8A-024A-B6AF-F93EEF3F7C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7359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1" name="Picture 190" descr="ro.png">
              <a:extLst>
                <a:ext uri="{FF2B5EF4-FFF2-40B4-BE49-F238E27FC236}">
                  <a16:creationId xmlns:a16="http://schemas.microsoft.com/office/drawing/2014/main" id="{708009B0-3B83-0145-82DC-4F2C0D582B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1267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2" name="Picture 191" descr="se.png">
              <a:extLst>
                <a:ext uri="{FF2B5EF4-FFF2-40B4-BE49-F238E27FC236}">
                  <a16:creationId xmlns:a16="http://schemas.microsoft.com/office/drawing/2014/main" id="{D6D8F778-E06A-844B-A9B8-DB85836B93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79811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3" name="Picture 192" descr="uk.png">
              <a:extLst>
                <a:ext uri="{FF2B5EF4-FFF2-40B4-BE49-F238E27FC236}">
                  <a16:creationId xmlns:a16="http://schemas.microsoft.com/office/drawing/2014/main" id="{0876F505-4080-2848-AD4B-B09EBB7017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7547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4" name="Picture 193" descr="ca.png">
              <a:extLst>
                <a:ext uri="{FF2B5EF4-FFF2-40B4-BE49-F238E27FC236}">
                  <a16:creationId xmlns:a16="http://schemas.microsoft.com/office/drawing/2014/main" id="{7CEAFEA1-A42D-8B4C-BF61-8FDE7F657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1609" y="6573362"/>
              <a:ext cx="216000" cy="1428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5" name="Picture 194">
              <a:extLst>
                <a:ext uri="{FF2B5EF4-FFF2-40B4-BE49-F238E27FC236}">
                  <a16:creationId xmlns:a16="http://schemas.microsoft.com/office/drawing/2014/main" id="{AD9E02DA-753A-6846-95E3-77E7F5C261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55553" y="6572169"/>
              <a:ext cx="216000" cy="144000"/>
            </a:xfrm>
            <a:prstGeom prst="rect">
              <a:avLst/>
            </a:prstGeom>
          </p:spPr>
        </p:pic>
        <p:pic>
          <p:nvPicPr>
            <p:cNvPr id="196" name="Picture 195" descr="si.png">
              <a:extLst>
                <a:ext uri="{FF2B5EF4-FFF2-40B4-BE49-F238E27FC236}">
                  <a16:creationId xmlns:a16="http://schemas.microsoft.com/office/drawing/2014/main" id="{CC23C223-60F9-C54E-90CD-4ACBEA6C6E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8090" y="6572513"/>
              <a:ext cx="217284" cy="1436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838" y="233726"/>
            <a:ext cx="2293327" cy="888729"/>
          </a:xfrm>
          <a:prstGeom prst="rect">
            <a:avLst/>
          </a:prstGeom>
        </p:spPr>
      </p:pic>
      <p:sp>
        <p:nvSpPr>
          <p:cNvPr id="39" name="Title 5">
            <a:extLst>
              <a:ext uri="{FF2B5EF4-FFF2-40B4-BE49-F238E27FC236}">
                <a16:creationId xmlns:a16="http://schemas.microsoft.com/office/drawing/2014/main" id="{8265F6E0-D659-2A48-A5FB-6EE185BF25D0}"/>
              </a:ext>
            </a:extLst>
          </p:cNvPr>
          <p:cNvSpPr txBox="1">
            <a:spLocks/>
          </p:cNvSpPr>
          <p:nvPr userDrawn="1"/>
        </p:nvSpPr>
        <p:spPr>
          <a:xfrm>
            <a:off x="565066" y="2363514"/>
            <a:ext cx="11080375" cy="563779"/>
          </a:xfrm>
          <a:prstGeom prst="rect">
            <a:avLst/>
          </a:prstGeom>
        </p:spPr>
        <p:txBody>
          <a:bodyPr vert="horz" lIns="0" tIns="45720" rIns="0" bIns="45720" rtlCol="0" anchor="b" anchorCtr="0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0">
                <a:solidFill>
                  <a:schemeClr val="bg1"/>
                </a:solidFill>
                <a:latin typeface="NotesEsa" panose="02000506030000020004" pitchFamily="50" charset="0"/>
                <a:ea typeface="MS PGothic" pitchFamily="34" charset="-128"/>
                <a:cs typeface="Arial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en-GB" sz="3200" kern="0" dirty="0" smtClean="0">
                <a:latin typeface="+mn-lt"/>
              </a:rPr>
              <a:t>education resource pack</a:t>
            </a:r>
            <a:endParaRPr lang="en-GB" sz="3200" kern="0" dirty="0">
              <a:latin typeface="+mn-lt"/>
            </a:endParaRPr>
          </a:p>
        </p:txBody>
      </p:sp>
      <p:sp>
        <p:nvSpPr>
          <p:cNvPr id="42" name="Title 5">
            <a:extLst>
              <a:ext uri="{FF2B5EF4-FFF2-40B4-BE49-F238E27FC236}">
                <a16:creationId xmlns:a16="http://schemas.microsoft.com/office/drawing/2014/main" id="{8265F6E0-D659-2A48-A5FB-6EE185BF25D0}"/>
              </a:ext>
            </a:extLst>
          </p:cNvPr>
          <p:cNvSpPr txBox="1">
            <a:spLocks/>
          </p:cNvSpPr>
          <p:nvPr userDrawn="1"/>
        </p:nvSpPr>
        <p:spPr>
          <a:xfrm>
            <a:off x="565066" y="5677122"/>
            <a:ext cx="11080375" cy="563779"/>
          </a:xfrm>
          <a:prstGeom prst="rect">
            <a:avLst/>
          </a:prstGeom>
        </p:spPr>
        <p:txBody>
          <a:bodyPr vert="horz" lIns="0" tIns="45720" rIns="0" bIns="45720" rtlCol="0" anchor="b" anchorCtr="0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0">
                <a:solidFill>
                  <a:schemeClr val="bg1"/>
                </a:solidFill>
                <a:latin typeface="NotesEsa" panose="02000506030000020004" pitchFamily="50" charset="0"/>
                <a:ea typeface="MS PGothic" pitchFamily="34" charset="-128"/>
                <a:cs typeface="Arial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en-GB" sz="2400" b="0" kern="0" dirty="0" smtClean="0">
                <a:latin typeface="+mn-lt"/>
              </a:rPr>
              <a:t>slide deck</a:t>
            </a:r>
            <a:r>
              <a:rPr lang="en-GB" sz="3200" b="0" kern="0" dirty="0" smtClean="0">
                <a:latin typeface="+mn-lt"/>
              </a:rPr>
              <a:t> </a:t>
            </a:r>
            <a:endParaRPr lang="en-GB" sz="3200" b="0" kern="0" dirty="0">
              <a:latin typeface="+mn-lt"/>
            </a:endParaRP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404D7138-AD9C-C946-BD30-C3547A00250F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717" y="6584091"/>
            <a:ext cx="1636920" cy="105918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0" hasCustomPrompt="1"/>
          </p:nvPr>
        </p:nvSpPr>
        <p:spPr>
          <a:xfrm>
            <a:off x="565066" y="4154173"/>
            <a:ext cx="6962775" cy="521545"/>
          </a:xfrm>
        </p:spPr>
        <p:txBody>
          <a:bodyPr lIns="0" rIns="0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Subtitle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2145" y="84656"/>
            <a:ext cx="1995487" cy="10620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 smtClean="0">
                <a:solidFill>
                  <a:srgbClr val="00B398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Primary</a:t>
            </a:r>
            <a:endParaRPr lang="en-GB" sz="2200" dirty="0" smtClean="0">
              <a:solidFill>
                <a:srgbClr val="00B398"/>
              </a:solidFill>
              <a:effectLst/>
              <a:latin typeface="NotesEsa" panose="02000506030000020004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 smtClean="0">
                <a:solidFill>
                  <a:srgbClr val="00B398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8–11</a:t>
            </a:r>
            <a:endParaRPr lang="en-GB" sz="2200" dirty="0" smtClean="0">
              <a:solidFill>
                <a:srgbClr val="00B398"/>
              </a:solidFill>
              <a:effectLst/>
              <a:latin typeface="NotesEsa" panose="02000506030000020004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3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5881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EA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B4BB0771-C5FD-364D-BD90-42231504E0FB}"/>
              </a:ext>
            </a:extLst>
          </p:cNvPr>
          <p:cNvSpPr/>
          <p:nvPr userDrawn="1"/>
        </p:nvSpPr>
        <p:spPr>
          <a:xfrm>
            <a:off x="0" y="-1"/>
            <a:ext cx="12192000" cy="882193"/>
          </a:xfrm>
          <a:prstGeom prst="rect">
            <a:avLst/>
          </a:prstGeom>
          <a:solidFill>
            <a:srgbClr val="0032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Rectangle 6">
            <a:extLst>
              <a:ext uri="{FF2B5EF4-FFF2-40B4-BE49-F238E27FC236}">
                <a16:creationId xmlns:a16="http://schemas.microsoft.com/office/drawing/2014/main" id="{B2630FB4-0043-964B-A87A-FFCB3139DEDF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218261" y="157324"/>
            <a:ext cx="101132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rgbClr val="76C8AE"/>
                </a:solidFill>
              </a:defRPr>
            </a:lvl1pPr>
          </a:lstStyle>
          <a:p>
            <a:pPr lvl="0"/>
            <a:r>
              <a:rPr lang="en-GB" altLang="en-US" noProof="0" dirty="0"/>
              <a:t>CLICK TO EDIT MASTER TITLE STYLE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D97AA66-51B6-E346-86AC-0DB59D5022D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8262" y="882192"/>
            <a:ext cx="11763662" cy="5540779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to edit Master text </a:t>
            </a:r>
            <a:r>
              <a:rPr lang="en-GB" noProof="0" dirty="0" smtClean="0"/>
              <a:t>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</a:t>
            </a:r>
            <a:r>
              <a:rPr lang="en-GB" noProof="0" dirty="0"/>
              <a:t>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00866D1-4C96-604E-ADA1-E8D39C7D00C7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1389" y="85444"/>
            <a:ext cx="1800535" cy="69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008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LEA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B4BB0771-C5FD-364D-BD90-42231504E0FB}"/>
              </a:ext>
            </a:extLst>
          </p:cNvPr>
          <p:cNvSpPr/>
          <p:nvPr userDrawn="1"/>
        </p:nvSpPr>
        <p:spPr>
          <a:xfrm>
            <a:off x="0" y="-1"/>
            <a:ext cx="12192000" cy="882193"/>
          </a:xfrm>
          <a:prstGeom prst="rect">
            <a:avLst/>
          </a:prstGeom>
          <a:solidFill>
            <a:srgbClr val="0032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Rectangle 6">
            <a:extLst>
              <a:ext uri="{FF2B5EF4-FFF2-40B4-BE49-F238E27FC236}">
                <a16:creationId xmlns:a16="http://schemas.microsoft.com/office/drawing/2014/main" id="{B2630FB4-0043-964B-A87A-FFCB3139DEDF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218261" y="157324"/>
            <a:ext cx="101132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rgbClr val="76C8AE"/>
                </a:solidFill>
              </a:defRPr>
            </a:lvl1pPr>
          </a:lstStyle>
          <a:p>
            <a:pPr lvl="0"/>
            <a:r>
              <a:rPr lang="en-GB" altLang="en-US" noProof="0" dirty="0"/>
              <a:t>CLICK TO EDIT MASTER TITLE STYLE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00866D1-4C96-604E-ADA1-E8D39C7D00C7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1389" y="85444"/>
            <a:ext cx="1800535" cy="697758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18261" y="1189234"/>
            <a:ext cx="5788843" cy="5027007"/>
          </a:xfrm>
        </p:spPr>
        <p:txBody>
          <a:bodyPr/>
          <a:lstStyle>
            <a:lvl1pPr>
              <a:defRPr sz="3200">
                <a:solidFill>
                  <a:srgbClr val="00B398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4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10296" y="1189235"/>
            <a:ext cx="5776365" cy="502700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800"/>
            </a:lvl3pPr>
            <a:lvl4pPr>
              <a:defRPr sz="24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4245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31">
            <a:extLst>
              <a:ext uri="{FF2B5EF4-FFF2-40B4-BE49-F238E27FC236}">
                <a16:creationId xmlns:a16="http://schemas.microsoft.com/office/drawing/2014/main" id="{66570320-3196-EF45-AA70-55A3A8412E23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218261" y="111158"/>
            <a:ext cx="101132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rgbClr val="00B398"/>
                </a:solidFill>
              </a:defRPr>
            </a:lvl1pPr>
          </a:lstStyle>
          <a:p>
            <a:pPr lvl="0"/>
            <a:r>
              <a:rPr lang="en-GB" altLang="en-US" noProof="0" dirty="0"/>
              <a:t>CLICK TO EDIT MASTER TITLE STYLE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E56DB9E-ADEC-C041-9F85-12B8B19C01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8262" y="882192"/>
            <a:ext cx="11763662" cy="5540779"/>
          </a:xfrm>
        </p:spPr>
        <p:txBody>
          <a:bodyPr/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35E5E0F-3BDB-C24D-BC1B-B04099CF0BBD}"/>
              </a:ext>
            </a:extLst>
          </p:cNvPr>
          <p:cNvCxnSpPr>
            <a:cxnSpLocks/>
          </p:cNvCxnSpPr>
          <p:nvPr userDrawn="1"/>
        </p:nvCxnSpPr>
        <p:spPr>
          <a:xfrm>
            <a:off x="218261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35E5E0F-3BDB-C24D-BC1B-B04099CF0BBD}"/>
              </a:ext>
            </a:extLst>
          </p:cNvPr>
          <p:cNvCxnSpPr>
            <a:cxnSpLocks/>
          </p:cNvCxnSpPr>
          <p:nvPr userDrawn="1"/>
        </p:nvCxnSpPr>
        <p:spPr>
          <a:xfrm>
            <a:off x="218261" y="882192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6869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18261" y="1189234"/>
            <a:ext cx="5788843" cy="5027007"/>
          </a:xfrm>
        </p:spPr>
        <p:txBody>
          <a:bodyPr/>
          <a:lstStyle>
            <a:lvl1pPr>
              <a:defRPr sz="3200">
                <a:solidFill>
                  <a:srgbClr val="00B398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4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10296" y="1189235"/>
            <a:ext cx="5776365" cy="502700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800"/>
            </a:lvl3pPr>
            <a:lvl4pPr>
              <a:defRPr sz="24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4DD319A-FF79-A641-BC47-9B3E6F0EDF0D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942C04B5-56FD-9D4A-846B-7FFFA4F531BF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218261" y="111158"/>
            <a:ext cx="101132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rgbClr val="00B398"/>
                </a:solidFill>
              </a:defRPr>
            </a:lvl1pPr>
          </a:lstStyle>
          <a:p>
            <a:pPr lvl="0"/>
            <a:r>
              <a:rPr lang="en-GB" altLang="en-US" noProof="0" dirty="0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4CC20C-FA37-8D4F-94B7-181CC04E7FCD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70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0033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4B4D7-A696-D741-8178-685E15E6A7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dirty="0" smtClean="0"/>
              <a:t>Use </a:t>
            </a:r>
            <a:r>
              <a:rPr lang="en-GB" dirty="0" smtClean="0"/>
              <a:t>only for images with dark background</a:t>
            </a:r>
            <a:endParaRPr lang="it-IT" dirty="0"/>
          </a:p>
        </p:txBody>
      </p:sp>
      <p:sp>
        <p:nvSpPr>
          <p:cNvPr id="4" name="Rectangle 3"/>
          <p:cNvSpPr/>
          <p:nvPr userDrawn="1"/>
        </p:nvSpPr>
        <p:spPr>
          <a:xfrm>
            <a:off x="9949343" y="75501"/>
            <a:ext cx="2181138" cy="939567"/>
          </a:xfrm>
          <a:prstGeom prst="rect">
            <a:avLst/>
          </a:prstGeom>
          <a:solidFill>
            <a:srgbClr val="003349"/>
          </a:solidFill>
          <a:ln>
            <a:solidFill>
              <a:srgbClr val="0033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274" y="156382"/>
            <a:ext cx="1503887" cy="582799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0192624" y="6526635"/>
            <a:ext cx="1853967" cy="218114"/>
          </a:xfrm>
          <a:prstGeom prst="rect">
            <a:avLst/>
          </a:prstGeom>
          <a:solidFill>
            <a:srgbClr val="003349"/>
          </a:solidFill>
          <a:ln>
            <a:solidFill>
              <a:srgbClr val="0033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4D7138-AD9C-C946-BD30-C3547A0025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452" y="6582733"/>
            <a:ext cx="1636920" cy="105918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7472B44-2D02-5949-9E0B-52A429F6733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8262" y="888004"/>
            <a:ext cx="11763662" cy="5529155"/>
          </a:xfrm>
        </p:spPr>
        <p:txBody>
          <a:bodyPr/>
          <a:lstStyle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51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_CLOSING1">
    <p:bg>
      <p:bgPr>
        <a:solidFill>
          <a:srgbClr val="00B3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2"/>
          <p:cNvSpPr txBox="1">
            <a:spLocks/>
          </p:cNvSpPr>
          <p:nvPr userDrawn="1"/>
        </p:nvSpPr>
        <p:spPr>
          <a:xfrm>
            <a:off x="4686298" y="4524206"/>
            <a:ext cx="2812781" cy="3144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GB" sz="1400">
              <a:solidFill>
                <a:srgbClr val="8197A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3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2768" y="2098202"/>
            <a:ext cx="5724491" cy="270843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rgbClr val="FFFFFF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climate change initiative education resource pack</a:t>
            </a:r>
          </a:p>
          <a:p>
            <a:pPr algn="ctr"/>
            <a:endParaRPr lang="en-GB" sz="1400" dirty="0" smtClean="0">
              <a:solidFill>
                <a:srgbClr val="FFFFFF"/>
              </a:solidFill>
              <a:effectLst/>
              <a:latin typeface="NotesEsa" panose="02000506030000020004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400" dirty="0" smtClean="0">
                <a:solidFill>
                  <a:srgbClr val="FFFFFF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https</a:t>
            </a:r>
            <a:r>
              <a:rPr lang="en-GB" sz="1400" dirty="0" smtClean="0">
                <a:solidFill>
                  <a:srgbClr val="FFFFFF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://climate.esa.int/en/educate/</a:t>
            </a:r>
          </a:p>
          <a:p>
            <a:pPr algn="ctr"/>
            <a:endParaRPr lang="en-GB" sz="800" dirty="0" smtClean="0">
              <a:solidFill>
                <a:srgbClr val="FFFFFF"/>
              </a:solidFill>
              <a:effectLst/>
              <a:latin typeface="NotesEsa" panose="02000506030000020004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400" dirty="0" smtClean="0">
                <a:solidFill>
                  <a:srgbClr val="FFFFFF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Activity concepts developed by University of </a:t>
            </a:r>
            <a:r>
              <a:rPr lang="en-GB" sz="1400" dirty="0" err="1" smtClean="0">
                <a:solidFill>
                  <a:srgbClr val="FFFFFF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Twente</a:t>
            </a:r>
            <a:r>
              <a:rPr lang="en-GB" sz="1400" dirty="0" smtClean="0">
                <a:solidFill>
                  <a:srgbClr val="FFFFFF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 (NL) and </a:t>
            </a:r>
            <a:br>
              <a:rPr lang="en-GB" sz="1400" dirty="0" smtClean="0">
                <a:solidFill>
                  <a:srgbClr val="FFFFFF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400" dirty="0" smtClean="0">
                <a:solidFill>
                  <a:srgbClr val="FFFFFF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National Centre for Earth Observation (UK)</a:t>
            </a:r>
          </a:p>
          <a:p>
            <a:pPr algn="ctr"/>
            <a:r>
              <a:rPr lang="en-GB" sz="1400" dirty="0" smtClean="0">
                <a:solidFill>
                  <a:srgbClr val="FFFFFF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Slide deck by Catherine Fitzsimons, National Centre for Earth Observation (UK)</a:t>
            </a:r>
          </a:p>
          <a:p>
            <a:pPr algn="ctr"/>
            <a:endParaRPr lang="en-GB" sz="800" dirty="0" smtClean="0">
              <a:solidFill>
                <a:srgbClr val="FFFFFF"/>
              </a:solidFill>
              <a:effectLst/>
              <a:latin typeface="NotesEsa" panose="02000506030000020004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400" dirty="0" smtClean="0">
                <a:solidFill>
                  <a:srgbClr val="FFFFFF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Produced by the ESA Climate office</a:t>
            </a:r>
            <a:br>
              <a:rPr lang="en-GB" sz="1400" dirty="0" smtClean="0">
                <a:solidFill>
                  <a:srgbClr val="FFFFFF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400" dirty="0" smtClean="0">
                <a:solidFill>
                  <a:srgbClr val="FFFFFF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Copyright © European Space Agency </a:t>
            </a:r>
            <a:r>
              <a:rPr lang="en-GB" sz="1400" dirty="0" smtClean="0">
                <a:solidFill>
                  <a:srgbClr val="FFFFFF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2022</a:t>
            </a:r>
            <a:endParaRPr lang="en-GB" sz="1400" dirty="0" smtClean="0">
              <a:solidFill>
                <a:srgbClr val="FFFFFF"/>
              </a:solidFill>
              <a:effectLst/>
              <a:latin typeface="NotesEsa" panose="02000506030000020004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n-GB" sz="800" dirty="0" smtClean="0">
              <a:solidFill>
                <a:srgbClr val="FFFFFF"/>
              </a:solidFill>
              <a:effectLst/>
              <a:latin typeface="NotesEsa" panose="02000506030000020004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400" dirty="0" smtClean="0">
                <a:solidFill>
                  <a:srgbClr val="FFFFFF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The ESA Climate Office welcomes feedback and comments</a:t>
            </a:r>
            <a:br>
              <a:rPr lang="en-GB" sz="1400" dirty="0" smtClean="0">
                <a:solidFill>
                  <a:srgbClr val="FFFFFF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400" dirty="0" smtClean="0">
                <a:solidFill>
                  <a:srgbClr val="FFFFFF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https://climate.esa.int/helpdesk/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3192768" y="2310132"/>
            <a:ext cx="5724491" cy="325419"/>
          </a:xfr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charset="0"/>
              <a:buNone/>
              <a:tabLst/>
              <a:defRPr sz="1200">
                <a:latin typeface="NotesEsa" panose="02000506030000020004" pitchFamily="50" charset="0"/>
              </a:defRPr>
            </a:lvl1pPr>
            <a:lvl2pPr>
              <a:defRPr sz="3900"/>
            </a:lvl2pPr>
            <a:lvl3pPr>
              <a:defRPr sz="100"/>
            </a:lvl3pPr>
            <a:lvl4pPr>
              <a:defRPr sz="3500"/>
            </a:lvl4pPr>
            <a:lvl5pPr>
              <a:defRPr sz="100"/>
            </a:lvl5pPr>
            <a:lvl6pPr algn="ctr">
              <a:defRPr sz="2400"/>
            </a:lvl6pPr>
            <a:lvl7pPr>
              <a:defRPr sz="800"/>
            </a:lvl7pPr>
          </a:lstStyle>
          <a:p>
            <a:pPr marL="342900" marR="0" lvl="0" indent="-342900" algn="l" defTabSz="914400" rtl="0" eaLnBrk="0" fontAlgn="base" latinLnBrk="0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charset="0"/>
              <a:buNone/>
              <a:tabLst/>
              <a:defRPr/>
            </a:pPr>
            <a:r>
              <a:rPr lang="en-GB" sz="1200" dirty="0" smtClean="0">
                <a:solidFill>
                  <a:srgbClr val="FFFFFF"/>
                </a:solidFill>
                <a:effectLst/>
                <a:latin typeface="NotesEsa" panose="02000506030000020004" pitchFamily="50" charset="0"/>
                <a:ea typeface="Calibri" panose="020F0502020204030204" pitchFamily="34" charset="0"/>
                <a:cs typeface="Arial" panose="020B0604020202020204" pitchFamily="34" charset="0"/>
              </a:rPr>
              <a:t>PACK TITLE ALL CAPS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041077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18" Type="http://schemas.openxmlformats.org/officeDocument/2006/relationships/image" Target="../media/image10.png"/><Relationship Id="rId26" Type="http://schemas.openxmlformats.org/officeDocument/2006/relationships/image" Target="../media/image18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3.png"/><Relationship Id="rId34" Type="http://schemas.openxmlformats.org/officeDocument/2006/relationships/image" Target="../media/image26.png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17" Type="http://schemas.openxmlformats.org/officeDocument/2006/relationships/image" Target="../media/image9.png"/><Relationship Id="rId25" Type="http://schemas.openxmlformats.org/officeDocument/2006/relationships/image" Target="../media/image17.png"/><Relationship Id="rId3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.png"/><Relationship Id="rId20" Type="http://schemas.openxmlformats.org/officeDocument/2006/relationships/image" Target="../media/image12.png"/><Relationship Id="rId29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24" Type="http://schemas.openxmlformats.org/officeDocument/2006/relationships/image" Target="../media/image16.png"/><Relationship Id="rId32" Type="http://schemas.openxmlformats.org/officeDocument/2006/relationships/image" Target="../media/image24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7.png"/><Relationship Id="rId23" Type="http://schemas.openxmlformats.org/officeDocument/2006/relationships/image" Target="../media/image15.png"/><Relationship Id="rId28" Type="http://schemas.openxmlformats.org/officeDocument/2006/relationships/image" Target="../media/image20.png"/><Relationship Id="rId36" Type="http://schemas.openxmlformats.org/officeDocument/2006/relationships/image" Target="../media/image28.png"/><Relationship Id="rId10" Type="http://schemas.openxmlformats.org/officeDocument/2006/relationships/image" Target="../media/image2.png"/><Relationship Id="rId19" Type="http://schemas.openxmlformats.org/officeDocument/2006/relationships/image" Target="../media/image11.png"/><Relationship Id="rId31" Type="http://schemas.openxmlformats.org/officeDocument/2006/relationships/image" Target="../media/image2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Relationship Id="rId14" Type="http://schemas.openxmlformats.org/officeDocument/2006/relationships/image" Target="../media/image6.png"/><Relationship Id="rId22" Type="http://schemas.openxmlformats.org/officeDocument/2006/relationships/image" Target="../media/image14.png"/><Relationship Id="rId27" Type="http://schemas.openxmlformats.org/officeDocument/2006/relationships/image" Target="../media/image19.png"/><Relationship Id="rId30" Type="http://schemas.openxmlformats.org/officeDocument/2006/relationships/image" Target="../media/image22.png"/><Relationship Id="rId35" Type="http://schemas.openxmlformats.org/officeDocument/2006/relationships/image" Target="../media/image2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35" descr="PPT_Header02" hidden="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8262" y="871483"/>
            <a:ext cx="11763662" cy="5545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 smtClean="0"/>
              <a:t>Second level</a:t>
            </a:r>
          </a:p>
          <a:p>
            <a:pPr lvl="2"/>
            <a:r>
              <a:rPr lang="en-GB" altLang="en-US" noProof="0" dirty="0" smtClean="0"/>
              <a:t>Third level</a:t>
            </a:r>
          </a:p>
          <a:p>
            <a:pPr lvl="3"/>
            <a:r>
              <a:rPr lang="en-GB" altLang="en-US" noProof="0" dirty="0" smtClean="0"/>
              <a:t>Fourth </a:t>
            </a:r>
            <a:r>
              <a:rPr lang="en-GB" altLang="en-US" noProof="0" dirty="0"/>
              <a:t>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sp>
        <p:nvSpPr>
          <p:cNvPr id="121" name="Text Box 38">
            <a:extLst>
              <a:ext uri="{FF2B5EF4-FFF2-40B4-BE49-F238E27FC236}">
                <a16:creationId xmlns:a16="http://schemas.microsoft.com/office/drawing/2014/main" id="{3C549275-6783-7945-A889-48A7AC6D14D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205939" y="6201716"/>
            <a:ext cx="375149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/>
          <a:p>
            <a:pPr lvl="2" algn="r">
              <a:spcBef>
                <a:spcPct val="50000"/>
              </a:spcBef>
            </a:pPr>
            <a:fld id="{BBA2E11D-44E1-43DD-A173-928128880055}" type="slidenum">
              <a:rPr lang="en-GB" sz="800" noProof="1" smtClean="0">
                <a:solidFill>
                  <a:srgbClr val="8197A6"/>
                </a:solidFill>
                <a:latin typeface="Arial" charset="0"/>
                <a:ea typeface="Arial" charset="0"/>
                <a:cs typeface="Arial" charset="0"/>
              </a:rPr>
              <a:pPr lvl="2" algn="r">
                <a:spcBef>
                  <a:spcPct val="50000"/>
                </a:spcBef>
              </a:pPr>
              <a:t>‹#›</a:t>
            </a:fld>
            <a:endParaRPr lang="en-GB" sz="800" b="0" i="0" noProof="0">
              <a:solidFill>
                <a:srgbClr val="8197A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BF9CC564-99C6-CF4A-B66D-51C35F775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25" y="156382"/>
            <a:ext cx="10108850" cy="563779"/>
          </a:xfrm>
          <a:prstGeom prst="rect">
            <a:avLst/>
          </a:prstGeom>
        </p:spPr>
        <p:txBody>
          <a:bodyPr vert="horz" lIns="0" tIns="45720" rIns="0" bIns="45720" rtlCol="0" anchor="ctr" anchorCtr="0">
            <a:noAutofit/>
          </a:bodyPr>
          <a:lstStyle/>
          <a:p>
            <a:r>
              <a:rPr lang="en-GB" noProof="0" dirty="0"/>
              <a:t>CLICK TO EDIT MASTER TITLE STYLE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4A98235A-908E-9E4D-97CE-A7BE035FCD9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duotone>
              <a:prstClr val="black"/>
              <a:srgbClr val="00334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5004" y="6572055"/>
            <a:ext cx="1636920" cy="105918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8D6837A-A6B3-7945-8B79-FE698D2EDBB3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3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178C65F7-2688-B645-B8E3-2B9FAEDF0F36}"/>
              </a:ext>
            </a:extLst>
          </p:cNvPr>
          <p:cNvGrpSpPr/>
          <p:nvPr userDrawn="1"/>
        </p:nvGrpSpPr>
        <p:grpSpPr>
          <a:xfrm>
            <a:off x="226688" y="6572055"/>
            <a:ext cx="9280921" cy="144114"/>
            <a:chOff x="226688" y="6572055"/>
            <a:chExt cx="9280921" cy="144114"/>
          </a:xfrm>
        </p:grpSpPr>
        <p:pic>
          <p:nvPicPr>
            <p:cNvPr id="168" name="Picture 167" descr="at.png">
              <a:extLst>
                <a:ext uri="{FF2B5EF4-FFF2-40B4-BE49-F238E27FC236}">
                  <a16:creationId xmlns:a16="http://schemas.microsoft.com/office/drawing/2014/main" id="{A52E0A18-E273-2242-82E5-C3746DF1D4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688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9" name="Picture 168" descr="be.png">
              <a:extLst>
                <a:ext uri="{FF2B5EF4-FFF2-40B4-BE49-F238E27FC236}">
                  <a16:creationId xmlns:a16="http://schemas.microsoft.com/office/drawing/2014/main" id="{EA2130B9-A9A0-6046-AD1D-70D5050D0CB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100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0" name="Picture 169" descr="ch.png">
              <a:extLst>
                <a:ext uri="{FF2B5EF4-FFF2-40B4-BE49-F238E27FC236}">
                  <a16:creationId xmlns:a16="http://schemas.microsoft.com/office/drawing/2014/main" id="{53F85A0B-24AA-4C4E-ABE5-4F432092D1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2002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1" name="Picture 170" descr="cz.png">
              <a:extLst>
                <a:ext uri="{FF2B5EF4-FFF2-40B4-BE49-F238E27FC236}">
                  <a16:creationId xmlns:a16="http://schemas.microsoft.com/office/drawing/2014/main" id="{98789C69-E55F-0F45-9211-C5F7204597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4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2" name="Picture 171" descr="de.png">
              <a:extLst>
                <a:ext uri="{FF2B5EF4-FFF2-40B4-BE49-F238E27FC236}">
                  <a16:creationId xmlns:a16="http://schemas.microsoft.com/office/drawing/2014/main" id="{E070005B-481E-D14C-ADCA-B91B537738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088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3" name="Picture 172" descr="dk.png">
              <a:extLst>
                <a:ext uri="{FF2B5EF4-FFF2-40B4-BE49-F238E27FC236}">
                  <a16:creationId xmlns:a16="http://schemas.microsoft.com/office/drawing/2014/main" id="{C7708920-5A91-8A40-B2E4-CFBDBCF5C3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468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4" name="Picture 173" descr="ee.png">
              <a:extLst>
                <a:ext uri="{FF2B5EF4-FFF2-40B4-BE49-F238E27FC236}">
                  <a16:creationId xmlns:a16="http://schemas.microsoft.com/office/drawing/2014/main" id="{D55A5191-7187-794E-BE28-1FBD0687C4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088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5" name="Picture 174" descr="es.png">
              <a:extLst>
                <a:ext uri="{FF2B5EF4-FFF2-40B4-BE49-F238E27FC236}">
                  <a16:creationId xmlns:a16="http://schemas.microsoft.com/office/drawing/2014/main" id="{3BB24710-F05A-5241-A7A5-1332316607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231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6" name="Picture 175" descr="fi.png">
              <a:extLst>
                <a:ext uri="{FF2B5EF4-FFF2-40B4-BE49-F238E27FC236}">
                  <a16:creationId xmlns:a16="http://schemas.microsoft.com/office/drawing/2014/main" id="{7BA315E5-0C31-FB43-B1BB-DAE9140A28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8120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7" name="Picture 176" descr="fr.png">
              <a:extLst>
                <a:ext uri="{FF2B5EF4-FFF2-40B4-BE49-F238E27FC236}">
                  <a16:creationId xmlns:a16="http://schemas.microsoft.com/office/drawing/2014/main" id="{0FC36517-5A08-C543-BCFD-0A6FC61CFD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6977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8" name="Picture 177" descr="gr.png">
              <a:extLst>
                <a:ext uri="{FF2B5EF4-FFF2-40B4-BE49-F238E27FC236}">
                  <a16:creationId xmlns:a16="http://schemas.microsoft.com/office/drawing/2014/main" id="{A443BDCF-5161-0C41-9887-20261585DA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974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9" name="Picture 178" descr="hu.png">
              <a:extLst>
                <a:ext uri="{FF2B5EF4-FFF2-40B4-BE49-F238E27FC236}">
                  <a16:creationId xmlns:a16="http://schemas.microsoft.com/office/drawing/2014/main" id="{CEC53681-F54F-E24D-BE98-D13C771C50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8607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0" name="Picture 179" descr="ie.png">
              <a:extLst>
                <a:ext uri="{FF2B5EF4-FFF2-40B4-BE49-F238E27FC236}">
                  <a16:creationId xmlns:a16="http://schemas.microsoft.com/office/drawing/2014/main" id="{9359D085-5B30-2E4E-B347-85C20B9D6B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746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1" name="Picture 180" descr="it.png">
              <a:extLst>
                <a:ext uri="{FF2B5EF4-FFF2-40B4-BE49-F238E27FC236}">
                  <a16:creationId xmlns:a16="http://schemas.microsoft.com/office/drawing/2014/main" id="{A073D5AB-0943-7F42-B5CF-66BF3036BE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6322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2" name="Picture 181" descr="lu.png">
              <a:extLst>
                <a:ext uri="{FF2B5EF4-FFF2-40B4-BE49-F238E27FC236}">
                  <a16:creationId xmlns:a16="http://schemas.microsoft.com/office/drawing/2014/main" id="{B7DB2800-3FBD-0442-AD77-E738DC3DD8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6775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3" name="Picture 182" descr="nl.png">
              <a:extLst>
                <a:ext uri="{FF2B5EF4-FFF2-40B4-BE49-F238E27FC236}">
                  <a16:creationId xmlns:a16="http://schemas.microsoft.com/office/drawing/2014/main" id="{6A7883EB-A595-5042-AA17-1BBBEE45C1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0684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4" name="Picture 183" descr="no.png">
              <a:extLst>
                <a:ext uri="{FF2B5EF4-FFF2-40B4-BE49-F238E27FC236}">
                  <a16:creationId xmlns:a16="http://schemas.microsoft.com/office/drawing/2014/main" id="{AED34C86-2E21-3846-A864-D7403FCD81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8051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5" name="Picture 184" descr="pl.png">
              <a:extLst>
                <a:ext uri="{FF2B5EF4-FFF2-40B4-BE49-F238E27FC236}">
                  <a16:creationId xmlns:a16="http://schemas.microsoft.com/office/drawing/2014/main" id="{D19C51F3-6334-D642-91C7-AAA1F28365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5181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6" name="Picture 185" descr="pt.png">
              <a:extLst>
                <a:ext uri="{FF2B5EF4-FFF2-40B4-BE49-F238E27FC236}">
                  <a16:creationId xmlns:a16="http://schemas.microsoft.com/office/drawing/2014/main" id="{241CD090-4E5A-8644-9DE6-E31D3F6040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7359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7" name="Picture 186" descr="ro.png">
              <a:extLst>
                <a:ext uri="{FF2B5EF4-FFF2-40B4-BE49-F238E27FC236}">
                  <a16:creationId xmlns:a16="http://schemas.microsoft.com/office/drawing/2014/main" id="{AE18BFF2-64F5-9B40-9020-4FC4CB94AD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1267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8" name="Picture 187" descr="se.png">
              <a:extLst>
                <a:ext uri="{FF2B5EF4-FFF2-40B4-BE49-F238E27FC236}">
                  <a16:creationId xmlns:a16="http://schemas.microsoft.com/office/drawing/2014/main" id="{1D7DFFBC-E3F0-8641-80CA-05B02B6FDFA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79811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9" name="Picture 188" descr="uk.png">
              <a:extLst>
                <a:ext uri="{FF2B5EF4-FFF2-40B4-BE49-F238E27FC236}">
                  <a16:creationId xmlns:a16="http://schemas.microsoft.com/office/drawing/2014/main" id="{32FDEBBE-7B6A-4042-8476-2020352869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7547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0" name="Picture 189" descr="ca.png">
              <a:extLst>
                <a:ext uri="{FF2B5EF4-FFF2-40B4-BE49-F238E27FC236}">
                  <a16:creationId xmlns:a16="http://schemas.microsoft.com/office/drawing/2014/main" id="{FBEED6DD-52B4-7A42-B5EC-2A2D71DACB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1609" y="6573362"/>
              <a:ext cx="216000" cy="1428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1" name="Picture 190">
              <a:extLst>
                <a:ext uri="{FF2B5EF4-FFF2-40B4-BE49-F238E27FC236}">
                  <a16:creationId xmlns:a16="http://schemas.microsoft.com/office/drawing/2014/main" id="{5A2C547D-F2C2-E54F-9736-136FAB167E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55553" y="6572169"/>
              <a:ext cx="216000" cy="144000"/>
            </a:xfrm>
            <a:prstGeom prst="rect">
              <a:avLst/>
            </a:prstGeom>
          </p:spPr>
        </p:pic>
        <p:pic>
          <p:nvPicPr>
            <p:cNvPr id="192" name="Picture 191" descr="si.png">
              <a:extLst>
                <a:ext uri="{FF2B5EF4-FFF2-40B4-BE49-F238E27FC236}">
                  <a16:creationId xmlns:a16="http://schemas.microsoft.com/office/drawing/2014/main" id="{614673E0-AB0A-1241-B7C2-A6F982B41D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8090" y="6572513"/>
              <a:ext cx="217284" cy="143656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6" cstate="hqprint">
            <a:duotone>
              <a:prstClr val="black"/>
              <a:srgbClr val="00334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113128"/>
            <a:ext cx="1822834" cy="706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136" r:id="rId1"/>
    <p:sldLayoutId id="2147487130" r:id="rId2"/>
    <p:sldLayoutId id="2147487145" r:id="rId3"/>
    <p:sldLayoutId id="2147487090" r:id="rId4"/>
    <p:sldLayoutId id="2147487035" r:id="rId5"/>
    <p:sldLayoutId id="2147487144" r:id="rId6"/>
    <p:sldLayoutId id="2147487142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i="0">
          <a:solidFill>
            <a:srgbClr val="00B398"/>
          </a:solidFill>
          <a:latin typeface="NotesEsa" panose="02000506030000020004" pitchFamily="50" charset="0"/>
          <a:ea typeface="MS PGothic" pitchFamily="34" charset="-128"/>
          <a:cs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0070C0"/>
          </a:solidFill>
          <a:latin typeface="Arial" charset="0"/>
          <a:ea typeface="MS PGothic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0070C0"/>
          </a:solidFill>
          <a:latin typeface="Arial" charset="0"/>
          <a:ea typeface="MS PGothic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0070C0"/>
          </a:solidFill>
          <a:latin typeface="Arial" charset="0"/>
          <a:ea typeface="MS PGothic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rgbClr val="0070C0"/>
          </a:solidFill>
          <a:latin typeface="Arial" charset="0"/>
          <a:ea typeface="MS PGothic" pitchFamily="34" charset="-128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charset="0"/>
        <a:defRPr sz="3200">
          <a:solidFill>
            <a:srgbClr val="00B398"/>
          </a:solidFill>
          <a:latin typeface="NotesEsa" panose="02000506030000020004" pitchFamily="50" charset="0"/>
          <a:ea typeface="MS PGothic" pitchFamily="34" charset="-128"/>
          <a:cs typeface="Arial" charset="0"/>
        </a:defRPr>
      </a:lvl1pPr>
      <a:lvl2pPr marL="808038" indent="-350838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+mj-lt" charset="0"/>
        <a:defRPr sz="2800">
          <a:solidFill>
            <a:srgbClr val="98DBCE"/>
          </a:solidFill>
          <a:latin typeface="NotesEsa" panose="02000506030000020004" pitchFamily="50" charset="0"/>
          <a:ea typeface="MS PGothic" pitchFamily="34" charset="-128"/>
          <a:cs typeface="Arial" charset="0"/>
        </a:defRPr>
      </a:lvl2pPr>
      <a:lvl3pPr marL="1406525" indent="-492125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+mj-lt" charset="0"/>
        <a:defRPr sz="2800">
          <a:solidFill>
            <a:srgbClr val="003349"/>
          </a:solidFill>
          <a:latin typeface="Arial" charset="0"/>
          <a:ea typeface="MS PGothic" pitchFamily="34" charset="-128"/>
          <a:cs typeface="Arial" charset="0"/>
        </a:defRPr>
      </a:lvl3pPr>
      <a:lvl4pPr marL="2005013" indent="-633413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+mj-lt" charset="0"/>
        <a:defRPr sz="2400">
          <a:solidFill>
            <a:srgbClr val="003249"/>
          </a:solidFill>
          <a:latin typeface="Arial" charset="0"/>
          <a:ea typeface="MS PGothic" pitchFamily="34" charset="-128"/>
          <a:cs typeface="Arial" charset="0"/>
        </a:defRPr>
      </a:lvl4pPr>
      <a:lvl5pPr marL="2603500" indent="-77470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+mj-lt" charset="0"/>
        <a:defRPr sz="2000">
          <a:solidFill>
            <a:srgbClr val="003249"/>
          </a:solidFill>
          <a:latin typeface="Arial" charset="0"/>
          <a:ea typeface="MS PGothic" pitchFamily="34" charset="-128"/>
          <a:cs typeface="Arial" charset="0"/>
        </a:defRPr>
      </a:lvl5pPr>
      <a:lvl6pPr marL="3479800" indent="-41910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bg2"/>
          </a:solidFill>
          <a:latin typeface="+mn-lt"/>
        </a:defRPr>
      </a:lvl6pPr>
      <a:lvl7pPr marL="3937000" indent="-41910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bg2"/>
          </a:solidFill>
          <a:latin typeface="+mn-lt"/>
        </a:defRPr>
      </a:lvl7pPr>
      <a:lvl8pPr marL="4394200" indent="-41910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bg2"/>
          </a:solidFill>
          <a:latin typeface="+mn-lt"/>
        </a:defRPr>
      </a:lvl8pPr>
      <a:lvl9pPr marL="4851400" indent="-41910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fs.climate.esa.int/index.html#/present/story-8/2?globe=SI-16.19I-71.56I22978874.22I360.00I-89.86I0.00I1193961600000.00I0.00Iozone.total_ozone_columnI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eg6nc_IyaZY" TargetMode="External"/><Relationship Id="rId4" Type="http://schemas.openxmlformats.org/officeDocument/2006/relationships/image" Target="../media/image3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hyperlink" Target="https://cfs.climate.esa.int/index.html#/?globe=SI-16.19I-71.56I22978874.22I360.00I-89.86I0.00I0.00I0.00II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 OZONE GOOD OR BAD?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 smtClean="0"/>
              <a:t>The discovery of the Antarctic ozone hole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0" y="100861"/>
            <a:ext cx="1161932" cy="1062038"/>
          </a:xfrm>
        </p:spPr>
        <p:txBody>
          <a:bodyPr/>
          <a:lstStyle/>
          <a:p>
            <a:pPr algn="ctr"/>
            <a:r>
              <a:rPr lang="en-GB" sz="2200" dirty="0" smtClean="0">
                <a:solidFill>
                  <a:schemeClr val="bg1"/>
                </a:solidFill>
              </a:rPr>
              <a:t>Primary</a:t>
            </a:r>
          </a:p>
          <a:p>
            <a:pPr algn="ctr"/>
            <a:r>
              <a:rPr lang="en-GB" sz="2200" dirty="0" smtClean="0">
                <a:solidFill>
                  <a:schemeClr val="bg1"/>
                </a:solidFill>
              </a:rPr>
              <a:t>8–11</a:t>
            </a:r>
            <a:endParaRPr lang="en-GB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53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857" y="111158"/>
            <a:ext cx="9968632" cy="646331"/>
          </a:xfrm>
        </p:spPr>
        <p:txBody>
          <a:bodyPr/>
          <a:lstStyle/>
          <a:p>
            <a:r>
              <a:rPr lang="en-GB" dirty="0" smtClean="0"/>
              <a:t>Activity 1: Why does ozone matter?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2857" y="1189234"/>
            <a:ext cx="7295243" cy="5027007"/>
          </a:xfrm>
        </p:spPr>
        <p:txBody>
          <a:bodyPr/>
          <a:lstStyle/>
          <a:p>
            <a:r>
              <a:rPr lang="en-GB" dirty="0" smtClean="0"/>
              <a:t>What we will learn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3349"/>
                </a:solidFill>
                <a:latin typeface="+mn-lt"/>
              </a:rPr>
              <a:t>How a gas called ozone </a:t>
            </a: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/>
            </a:r>
            <a:br>
              <a:rPr lang="en-GB" sz="2800" dirty="0" smtClean="0">
                <a:solidFill>
                  <a:srgbClr val="003349"/>
                </a:solidFill>
                <a:latin typeface="+mn-lt"/>
              </a:rPr>
            </a:b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affects 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life on Earth.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3349"/>
                </a:solidFill>
                <a:latin typeface="+mn-lt"/>
              </a:rPr>
              <a:t>How the effects </a:t>
            </a: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of ozone change depending on 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where </a:t>
            </a: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it is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How 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we </a:t>
            </a: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measure ozone</a:t>
            </a:r>
            <a:br>
              <a:rPr lang="en-GB" sz="2800" dirty="0" smtClean="0">
                <a:solidFill>
                  <a:srgbClr val="003349"/>
                </a:solidFill>
                <a:latin typeface="+mn-lt"/>
              </a:rPr>
            </a:b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in the atmosphere.</a:t>
            </a:r>
            <a:endParaRPr lang="en-GB" sz="2800" dirty="0">
              <a:solidFill>
                <a:srgbClr val="003349"/>
              </a:solidFill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2000" y="1189234"/>
            <a:ext cx="4703211" cy="5027006"/>
          </a:xfrm>
        </p:spPr>
        <p:txBody>
          <a:bodyPr/>
          <a:lstStyle/>
          <a:p>
            <a:r>
              <a:rPr lang="en-GB" dirty="0" smtClean="0"/>
              <a:t>Key words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j-lt"/>
              </a:rPr>
              <a:t>ozone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j-lt"/>
              </a:rPr>
              <a:t>atmosphere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3349"/>
                </a:solidFill>
                <a:latin typeface="+mj-lt"/>
              </a:rPr>
              <a:t>a</a:t>
            </a:r>
            <a:r>
              <a:rPr lang="en-GB" sz="2800" dirty="0" smtClean="0">
                <a:solidFill>
                  <a:srgbClr val="003349"/>
                </a:solidFill>
                <a:latin typeface="+mj-lt"/>
              </a:rPr>
              <a:t>ir pollution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3349"/>
                </a:solidFill>
                <a:latin typeface="+mj-lt"/>
              </a:rPr>
              <a:t>ultraviolet (UV) </a:t>
            </a:r>
            <a:r>
              <a:rPr lang="en-GB" sz="2800" dirty="0" smtClean="0">
                <a:solidFill>
                  <a:srgbClr val="003349"/>
                </a:solidFill>
                <a:latin typeface="+mj-lt"/>
              </a:rPr>
              <a:t>radiation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j-lt"/>
              </a:rPr>
              <a:t>satellite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j-lt"/>
              </a:rPr>
              <a:t>Dobson units</a:t>
            </a:r>
            <a:endParaRPr lang="en-GB" sz="2800" dirty="0">
              <a:solidFill>
                <a:srgbClr val="00334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6681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913" y="156382"/>
            <a:ext cx="9904361" cy="563779"/>
          </a:xfrm>
        </p:spPr>
        <p:txBody>
          <a:bodyPr/>
          <a:lstStyle/>
          <a:p>
            <a:r>
              <a:rPr lang="en-GB" dirty="0" smtClean="0"/>
              <a:t>Looking at the Sun in visible and UV light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25" y="1264761"/>
            <a:ext cx="9786882" cy="4774089"/>
          </a:xfrm>
        </p:spPr>
      </p:pic>
      <p:sp>
        <p:nvSpPr>
          <p:cNvPr id="5" name="Rounded Rectangle 4">
            <a:hlinkClick r:id="rId4"/>
          </p:cNvPr>
          <p:cNvSpPr/>
          <p:nvPr/>
        </p:nvSpPr>
        <p:spPr>
          <a:xfrm>
            <a:off x="10325275" y="5334000"/>
            <a:ext cx="1666700" cy="704850"/>
          </a:xfrm>
          <a:prstGeom prst="roundRect">
            <a:avLst/>
          </a:prstGeom>
          <a:solidFill>
            <a:srgbClr val="98DBCE"/>
          </a:solidFill>
          <a:ln>
            <a:solidFill>
              <a:srgbClr val="00B3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rgbClr val="003349"/>
                </a:solidFill>
              </a:rPr>
              <a:t>Antarctic ozone 1979–2019</a:t>
            </a:r>
            <a:endParaRPr lang="en-GB" sz="1600" dirty="0">
              <a:solidFill>
                <a:srgbClr val="0033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70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025" y="214439"/>
            <a:ext cx="10108850" cy="563779"/>
          </a:xfrm>
        </p:spPr>
        <p:txBody>
          <a:bodyPr/>
          <a:lstStyle/>
          <a:p>
            <a:r>
              <a:rPr lang="en-GB" dirty="0" smtClean="0"/>
              <a:t>Measuring ozone around the Earth</a:t>
            </a:r>
            <a:endParaRPr lang="en-GB" dirty="0"/>
          </a:p>
        </p:txBody>
      </p:sp>
      <p:pic>
        <p:nvPicPr>
          <p:cNvPr id="4" name="eg6nc_IyaZ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18025" y="983967"/>
            <a:ext cx="9462206" cy="532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9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399" y="156382"/>
            <a:ext cx="9918875" cy="563779"/>
          </a:xfrm>
        </p:spPr>
        <p:txBody>
          <a:bodyPr/>
          <a:lstStyle/>
          <a:p>
            <a:r>
              <a:rPr lang="en-GB" dirty="0" smtClean="0"/>
              <a:t>Ozone at different heights in the atmosphere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02"/>
          <a:stretch/>
        </p:blipFill>
        <p:spPr>
          <a:xfrm>
            <a:off x="406399" y="809381"/>
            <a:ext cx="11135361" cy="5567533"/>
          </a:xfrm>
        </p:spPr>
      </p:pic>
    </p:spTree>
    <p:extLst>
      <p:ext uri="{BB962C8B-B14F-4D97-AF65-F5344CB8AC3E}">
        <p14:creationId xmlns:p14="http://schemas.microsoft.com/office/powerpoint/2010/main" val="122469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 ozone good or bad?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6296929"/>
              </p:ext>
            </p:extLst>
          </p:nvPr>
        </p:nvGraphicFramePr>
        <p:xfrm>
          <a:off x="217488" y="889000"/>
          <a:ext cx="11720512" cy="5283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3412">
                  <a:extLst>
                    <a:ext uri="{9D8B030D-6E8A-4147-A177-3AD203B41FA5}">
                      <a16:colId xmlns:a16="http://schemas.microsoft.com/office/drawing/2014/main" val="776043511"/>
                    </a:ext>
                  </a:extLst>
                </a:gridCol>
                <a:gridCol w="5384800">
                  <a:extLst>
                    <a:ext uri="{9D8B030D-6E8A-4147-A177-3AD203B41FA5}">
                      <a16:colId xmlns:a16="http://schemas.microsoft.com/office/drawing/2014/main" val="3029340563"/>
                    </a:ext>
                  </a:extLst>
                </a:gridCol>
                <a:gridCol w="4432300">
                  <a:extLst>
                    <a:ext uri="{9D8B030D-6E8A-4147-A177-3AD203B41FA5}">
                      <a16:colId xmlns:a16="http://schemas.microsoft.com/office/drawing/2014/main" val="3933058239"/>
                    </a:ext>
                  </a:extLst>
                </a:gridCol>
              </a:tblGrid>
              <a:tr h="1619765"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kern="1200" dirty="0" smtClean="0">
                          <a:effectLst/>
                        </a:rPr>
                        <a:t>Ozone</a:t>
                      </a:r>
                    </a:p>
                    <a:p>
                      <a:pPr algn="ctr"/>
                      <a:r>
                        <a:rPr lang="en-GB" sz="2800" b="1" kern="1200" dirty="0" smtClean="0">
                          <a:effectLst/>
                        </a:rPr>
                        <a:t>high in the atmosphere</a:t>
                      </a:r>
                      <a:endParaRPr lang="en-GB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kern="1200" dirty="0" smtClean="0">
                          <a:effectLst/>
                        </a:rPr>
                        <a:t>Ozone</a:t>
                      </a:r>
                    </a:p>
                    <a:p>
                      <a:pPr algn="ctr"/>
                      <a:r>
                        <a:rPr lang="en-GB" sz="2800" b="1" kern="1200" dirty="0" smtClean="0">
                          <a:effectLst/>
                        </a:rPr>
                        <a:t>at the Earth’s surface</a:t>
                      </a:r>
                      <a:endParaRPr lang="en-GB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6726085"/>
                  </a:ext>
                </a:extLst>
              </a:tr>
              <a:tr h="1831717">
                <a:tc>
                  <a:txBody>
                    <a:bodyPr/>
                    <a:lstStyle/>
                    <a:p>
                      <a:pPr algn="ctr"/>
                      <a:r>
                        <a:rPr lang="en-GB" sz="2800" kern="1200" dirty="0" smtClean="0">
                          <a:effectLst/>
                        </a:rPr>
                        <a:t>How they are </a:t>
                      </a:r>
                      <a:br>
                        <a:rPr lang="en-GB" sz="2800" kern="1200" dirty="0" smtClean="0">
                          <a:effectLst/>
                        </a:rPr>
                      </a:br>
                      <a:r>
                        <a:rPr lang="en-GB" sz="2800" b="1" kern="1200" dirty="0" smtClean="0">
                          <a:effectLst/>
                        </a:rPr>
                        <a:t>different</a:t>
                      </a:r>
                      <a:endParaRPr lang="en-GB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937056"/>
                  </a:ext>
                </a:extLst>
              </a:tr>
              <a:tr h="1831717">
                <a:tc>
                  <a:txBody>
                    <a:bodyPr/>
                    <a:lstStyle/>
                    <a:p>
                      <a:pPr algn="ctr"/>
                      <a:r>
                        <a:rPr lang="en-GB" sz="2800" kern="1200" dirty="0" smtClean="0">
                          <a:effectLst/>
                        </a:rPr>
                        <a:t>How they are </a:t>
                      </a:r>
                      <a:br>
                        <a:rPr lang="en-GB" sz="2800" kern="1200" dirty="0" smtClean="0">
                          <a:effectLst/>
                        </a:rPr>
                      </a:br>
                      <a:r>
                        <a:rPr lang="en-GB" sz="2800" b="1" kern="1200" dirty="0" smtClean="0">
                          <a:effectLst/>
                        </a:rPr>
                        <a:t>the same</a:t>
                      </a:r>
                      <a:endParaRPr lang="en-GB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4701559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189348"/>
              </p:ext>
            </p:extLst>
          </p:nvPr>
        </p:nvGraphicFramePr>
        <p:xfrm>
          <a:off x="217488" y="888999"/>
          <a:ext cx="11720512" cy="5283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3412">
                  <a:extLst>
                    <a:ext uri="{9D8B030D-6E8A-4147-A177-3AD203B41FA5}">
                      <a16:colId xmlns:a16="http://schemas.microsoft.com/office/drawing/2014/main" val="2282261192"/>
                    </a:ext>
                  </a:extLst>
                </a:gridCol>
                <a:gridCol w="5384800">
                  <a:extLst>
                    <a:ext uri="{9D8B030D-6E8A-4147-A177-3AD203B41FA5}">
                      <a16:colId xmlns:a16="http://schemas.microsoft.com/office/drawing/2014/main" val="1804747155"/>
                    </a:ext>
                  </a:extLst>
                </a:gridCol>
                <a:gridCol w="4432300">
                  <a:extLst>
                    <a:ext uri="{9D8B030D-6E8A-4147-A177-3AD203B41FA5}">
                      <a16:colId xmlns:a16="http://schemas.microsoft.com/office/drawing/2014/main" val="921845988"/>
                    </a:ext>
                  </a:extLst>
                </a:gridCol>
              </a:tblGrid>
              <a:tr h="1619765"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kern="1200" dirty="0" smtClean="0">
                          <a:effectLst/>
                        </a:rPr>
                        <a:t>Ozone</a:t>
                      </a:r>
                    </a:p>
                    <a:p>
                      <a:pPr algn="ctr"/>
                      <a:r>
                        <a:rPr lang="en-GB" sz="2800" b="1" kern="1200" dirty="0" smtClean="0">
                          <a:effectLst/>
                        </a:rPr>
                        <a:t>high in the atmosphere</a:t>
                      </a:r>
                      <a:endParaRPr lang="en-GB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kern="1200" dirty="0" smtClean="0">
                          <a:effectLst/>
                        </a:rPr>
                        <a:t>Ozone</a:t>
                      </a:r>
                    </a:p>
                    <a:p>
                      <a:pPr algn="ctr"/>
                      <a:r>
                        <a:rPr lang="en-GB" sz="2800" b="1" kern="1200" dirty="0" smtClean="0">
                          <a:effectLst/>
                        </a:rPr>
                        <a:t>at the Earth’s surface</a:t>
                      </a:r>
                      <a:endParaRPr lang="en-GB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64401"/>
                  </a:ext>
                </a:extLst>
              </a:tr>
              <a:tr h="1831717">
                <a:tc>
                  <a:txBody>
                    <a:bodyPr/>
                    <a:lstStyle/>
                    <a:p>
                      <a:pPr algn="ctr"/>
                      <a:r>
                        <a:rPr lang="en-GB" sz="2800" kern="1200" dirty="0" smtClean="0">
                          <a:effectLst/>
                        </a:rPr>
                        <a:t>How they are </a:t>
                      </a:r>
                      <a:br>
                        <a:rPr lang="en-GB" sz="2800" kern="1200" dirty="0" smtClean="0">
                          <a:effectLst/>
                        </a:rPr>
                      </a:br>
                      <a:r>
                        <a:rPr lang="en-GB" sz="2800" b="1" kern="1200" dirty="0" smtClean="0">
                          <a:effectLst/>
                        </a:rPr>
                        <a:t>different</a:t>
                      </a:r>
                      <a:endParaRPr lang="en-GB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Created naturally</a:t>
                      </a:r>
                    </a:p>
                    <a:p>
                      <a:pPr algn="ctr"/>
                      <a:r>
                        <a:rPr lang="en-GB" sz="2800" dirty="0" smtClean="0"/>
                        <a:t>Protects us from UV </a:t>
                      </a:r>
                      <a:r>
                        <a:rPr lang="en-GB" sz="2800" dirty="0" smtClean="0"/>
                        <a:t>radiation</a:t>
                      </a:r>
                      <a:endParaRPr lang="en-GB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Created by pollution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 smtClean="0"/>
                        <a:t>Causes lung </a:t>
                      </a:r>
                      <a:r>
                        <a:rPr lang="en-GB" sz="2800" dirty="0" smtClean="0"/>
                        <a:t>problems</a:t>
                      </a:r>
                      <a:endParaRPr lang="en-GB" sz="28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505809"/>
                  </a:ext>
                </a:extLst>
              </a:tr>
              <a:tr h="1831717">
                <a:tc>
                  <a:txBody>
                    <a:bodyPr/>
                    <a:lstStyle/>
                    <a:p>
                      <a:pPr algn="ctr"/>
                      <a:r>
                        <a:rPr lang="en-GB" sz="2800" kern="1200" dirty="0" smtClean="0">
                          <a:effectLst/>
                        </a:rPr>
                        <a:t>How they are </a:t>
                      </a:r>
                      <a:br>
                        <a:rPr lang="en-GB" sz="2800" kern="1200" dirty="0" smtClean="0">
                          <a:effectLst/>
                        </a:rPr>
                      </a:br>
                      <a:r>
                        <a:rPr lang="en-GB" sz="2800" b="1" kern="1200" dirty="0" smtClean="0">
                          <a:effectLst/>
                        </a:rPr>
                        <a:t>the same</a:t>
                      </a:r>
                      <a:endParaRPr lang="en-GB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2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Same gas</a:t>
                      </a:r>
                    </a:p>
                    <a:p>
                      <a:pPr marL="0" algn="ctr" defTabSz="914400" rtl="0" eaLnBrk="1" latinLnBrk="0" hangingPunct="1"/>
                      <a:r>
                        <a:rPr lang="en-GB" sz="2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Can be measured by satellites</a:t>
                      </a:r>
                      <a:endParaRPr lang="en-GB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3836076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796697"/>
              </p:ext>
            </p:extLst>
          </p:nvPr>
        </p:nvGraphicFramePr>
        <p:xfrm>
          <a:off x="217488" y="888999"/>
          <a:ext cx="11720512" cy="5283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3412">
                  <a:extLst>
                    <a:ext uri="{9D8B030D-6E8A-4147-A177-3AD203B41FA5}">
                      <a16:colId xmlns:a16="http://schemas.microsoft.com/office/drawing/2014/main" val="2282261192"/>
                    </a:ext>
                  </a:extLst>
                </a:gridCol>
                <a:gridCol w="5384800">
                  <a:extLst>
                    <a:ext uri="{9D8B030D-6E8A-4147-A177-3AD203B41FA5}">
                      <a16:colId xmlns:a16="http://schemas.microsoft.com/office/drawing/2014/main" val="1804747155"/>
                    </a:ext>
                  </a:extLst>
                </a:gridCol>
                <a:gridCol w="4432300">
                  <a:extLst>
                    <a:ext uri="{9D8B030D-6E8A-4147-A177-3AD203B41FA5}">
                      <a16:colId xmlns:a16="http://schemas.microsoft.com/office/drawing/2014/main" val="921845988"/>
                    </a:ext>
                  </a:extLst>
                </a:gridCol>
              </a:tblGrid>
              <a:tr h="1619765"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kern="1200" dirty="0" smtClean="0">
                          <a:effectLst/>
                        </a:rPr>
                        <a:t>Ozone</a:t>
                      </a:r>
                    </a:p>
                    <a:p>
                      <a:pPr algn="ctr"/>
                      <a:r>
                        <a:rPr lang="en-GB" sz="2800" b="1" kern="1200" dirty="0" smtClean="0">
                          <a:effectLst/>
                        </a:rPr>
                        <a:t>high in the atmosphere</a:t>
                      </a:r>
                      <a:endParaRPr lang="en-GB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kern="1200" dirty="0" smtClean="0">
                          <a:effectLst/>
                        </a:rPr>
                        <a:t>Ozone</a:t>
                      </a:r>
                    </a:p>
                    <a:p>
                      <a:pPr algn="ctr"/>
                      <a:r>
                        <a:rPr lang="en-GB" sz="2800" b="1" kern="1200" dirty="0" smtClean="0">
                          <a:effectLst/>
                        </a:rPr>
                        <a:t>at the Earth’s surface</a:t>
                      </a:r>
                      <a:endParaRPr lang="en-GB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64401"/>
                  </a:ext>
                </a:extLst>
              </a:tr>
              <a:tr h="1831717">
                <a:tc>
                  <a:txBody>
                    <a:bodyPr/>
                    <a:lstStyle/>
                    <a:p>
                      <a:pPr algn="ctr"/>
                      <a:r>
                        <a:rPr lang="en-GB" sz="2800" kern="1200" dirty="0" smtClean="0">
                          <a:effectLst/>
                        </a:rPr>
                        <a:t>How they are </a:t>
                      </a:r>
                      <a:br>
                        <a:rPr lang="en-GB" sz="2800" kern="1200" dirty="0" smtClean="0">
                          <a:effectLst/>
                        </a:rPr>
                      </a:br>
                      <a:r>
                        <a:rPr lang="en-GB" sz="2800" b="1" kern="1200" dirty="0" smtClean="0">
                          <a:effectLst/>
                        </a:rPr>
                        <a:t>different</a:t>
                      </a:r>
                      <a:endParaRPr lang="en-GB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Created naturally</a:t>
                      </a:r>
                    </a:p>
                    <a:p>
                      <a:pPr algn="ctr"/>
                      <a:r>
                        <a:rPr lang="en-GB" sz="2800" dirty="0" smtClean="0"/>
                        <a:t>Protects us from UV radiation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dirty="0" smtClean="0">
                          <a:solidFill>
                            <a:srgbClr val="00B398"/>
                          </a:solidFill>
                        </a:rPr>
                        <a:t>Good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Created by pollution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 smtClean="0"/>
                        <a:t>Causes lung problems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dirty="0" smtClean="0">
                          <a:solidFill>
                            <a:srgbClr val="00B398"/>
                          </a:solidFill>
                        </a:rPr>
                        <a:t>Bad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505809"/>
                  </a:ext>
                </a:extLst>
              </a:tr>
              <a:tr h="1831717">
                <a:tc>
                  <a:txBody>
                    <a:bodyPr/>
                    <a:lstStyle/>
                    <a:p>
                      <a:pPr algn="ctr"/>
                      <a:r>
                        <a:rPr lang="en-GB" sz="2800" kern="1200" dirty="0" smtClean="0">
                          <a:effectLst/>
                        </a:rPr>
                        <a:t>How they are </a:t>
                      </a:r>
                      <a:br>
                        <a:rPr lang="en-GB" sz="2800" kern="1200" dirty="0" smtClean="0">
                          <a:effectLst/>
                        </a:rPr>
                      </a:br>
                      <a:r>
                        <a:rPr lang="en-GB" sz="2800" b="1" kern="1200" dirty="0" smtClean="0">
                          <a:effectLst/>
                        </a:rPr>
                        <a:t>the same</a:t>
                      </a:r>
                      <a:endParaRPr lang="en-GB" sz="2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2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Same gas</a:t>
                      </a:r>
                    </a:p>
                    <a:p>
                      <a:pPr marL="0" algn="ctr" defTabSz="914400" rtl="0" eaLnBrk="1" latinLnBrk="0" hangingPunct="1"/>
                      <a:r>
                        <a:rPr lang="en-GB" sz="2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Can be measured by satellites</a:t>
                      </a:r>
                      <a:endParaRPr lang="en-GB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3836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952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Measuring ozone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Ozone is measured in Dobson units. </a:t>
                </a:r>
              </a:p>
              <a:p>
                <a:pPr>
                  <a:spcBef>
                    <a:spcPts val="0"/>
                  </a:spcBef>
                </a:pPr>
                <a:r>
                  <a:rPr lang="en-GB" sz="2800" dirty="0" smtClean="0">
                    <a:solidFill>
                      <a:srgbClr val="003349"/>
                    </a:solidFill>
                    <a:latin typeface="+mn-lt"/>
                  </a:rPr>
                  <a:t>1 </a:t>
                </a:r>
                <a:r>
                  <a:rPr lang="en-GB" sz="2800" dirty="0">
                    <a:solidFill>
                      <a:srgbClr val="003349"/>
                    </a:solidFill>
                    <a:latin typeface="+mn-lt"/>
                  </a:rPr>
                  <a:t>Dobson unit </a:t>
                </a:r>
                <a:r>
                  <a:rPr lang="en-GB" sz="2800" dirty="0" smtClean="0">
                    <a:solidFill>
                      <a:srgbClr val="003349"/>
                    </a:solidFill>
                    <a:latin typeface="+mn-lt"/>
                  </a:rPr>
                  <a:t>= a </a:t>
                </a:r>
                <a:r>
                  <a:rPr lang="en-GB" sz="2800" dirty="0">
                    <a:solidFill>
                      <a:srgbClr val="003349"/>
                    </a:solidFill>
                    <a:latin typeface="+mn-lt"/>
                  </a:rPr>
                  <a:t>layer of ozone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dirty="0">
                            <a:solidFill>
                              <a:srgbClr val="003349"/>
                            </a:solidFill>
                            <a:latin typeface="+mn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800" dirty="0">
                            <a:solidFill>
                              <a:srgbClr val="003349"/>
                            </a:solidFill>
                            <a:latin typeface="+mn-lt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800" dirty="0">
                            <a:solidFill>
                              <a:srgbClr val="003349"/>
                            </a:solidFill>
                            <a:latin typeface="+mn-lt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 smtClean="0">
                    <a:solidFill>
                      <a:srgbClr val="003349"/>
                    </a:solidFill>
                    <a:latin typeface="+mn-lt"/>
                  </a:rPr>
                  <a:t> </a:t>
                </a:r>
                <a:r>
                  <a:rPr lang="en-GB" sz="2800" dirty="0">
                    <a:solidFill>
                      <a:srgbClr val="003349"/>
                    </a:solidFill>
                    <a:latin typeface="+mn-lt"/>
                  </a:rPr>
                  <a:t>mm thick at the Earth’s surface. </a:t>
                </a:r>
              </a:p>
              <a:p>
                <a:r>
                  <a:rPr lang="en-GB" dirty="0" smtClean="0"/>
                  <a:t>Question</a:t>
                </a:r>
              </a:p>
              <a:p>
                <a:r>
                  <a:rPr lang="en-GB" sz="2800" dirty="0" smtClean="0">
                    <a:solidFill>
                      <a:srgbClr val="003349"/>
                    </a:solidFill>
                    <a:latin typeface="+mn-lt"/>
                  </a:rPr>
                  <a:t>The </a:t>
                </a:r>
                <a:r>
                  <a:rPr lang="en-GB" sz="2800" dirty="0">
                    <a:solidFill>
                      <a:srgbClr val="003349"/>
                    </a:solidFill>
                    <a:latin typeface="+mn-lt"/>
                  </a:rPr>
                  <a:t>average ozone concentration in the </a:t>
                </a:r>
                <a:r>
                  <a:rPr lang="en-GB" sz="2800" dirty="0" smtClean="0">
                    <a:solidFill>
                      <a:srgbClr val="003349"/>
                    </a:solidFill>
                    <a:latin typeface="+mn-lt"/>
                  </a:rPr>
                  <a:t>air </a:t>
                </a:r>
                <a:r>
                  <a:rPr lang="en-GB" sz="2800" dirty="0">
                    <a:solidFill>
                      <a:srgbClr val="003349"/>
                    </a:solidFill>
                    <a:latin typeface="+mn-lt"/>
                  </a:rPr>
                  <a:t>is 300 Dobson units. </a:t>
                </a:r>
              </a:p>
              <a:p>
                <a:r>
                  <a:rPr lang="en-GB" sz="2800" dirty="0" smtClean="0">
                    <a:solidFill>
                      <a:srgbClr val="003349"/>
                    </a:solidFill>
                    <a:latin typeface="+mn-lt"/>
                  </a:rPr>
                  <a:t>How thick </a:t>
                </a:r>
                <a:r>
                  <a:rPr lang="en-GB" sz="2800" dirty="0">
                    <a:solidFill>
                      <a:srgbClr val="003349"/>
                    </a:solidFill>
                    <a:latin typeface="+mn-lt"/>
                  </a:rPr>
                  <a:t>a layer </a:t>
                </a:r>
                <a:r>
                  <a:rPr lang="en-GB" sz="2800" dirty="0" smtClean="0">
                    <a:solidFill>
                      <a:srgbClr val="003349"/>
                    </a:solidFill>
                    <a:latin typeface="+mn-lt"/>
                  </a:rPr>
                  <a:t>would </a:t>
                </a:r>
                <a:r>
                  <a:rPr lang="en-GB" sz="2800" dirty="0">
                    <a:solidFill>
                      <a:srgbClr val="003349"/>
                    </a:solidFill>
                    <a:latin typeface="+mn-lt"/>
                  </a:rPr>
                  <a:t>this ozone </a:t>
                </a:r>
                <a:r>
                  <a:rPr lang="en-GB" sz="2800" dirty="0" smtClean="0">
                    <a:solidFill>
                      <a:srgbClr val="003349"/>
                    </a:solidFill>
                    <a:latin typeface="+mn-lt"/>
                  </a:rPr>
                  <a:t>make </a:t>
                </a:r>
                <a:r>
                  <a:rPr lang="en-GB" sz="2800" dirty="0">
                    <a:solidFill>
                      <a:srgbClr val="003349"/>
                    </a:solidFill>
                    <a:latin typeface="+mn-lt"/>
                  </a:rPr>
                  <a:t>at the surface of the </a:t>
                </a:r>
                <a:r>
                  <a:rPr lang="en-GB" sz="2800" dirty="0" smtClean="0">
                    <a:solidFill>
                      <a:srgbClr val="003349"/>
                    </a:solidFill>
                    <a:latin typeface="+mn-lt"/>
                  </a:rPr>
                  <a:t>Earth?</a:t>
                </a:r>
              </a:p>
              <a:p>
                <a:r>
                  <a:rPr lang="en-GB" dirty="0" smtClean="0"/>
                  <a:t>Answer</a:t>
                </a:r>
              </a:p>
              <a:p>
                <a:pPr>
                  <a:spcBef>
                    <a:spcPts val="0"/>
                  </a:spcBef>
                </a:pPr>
                <a:r>
                  <a:rPr lang="en-GB" sz="2800" dirty="0" smtClean="0">
                    <a:solidFill>
                      <a:srgbClr val="003349"/>
                    </a:solidFill>
                    <a:latin typeface="+mn-lt"/>
                  </a:rPr>
                  <a:t>300 </a:t>
                </a:r>
                <a:r>
                  <a:rPr lang="en-GB" sz="2800" dirty="0">
                    <a:solidFill>
                      <a:srgbClr val="003349"/>
                    </a:solidFill>
                    <a:latin typeface="+mn-lt"/>
                  </a:rPr>
                  <a:t>Dobson </a:t>
                </a:r>
                <a:r>
                  <a:rPr lang="en-GB" sz="2800" dirty="0" smtClean="0">
                    <a:solidFill>
                      <a:srgbClr val="003349"/>
                    </a:solidFill>
                    <a:latin typeface="+mn-lt"/>
                  </a:rPr>
                  <a:t>units =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800" i="0" dirty="0" smtClean="0">
                        <a:solidFill>
                          <a:srgbClr val="003349"/>
                        </a:solidFill>
                        <a:latin typeface="+mn-lt"/>
                      </a:rPr>
                      <m:t>300 </m:t>
                    </m:r>
                    <m:r>
                      <m:rPr>
                        <m:nor/>
                      </m:rPr>
                      <a:rPr lang="en-GB" sz="2800" i="0" dirty="0" smtClean="0">
                        <a:solidFill>
                          <a:srgbClr val="003349"/>
                        </a:solidFill>
                        <a:latin typeface="+mn-lt"/>
                      </a:rPr>
                      <m:t>×</m:t>
                    </m:r>
                    <m:r>
                      <m:rPr>
                        <m:nor/>
                      </m:rPr>
                      <a:rPr lang="en-GB" sz="2800" i="0" dirty="0" smtClean="0">
                        <a:solidFill>
                          <a:srgbClr val="003349"/>
                        </a:solidFill>
                        <a:latin typeface="+mn-lt"/>
                      </a:rPr>
                      <m:t> </m:t>
                    </m:r>
                    <m:f>
                      <m:fPr>
                        <m:ctrlPr>
                          <a:rPr lang="en-GB" sz="2800" i="1" dirty="0" smtClean="0">
                            <a:solidFill>
                              <a:srgbClr val="003349"/>
                            </a:solidFill>
                            <a:latin typeface="+mn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800" b="0" i="0" dirty="0" smtClean="0">
                            <a:solidFill>
                              <a:srgbClr val="003349"/>
                            </a:solidFill>
                            <a:latin typeface="+mn-lt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800" b="0" i="0" dirty="0" smtClean="0">
                            <a:solidFill>
                              <a:srgbClr val="003349"/>
                            </a:solidFill>
                            <a:latin typeface="+mn-lt"/>
                          </a:rPr>
                          <m:t>100</m:t>
                        </m:r>
                      </m:den>
                    </m:f>
                    <m:r>
                      <a:rPr lang="en-GB" sz="2800" i="1" dirty="0">
                        <a:solidFill>
                          <a:srgbClr val="003349"/>
                        </a:solidFill>
                        <a:latin typeface="+mn-lt"/>
                      </a:rPr>
                      <m:t> </m:t>
                    </m:r>
                  </m:oMath>
                </a14:m>
                <a:r>
                  <a:rPr lang="en-GB" sz="2800" dirty="0">
                    <a:solidFill>
                      <a:srgbClr val="003349"/>
                    </a:solidFill>
                    <a:latin typeface="+mn-lt"/>
                  </a:rPr>
                  <a:t>mm </a:t>
                </a:r>
                <a:r>
                  <a:rPr lang="en-GB" sz="2800" dirty="0" smtClean="0">
                    <a:solidFill>
                      <a:srgbClr val="003349"/>
                    </a:solidFill>
                    <a:latin typeface="+mn-lt"/>
                  </a:rPr>
                  <a:t>= </a:t>
                </a:r>
                <a:r>
                  <a:rPr lang="en-GB" sz="2800" b="1" dirty="0" smtClean="0">
                    <a:solidFill>
                      <a:srgbClr val="003349"/>
                    </a:solidFill>
                    <a:latin typeface="+mn-lt"/>
                  </a:rPr>
                  <a:t>3 mm</a:t>
                </a:r>
                <a:endParaRPr lang="en-GB" sz="2800" b="1" dirty="0">
                  <a:latin typeface="+mn-lt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47" t="-5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318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261" y="111158"/>
            <a:ext cx="10113228" cy="646331"/>
          </a:xfrm>
        </p:spPr>
        <p:txBody>
          <a:bodyPr/>
          <a:lstStyle/>
          <a:p>
            <a:r>
              <a:rPr lang="en-GB" dirty="0" smtClean="0"/>
              <a:t>Activity 2: How good is my sunscreen?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5004" y="1188296"/>
            <a:ext cx="6677839" cy="5027007"/>
          </a:xfrm>
        </p:spPr>
        <p:txBody>
          <a:bodyPr/>
          <a:lstStyle/>
          <a:p>
            <a:r>
              <a:rPr lang="en-GB" dirty="0"/>
              <a:t>What we will learn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3349"/>
                </a:solidFill>
                <a:latin typeface="+mn-lt"/>
              </a:rPr>
              <a:t>What scientists mean when </a:t>
            </a: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/>
            </a:r>
            <a:br>
              <a:rPr lang="en-GB" sz="2800" dirty="0" smtClean="0">
                <a:solidFill>
                  <a:srgbClr val="003349"/>
                </a:solidFill>
                <a:latin typeface="+mn-lt"/>
              </a:rPr>
            </a:b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they use 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the word ‘model’.</a:t>
            </a:r>
          </a:p>
          <a:p>
            <a:r>
              <a:rPr lang="en-GB" dirty="0" smtClean="0"/>
              <a:t>What we will do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3349"/>
                </a:solidFill>
                <a:latin typeface="+mn-lt"/>
              </a:rPr>
              <a:t>Use a model to investigate how </a:t>
            </a: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/>
            </a:r>
            <a:br>
              <a:rPr lang="en-GB" sz="2800" dirty="0" smtClean="0">
                <a:solidFill>
                  <a:srgbClr val="003349"/>
                </a:solidFill>
                <a:latin typeface="+mn-lt"/>
              </a:rPr>
            </a:b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well 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sunscreen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 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protects us.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Discuss how well our model and investigation represent real life.</a:t>
            </a:r>
            <a:endParaRPr lang="en-GB" sz="2800" dirty="0">
              <a:solidFill>
                <a:srgbClr val="003349"/>
              </a:solidFill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92333" y="1188297"/>
            <a:ext cx="4147586" cy="5027006"/>
          </a:xfrm>
        </p:spPr>
        <p:txBody>
          <a:bodyPr/>
          <a:lstStyle/>
          <a:p>
            <a:r>
              <a:rPr lang="en-GB" dirty="0" smtClean="0"/>
              <a:t>Key words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3349"/>
                </a:solidFill>
                <a:latin typeface="+mn-lt"/>
              </a:rPr>
              <a:t>sunscreen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3349"/>
                </a:solidFill>
                <a:latin typeface="+mn-lt"/>
              </a:rPr>
              <a:t>model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3349"/>
                </a:solidFill>
                <a:latin typeface="+mn-lt"/>
              </a:rPr>
              <a:t>ultraviolet (UV) </a:t>
            </a: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light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SPF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evaluate / evaluation </a:t>
            </a:r>
            <a:endParaRPr lang="en-GB" sz="2800" dirty="0">
              <a:solidFill>
                <a:srgbClr val="003349"/>
              </a:solidFill>
              <a:latin typeface="+mn-lt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243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6743" y="111158"/>
            <a:ext cx="10084746" cy="646331"/>
          </a:xfrm>
        </p:spPr>
        <p:txBody>
          <a:bodyPr/>
          <a:lstStyle/>
          <a:p>
            <a:r>
              <a:rPr lang="en-GB" dirty="0" smtClean="0"/>
              <a:t>How do the beads work? 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25618" y="5021943"/>
            <a:ext cx="10295999" cy="827315"/>
          </a:xfrm>
          <a:prstGeom prst="rect">
            <a:avLst/>
          </a:prstGeom>
          <a:gradFill flip="none" rotWithShape="1">
            <a:gsLst>
              <a:gs pos="0">
                <a:srgbClr val="00B398"/>
              </a:gs>
              <a:gs pos="50000">
                <a:srgbClr val="98DBCE"/>
              </a:gs>
              <a:gs pos="100000">
                <a:srgbClr val="EBEBEB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7669771"/>
              </p:ext>
            </p:extLst>
          </p:nvPr>
        </p:nvGraphicFramePr>
        <p:xfrm>
          <a:off x="525617" y="3343616"/>
          <a:ext cx="10296000" cy="250564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998382">
                  <a:extLst>
                    <a:ext uri="{9D8B030D-6E8A-4147-A177-3AD203B41FA5}">
                      <a16:colId xmlns:a16="http://schemas.microsoft.com/office/drawing/2014/main" val="214077325"/>
                    </a:ext>
                  </a:extLst>
                </a:gridCol>
                <a:gridCol w="943429">
                  <a:extLst>
                    <a:ext uri="{9D8B030D-6E8A-4147-A177-3AD203B41FA5}">
                      <a16:colId xmlns:a16="http://schemas.microsoft.com/office/drawing/2014/main" val="2306812296"/>
                    </a:ext>
                  </a:extLst>
                </a:gridCol>
                <a:gridCol w="899885">
                  <a:extLst>
                    <a:ext uri="{9D8B030D-6E8A-4147-A177-3AD203B41FA5}">
                      <a16:colId xmlns:a16="http://schemas.microsoft.com/office/drawing/2014/main" val="3606028131"/>
                    </a:ext>
                  </a:extLst>
                </a:gridCol>
                <a:gridCol w="326304">
                  <a:extLst>
                    <a:ext uri="{9D8B030D-6E8A-4147-A177-3AD203B41FA5}">
                      <a16:colId xmlns:a16="http://schemas.microsoft.com/office/drawing/2014/main" val="633507429"/>
                    </a:ext>
                  </a:extLst>
                </a:gridCol>
                <a:gridCol w="515525">
                  <a:extLst>
                    <a:ext uri="{9D8B030D-6E8A-4147-A177-3AD203B41FA5}">
                      <a16:colId xmlns:a16="http://schemas.microsoft.com/office/drawing/2014/main" val="2863404876"/>
                    </a:ext>
                  </a:extLst>
                </a:gridCol>
                <a:gridCol w="1068475">
                  <a:extLst>
                    <a:ext uri="{9D8B030D-6E8A-4147-A177-3AD203B41FA5}">
                      <a16:colId xmlns:a16="http://schemas.microsoft.com/office/drawing/2014/main" val="2450883867"/>
                    </a:ext>
                  </a:extLst>
                </a:gridCol>
                <a:gridCol w="949011">
                  <a:extLst>
                    <a:ext uri="{9D8B030D-6E8A-4147-A177-3AD203B41FA5}">
                      <a16:colId xmlns:a16="http://schemas.microsoft.com/office/drawing/2014/main" val="1660277791"/>
                    </a:ext>
                  </a:extLst>
                </a:gridCol>
                <a:gridCol w="986971">
                  <a:extLst>
                    <a:ext uri="{9D8B030D-6E8A-4147-A177-3AD203B41FA5}">
                      <a16:colId xmlns:a16="http://schemas.microsoft.com/office/drawing/2014/main" val="3482661686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4012811130"/>
                    </a:ext>
                  </a:extLst>
                </a:gridCol>
                <a:gridCol w="459868">
                  <a:extLst>
                    <a:ext uri="{9D8B030D-6E8A-4147-A177-3AD203B41FA5}">
                      <a16:colId xmlns:a16="http://schemas.microsoft.com/office/drawing/2014/main" val="283830027"/>
                    </a:ext>
                  </a:extLst>
                </a:gridCol>
                <a:gridCol w="957943">
                  <a:extLst>
                    <a:ext uri="{9D8B030D-6E8A-4147-A177-3AD203B41FA5}">
                      <a16:colId xmlns:a16="http://schemas.microsoft.com/office/drawing/2014/main" val="1940168794"/>
                    </a:ext>
                  </a:extLst>
                </a:gridCol>
                <a:gridCol w="856342">
                  <a:extLst>
                    <a:ext uri="{9D8B030D-6E8A-4147-A177-3AD203B41FA5}">
                      <a16:colId xmlns:a16="http://schemas.microsoft.com/office/drawing/2014/main" val="3933939061"/>
                    </a:ext>
                  </a:extLst>
                </a:gridCol>
                <a:gridCol w="893847">
                  <a:extLst>
                    <a:ext uri="{9D8B030D-6E8A-4147-A177-3AD203B41FA5}">
                      <a16:colId xmlns:a16="http://schemas.microsoft.com/office/drawing/2014/main" val="49871982"/>
                    </a:ext>
                  </a:extLst>
                </a:gridCol>
              </a:tblGrid>
              <a:tr h="835214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no UV light </a:t>
                      </a:r>
                      <a:endParaRPr lang="en-GB" sz="2800" dirty="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800" dirty="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lots of UV light</a:t>
                      </a:r>
                      <a:endParaRPr lang="en-GB" sz="2800" dirty="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497384"/>
                  </a:ext>
                </a:extLst>
              </a:tr>
              <a:tr h="835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0</a:t>
                      </a:r>
                      <a:endParaRPr lang="en-GB" sz="28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1</a:t>
                      </a:r>
                      <a:endParaRPr lang="en-GB" sz="280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2</a:t>
                      </a:r>
                      <a:endParaRPr lang="en-GB" sz="280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3</a:t>
                      </a:r>
                      <a:endParaRPr lang="en-GB" sz="2800" dirty="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4</a:t>
                      </a:r>
                      <a:endParaRPr lang="en-GB" sz="280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5</a:t>
                      </a:r>
                      <a:endParaRPr lang="en-GB" sz="280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6</a:t>
                      </a:r>
                      <a:endParaRPr lang="en-GB" sz="280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7</a:t>
                      </a:r>
                      <a:endParaRPr lang="en-GB" sz="2800" dirty="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8</a:t>
                      </a:r>
                      <a:endParaRPr lang="en-GB" sz="280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9</a:t>
                      </a:r>
                      <a:endParaRPr lang="en-GB" sz="280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10</a:t>
                      </a:r>
                      <a:endParaRPr lang="en-GB" sz="280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841808"/>
                  </a:ext>
                </a:extLst>
              </a:tr>
              <a:tr h="8352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 </a:t>
                      </a:r>
                      <a:endParaRPr lang="en-GB" sz="2800" dirty="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 </a:t>
                      </a:r>
                      <a:endParaRPr lang="en-GB" sz="2800" dirty="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 </a:t>
                      </a:r>
                      <a:endParaRPr lang="en-GB" sz="2800" dirty="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 </a:t>
                      </a:r>
                      <a:endParaRPr lang="en-GB" sz="280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 </a:t>
                      </a:r>
                      <a:endParaRPr lang="en-GB" sz="280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 </a:t>
                      </a:r>
                      <a:endParaRPr lang="en-GB" sz="2800" dirty="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 </a:t>
                      </a:r>
                      <a:endParaRPr lang="en-GB" sz="2800" dirty="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 </a:t>
                      </a:r>
                      <a:endParaRPr lang="en-GB" sz="280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 </a:t>
                      </a:r>
                      <a:endParaRPr lang="en-GB" sz="2800" dirty="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 </a:t>
                      </a:r>
                      <a:endParaRPr lang="en-GB" sz="2800" dirty="0">
                        <a:solidFill>
                          <a:srgbClr val="003349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2894857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75843" y="1215111"/>
            <a:ext cx="1042973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What happens to the beads?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How long does it take for them to get a strong colour?</a:t>
            </a:r>
          </a:p>
          <a:p>
            <a:endParaRPr lang="en-GB" sz="2800" dirty="0" smtClean="0">
              <a:solidFill>
                <a:srgbClr val="003349"/>
              </a:solidFill>
              <a:latin typeface="+mn-lt"/>
            </a:endParaRPr>
          </a:p>
          <a:p>
            <a:r>
              <a:rPr lang="en-GB" sz="3200" dirty="0" smtClean="0">
                <a:solidFill>
                  <a:srgbClr val="00B398"/>
                </a:solidFill>
                <a:latin typeface="NotesEsa" panose="02000506030000020004" pitchFamily="50" charset="0"/>
              </a:rPr>
              <a:t>Making a colour scale</a:t>
            </a:r>
            <a:endParaRPr lang="en-GB" sz="3200" dirty="0">
              <a:solidFill>
                <a:srgbClr val="00B398"/>
              </a:solidFill>
              <a:latin typeface="NotesEsa" panose="02000506030000020004" pitchFamily="50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495164" y="3561484"/>
            <a:ext cx="5768068" cy="340080"/>
          </a:xfrm>
          <a:prstGeom prst="rightArrow">
            <a:avLst/>
          </a:prstGeom>
          <a:gradFill flip="none" rotWithShape="1">
            <a:gsLst>
              <a:gs pos="0">
                <a:srgbClr val="EBEBEB"/>
              </a:gs>
              <a:gs pos="50000">
                <a:srgbClr val="98DBCE"/>
              </a:gs>
              <a:gs pos="100000">
                <a:srgbClr val="00B398"/>
              </a:gs>
            </a:gsLst>
            <a:lin ang="0" scaled="1"/>
            <a:tileRect/>
          </a:gradFill>
          <a:ln>
            <a:solidFill>
              <a:srgbClr val="00B3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26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61" y="1531532"/>
            <a:ext cx="5789612" cy="4342209"/>
          </a:xfrm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86903387"/>
              </p:ext>
            </p:extLst>
          </p:nvPr>
        </p:nvGraphicFramePr>
        <p:xfrm>
          <a:off x="6121090" y="1189033"/>
          <a:ext cx="5776914" cy="5027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3320">
                  <a:extLst>
                    <a:ext uri="{9D8B030D-6E8A-4147-A177-3AD203B41FA5}">
                      <a16:colId xmlns:a16="http://schemas.microsoft.com/office/drawing/2014/main" val="712616622"/>
                    </a:ext>
                  </a:extLst>
                </a:gridCol>
                <a:gridCol w="4493594">
                  <a:extLst>
                    <a:ext uri="{9D8B030D-6E8A-4147-A177-3AD203B41FA5}">
                      <a16:colId xmlns:a16="http://schemas.microsoft.com/office/drawing/2014/main" val="3912666092"/>
                    </a:ext>
                  </a:extLst>
                </a:gridCol>
              </a:tblGrid>
              <a:tr h="459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</a:rPr>
                        <a:t>Bead </a:t>
                      </a:r>
                      <a:endParaRPr lang="en-GB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</a:rPr>
                        <a:t>What to do with it</a:t>
                      </a:r>
                      <a:endParaRPr lang="en-GB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689059"/>
                  </a:ext>
                </a:extLst>
              </a:tr>
              <a:tr h="9184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</a:rPr>
                        <a:t>1</a:t>
                      </a:r>
                      <a:endParaRPr lang="en-GB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Nothing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(this is the control)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2245207"/>
                  </a:ext>
                </a:extLst>
              </a:tr>
              <a:tr h="459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+mn-lt"/>
                        </a:rPr>
                        <a:t>2</a:t>
                      </a:r>
                      <a:endParaRPr lang="en-GB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Cover it in sunscreen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847304"/>
                  </a:ext>
                </a:extLst>
              </a:tr>
              <a:tr h="9184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+mn-lt"/>
                        </a:rPr>
                        <a:t>3</a:t>
                      </a:r>
                      <a:endParaRPr lang="en-GB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Cover it in sunscreen, dip it in the water for 1 second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049759"/>
                  </a:ext>
                </a:extLst>
              </a:tr>
              <a:tr h="9184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+mn-lt"/>
                        </a:rPr>
                        <a:t>4</a:t>
                      </a:r>
                      <a:endParaRPr lang="en-GB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Cover it in sunscreen, dip it in the water for 5 seconds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6467477"/>
                  </a:ext>
                </a:extLst>
              </a:tr>
              <a:tr h="9184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</a:rPr>
                        <a:t>5</a:t>
                      </a:r>
                      <a:endParaRPr lang="en-GB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Cover it in sunscreen, swoosh it about in the water for 5 seconds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7423291"/>
                  </a:ext>
                </a:extLst>
              </a:tr>
              <a:tr h="4351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 smtClean="0">
                          <a:effectLst/>
                          <a:latin typeface="+mn-lt"/>
                        </a:rPr>
                        <a:t>6 </a:t>
                      </a:r>
                      <a:endParaRPr lang="en-GB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endParaRPr lang="en-GB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5327000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Setting up the investigation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393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01182459"/>
              </p:ext>
            </p:extLst>
          </p:nvPr>
        </p:nvGraphicFramePr>
        <p:xfrm>
          <a:off x="6154544" y="1189241"/>
          <a:ext cx="5776914" cy="5027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1807">
                  <a:extLst>
                    <a:ext uri="{9D8B030D-6E8A-4147-A177-3AD203B41FA5}">
                      <a16:colId xmlns:a16="http://schemas.microsoft.com/office/drawing/2014/main" val="712616622"/>
                    </a:ext>
                  </a:extLst>
                </a:gridCol>
                <a:gridCol w="4605107">
                  <a:extLst>
                    <a:ext uri="{9D8B030D-6E8A-4147-A177-3AD203B41FA5}">
                      <a16:colId xmlns:a16="http://schemas.microsoft.com/office/drawing/2014/main" val="3912666092"/>
                    </a:ext>
                  </a:extLst>
                </a:gridCol>
              </a:tblGrid>
              <a:tr h="459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</a:rPr>
                        <a:t>Bead </a:t>
                      </a:r>
                      <a:endParaRPr lang="en-GB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</a:rPr>
                        <a:t>What to do with it</a:t>
                      </a:r>
                      <a:endParaRPr lang="en-GB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689059"/>
                  </a:ext>
                </a:extLst>
              </a:tr>
              <a:tr h="9184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</a:rPr>
                        <a:t>1</a:t>
                      </a:r>
                      <a:endParaRPr lang="en-GB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Nothing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(this is the control)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2245207"/>
                  </a:ext>
                </a:extLst>
              </a:tr>
              <a:tr h="459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+mn-lt"/>
                        </a:rPr>
                        <a:t>2</a:t>
                      </a:r>
                      <a:endParaRPr lang="en-GB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Cover it in sunscreen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847304"/>
                  </a:ext>
                </a:extLst>
              </a:tr>
              <a:tr h="9184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+mn-lt"/>
                        </a:rPr>
                        <a:t>3</a:t>
                      </a:r>
                      <a:endParaRPr lang="en-GB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Cover it in sunscreen, dip it in the water for 1 second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049759"/>
                  </a:ext>
                </a:extLst>
              </a:tr>
              <a:tr h="9184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+mn-lt"/>
                        </a:rPr>
                        <a:t>4</a:t>
                      </a:r>
                      <a:endParaRPr lang="en-GB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Cover it in sunscreen, dip it in the water for 5 seconds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6467477"/>
                  </a:ext>
                </a:extLst>
              </a:tr>
              <a:tr h="9184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</a:rPr>
                        <a:t>5</a:t>
                      </a:r>
                      <a:endParaRPr lang="en-GB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Cover it in sunscreen, swoosh it about in the water for 5 seconds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7423291"/>
                  </a:ext>
                </a:extLst>
              </a:tr>
              <a:tr h="4351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 smtClean="0">
                          <a:effectLst/>
                          <a:latin typeface="+mn-lt"/>
                        </a:rPr>
                        <a:t>6 </a:t>
                      </a:r>
                      <a:endParaRPr lang="en-GB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endParaRPr lang="en-GB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5327000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Setting up the investigation</a:t>
            </a:r>
            <a:endParaRPr lang="en-GB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88" y="1531127"/>
            <a:ext cx="5789612" cy="4343434"/>
          </a:xfrm>
        </p:spPr>
      </p:pic>
    </p:spTree>
    <p:extLst>
      <p:ext uri="{BB962C8B-B14F-4D97-AF65-F5344CB8AC3E}">
        <p14:creationId xmlns:p14="http://schemas.microsoft.com/office/powerpoint/2010/main" val="213819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261" y="111158"/>
            <a:ext cx="10113228" cy="646331"/>
          </a:xfrm>
        </p:spPr>
        <p:txBody>
          <a:bodyPr/>
          <a:lstStyle/>
          <a:p>
            <a:r>
              <a:rPr lang="en-GB" dirty="0" smtClean="0"/>
              <a:t>In the model → In real life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6771327"/>
              </p:ext>
            </p:extLst>
          </p:nvPr>
        </p:nvGraphicFramePr>
        <p:xfrm>
          <a:off x="218261" y="872670"/>
          <a:ext cx="11770540" cy="558955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015453">
                  <a:extLst>
                    <a:ext uri="{9D8B030D-6E8A-4147-A177-3AD203B41FA5}">
                      <a16:colId xmlns:a16="http://schemas.microsoft.com/office/drawing/2014/main" val="4073263631"/>
                    </a:ext>
                  </a:extLst>
                </a:gridCol>
                <a:gridCol w="4137576">
                  <a:extLst>
                    <a:ext uri="{9D8B030D-6E8A-4147-A177-3AD203B41FA5}">
                      <a16:colId xmlns:a16="http://schemas.microsoft.com/office/drawing/2014/main" val="1756635896"/>
                    </a:ext>
                  </a:extLst>
                </a:gridCol>
                <a:gridCol w="1769739">
                  <a:extLst>
                    <a:ext uri="{9D8B030D-6E8A-4147-A177-3AD203B41FA5}">
                      <a16:colId xmlns:a16="http://schemas.microsoft.com/office/drawing/2014/main" val="1778534765"/>
                    </a:ext>
                  </a:extLst>
                </a:gridCol>
                <a:gridCol w="4847772">
                  <a:extLst>
                    <a:ext uri="{9D8B030D-6E8A-4147-A177-3AD203B41FA5}">
                      <a16:colId xmlns:a16="http://schemas.microsoft.com/office/drawing/2014/main" val="3371911101"/>
                    </a:ext>
                  </a:extLst>
                </a:gridCol>
              </a:tblGrid>
              <a:tr h="3839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</a:rPr>
                        <a:t>Bead </a:t>
                      </a:r>
                      <a:endParaRPr lang="en-GB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</a:rPr>
                        <a:t>What to do with it</a:t>
                      </a:r>
                      <a:endParaRPr lang="en-GB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</a:rPr>
                        <a:t> </a:t>
                      </a:r>
                      <a:endParaRPr lang="en-GB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</a:rPr>
                        <a:t>This bead is like …</a:t>
                      </a:r>
                      <a:endParaRPr lang="en-GB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244818"/>
                  </a:ext>
                </a:extLst>
              </a:tr>
              <a:tr h="1178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</a:rPr>
                        <a:t>1</a:t>
                      </a:r>
                      <a:endParaRPr lang="en-GB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Nothing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(this is the control)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me when I’ve been sitting </a:t>
                      </a:r>
                      <a:r>
                        <a:rPr lang="en-GB" sz="2400" dirty="0" smtClean="0">
                          <a:effectLst/>
                          <a:latin typeface="+mn-lt"/>
                        </a:rPr>
                        <a:t/>
                      </a:r>
                      <a:br>
                        <a:rPr lang="en-GB" sz="2400" dirty="0" smtClean="0">
                          <a:effectLst/>
                          <a:latin typeface="+mn-lt"/>
                        </a:rPr>
                      </a:br>
                      <a:r>
                        <a:rPr lang="en-GB" sz="2400" dirty="0" smtClean="0">
                          <a:effectLst/>
                          <a:latin typeface="+mn-lt"/>
                        </a:rPr>
                        <a:t>outside </a:t>
                      </a:r>
                      <a:r>
                        <a:rPr lang="en-GB" sz="2400" dirty="0">
                          <a:effectLst/>
                          <a:latin typeface="+mn-lt"/>
                        </a:rPr>
                        <a:t>for a little while </a:t>
                      </a:r>
                      <a:br>
                        <a:rPr lang="en-GB" sz="2400" dirty="0">
                          <a:effectLst/>
                          <a:latin typeface="+mn-lt"/>
                        </a:rPr>
                      </a:br>
                      <a:r>
                        <a:rPr lang="en-GB" sz="2400" dirty="0">
                          <a:effectLst/>
                          <a:latin typeface="+mn-lt"/>
                        </a:rPr>
                        <a:t>(the sunscreen has worn off a bit)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192243"/>
                  </a:ext>
                </a:extLst>
              </a:tr>
              <a:tr h="8318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+mn-lt"/>
                        </a:rPr>
                        <a:t>2</a:t>
                      </a:r>
                      <a:endParaRPr lang="en-GB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Cover it in sunscreen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 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me without sunscreen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245320"/>
                  </a:ext>
                </a:extLst>
              </a:tr>
              <a:tr h="8318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+mn-lt"/>
                        </a:rPr>
                        <a:t>3</a:t>
                      </a:r>
                      <a:endParaRPr lang="en-GB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Cover it in sunscreen, dip it in the water for 1 second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 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me after a swim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16863"/>
                  </a:ext>
                </a:extLst>
              </a:tr>
              <a:tr h="1178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+mn-lt"/>
                        </a:rPr>
                        <a:t>4</a:t>
                      </a:r>
                      <a:endParaRPr lang="en-GB" sz="2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Cover it in sunscreen, dip it in the water for 5 seconds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 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me when I’ve been running </a:t>
                      </a:r>
                      <a:r>
                        <a:rPr lang="en-GB" sz="2400" dirty="0" smtClean="0">
                          <a:effectLst/>
                          <a:latin typeface="+mn-lt"/>
                        </a:rPr>
                        <a:t/>
                      </a:r>
                      <a:br>
                        <a:rPr lang="en-GB" sz="2400" dirty="0" smtClean="0">
                          <a:effectLst/>
                          <a:latin typeface="+mn-lt"/>
                        </a:rPr>
                      </a:br>
                      <a:r>
                        <a:rPr lang="en-GB" sz="2400" dirty="0" smtClean="0">
                          <a:effectLst/>
                          <a:latin typeface="+mn-lt"/>
                        </a:rPr>
                        <a:t>around </a:t>
                      </a:r>
                      <a:r>
                        <a:rPr lang="en-GB" sz="2400" dirty="0">
                          <a:effectLst/>
                          <a:latin typeface="+mn-lt"/>
                        </a:rPr>
                        <a:t>in the sun </a:t>
                      </a:r>
                      <a:br>
                        <a:rPr lang="en-GB" sz="2400" dirty="0">
                          <a:effectLst/>
                          <a:latin typeface="+mn-lt"/>
                        </a:rPr>
                      </a:br>
                      <a:r>
                        <a:rPr lang="en-GB" sz="2400" dirty="0">
                          <a:effectLst/>
                          <a:latin typeface="+mn-lt"/>
                        </a:rPr>
                        <a:t>(getting quite sweaty!)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212310"/>
                  </a:ext>
                </a:extLst>
              </a:tr>
              <a:tr h="1178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n-lt"/>
                        </a:rPr>
                        <a:t>5</a:t>
                      </a:r>
                      <a:endParaRPr lang="en-GB" sz="2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Cover it in sunscreen, swoosh it about in the water for 5 seconds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 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+mn-lt"/>
                        </a:rPr>
                        <a:t>me with sunscreen on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5732"/>
                  </a:ext>
                </a:extLst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V="1">
            <a:off x="5168900" y="1612900"/>
            <a:ext cx="2235200" cy="2222501"/>
          </a:xfrm>
          <a:prstGeom prst="straightConnector1">
            <a:avLst/>
          </a:prstGeom>
          <a:ln w="76200">
            <a:solidFill>
              <a:srgbClr val="00B39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168900" y="1926331"/>
            <a:ext cx="2540000" cy="1102619"/>
          </a:xfrm>
          <a:prstGeom prst="straightConnector1">
            <a:avLst/>
          </a:prstGeom>
          <a:ln w="76200">
            <a:solidFill>
              <a:srgbClr val="00B39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168900" y="2959101"/>
            <a:ext cx="2349500" cy="3140530"/>
          </a:xfrm>
          <a:prstGeom prst="straightConnector1">
            <a:avLst/>
          </a:prstGeom>
          <a:ln w="76200">
            <a:solidFill>
              <a:srgbClr val="00B39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168900" y="4712582"/>
            <a:ext cx="2349500" cy="37220"/>
          </a:xfrm>
          <a:prstGeom prst="straightConnector1">
            <a:avLst/>
          </a:prstGeom>
          <a:ln w="76200">
            <a:solidFill>
              <a:srgbClr val="00B39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5264150" y="3638551"/>
            <a:ext cx="2235200" cy="2222501"/>
          </a:xfrm>
          <a:prstGeom prst="straightConnector1">
            <a:avLst/>
          </a:prstGeom>
          <a:ln w="76200">
            <a:solidFill>
              <a:srgbClr val="00B39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79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4456" y="1282390"/>
            <a:ext cx="5045115" cy="478888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Why is it important we look at results from the same number bead?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Which bead do you think we should compare?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Why?</a:t>
            </a:r>
          </a:p>
          <a:p>
            <a:pPr marL="0" indent="0"/>
            <a:r>
              <a:rPr lang="en-GB" sz="2800" dirty="0">
                <a:solidFill>
                  <a:srgbClr val="003349"/>
                </a:solidFill>
                <a:latin typeface="+mn-lt"/>
              </a:rPr>
              <a:t>We are comparing results </a:t>
            </a: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/>
            </a:r>
            <a:br>
              <a:rPr lang="en-GB" sz="2800" dirty="0" smtClean="0">
                <a:solidFill>
                  <a:srgbClr val="003349"/>
                </a:solidFill>
                <a:latin typeface="+mn-lt"/>
              </a:rPr>
            </a:b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for 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bead number _________</a:t>
            </a:r>
            <a:endParaRPr lang="en-GB" sz="2800" dirty="0" smtClean="0">
              <a:solidFill>
                <a:srgbClr val="003349"/>
              </a:solidFill>
              <a:latin typeface="+mn-lt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0114483"/>
              </p:ext>
            </p:extLst>
          </p:nvPr>
        </p:nvGraphicFramePr>
        <p:xfrm>
          <a:off x="312233" y="1282390"/>
          <a:ext cx="6099717" cy="455669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040673">
                  <a:extLst>
                    <a:ext uri="{9D8B030D-6E8A-4147-A177-3AD203B41FA5}">
                      <a16:colId xmlns:a16="http://schemas.microsoft.com/office/drawing/2014/main" val="3790925639"/>
                    </a:ext>
                  </a:extLst>
                </a:gridCol>
                <a:gridCol w="4059044">
                  <a:extLst>
                    <a:ext uri="{9D8B030D-6E8A-4147-A177-3AD203B41FA5}">
                      <a16:colId xmlns:a16="http://schemas.microsoft.com/office/drawing/2014/main" val="205175661"/>
                    </a:ext>
                  </a:extLst>
                </a:gridCol>
              </a:tblGrid>
              <a:tr h="8528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SPF</a:t>
                      </a:r>
                      <a:endParaRPr lang="en-GB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Colour-scale number</a:t>
                      </a:r>
                      <a:endParaRPr lang="en-GB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574342"/>
                  </a:ext>
                </a:extLst>
              </a:tr>
              <a:tr h="529123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800" b="1">
                          <a:effectLst/>
                        </a:rPr>
                        <a:t> </a:t>
                      </a:r>
                      <a:endParaRPr lang="en-GB" sz="28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 </a:t>
                      </a:r>
                      <a:endParaRPr lang="en-GB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3600063"/>
                  </a:ext>
                </a:extLst>
              </a:tr>
              <a:tr h="529123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800" b="1">
                          <a:effectLst/>
                        </a:rPr>
                        <a:t> </a:t>
                      </a:r>
                      <a:endParaRPr lang="en-GB" sz="28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 </a:t>
                      </a:r>
                      <a:endParaRPr lang="en-GB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3548509"/>
                  </a:ext>
                </a:extLst>
              </a:tr>
              <a:tr h="529123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800" b="1">
                          <a:effectLst/>
                        </a:rPr>
                        <a:t> </a:t>
                      </a:r>
                      <a:endParaRPr lang="en-GB" sz="28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800" b="1">
                          <a:effectLst/>
                        </a:rPr>
                        <a:t> </a:t>
                      </a:r>
                      <a:endParaRPr lang="en-GB" sz="28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492219"/>
                  </a:ext>
                </a:extLst>
              </a:tr>
              <a:tr h="529123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 </a:t>
                      </a:r>
                      <a:endParaRPr lang="en-GB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800" b="1">
                          <a:effectLst/>
                        </a:rPr>
                        <a:t> </a:t>
                      </a:r>
                      <a:endParaRPr lang="en-GB" sz="28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7751397"/>
                  </a:ext>
                </a:extLst>
              </a:tr>
              <a:tr h="529123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800" b="1">
                          <a:effectLst/>
                        </a:rPr>
                        <a:t> </a:t>
                      </a:r>
                      <a:endParaRPr lang="en-GB" sz="28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 </a:t>
                      </a:r>
                      <a:endParaRPr lang="en-GB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8095593"/>
                  </a:ext>
                </a:extLst>
              </a:tr>
              <a:tr h="529123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en-GB" sz="28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en-GB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7128086"/>
                  </a:ext>
                </a:extLst>
              </a:tr>
              <a:tr h="529123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en-GB" sz="28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en-GB" sz="2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1045530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233" y="111158"/>
            <a:ext cx="10019255" cy="646331"/>
          </a:xfrm>
        </p:spPr>
        <p:txBody>
          <a:bodyPr/>
          <a:lstStyle/>
          <a:p>
            <a:r>
              <a:rPr lang="en-GB" dirty="0" smtClean="0"/>
              <a:t>Comparing results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892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8261" y="1189234"/>
            <a:ext cx="5446559" cy="5027007"/>
          </a:xfrm>
        </p:spPr>
        <p:txBody>
          <a:bodyPr/>
          <a:lstStyle/>
          <a:p>
            <a:pPr marL="0" indent="0"/>
            <a:r>
              <a:rPr lang="en-GB" dirty="0" smtClean="0"/>
              <a:t>The best sunscreen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Which sunscreen was the best at blocking UV light?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How do you know?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Is there anything else that might be important for a </a:t>
            </a:r>
            <a:br>
              <a:rPr lang="en-GB" sz="2800" dirty="0" smtClean="0">
                <a:solidFill>
                  <a:srgbClr val="003349"/>
                </a:solidFill>
                <a:latin typeface="+mn-lt"/>
              </a:rPr>
            </a:b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good sunscreen?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/>
            <a:r>
              <a:rPr lang="en-GB" dirty="0"/>
              <a:t>Evaluating our work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How good 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are our results?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Why do you think this?</a:t>
            </a:r>
            <a:endParaRPr lang="en-GB" sz="2800" dirty="0">
              <a:solidFill>
                <a:srgbClr val="003349"/>
              </a:solidFill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3349"/>
                </a:solidFill>
                <a:latin typeface="+mn-lt"/>
              </a:rPr>
              <a:t>How could we make the investigation better?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How 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could we make </a:t>
            </a: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/>
            </a:r>
            <a:br>
              <a:rPr lang="en-GB" sz="2800" dirty="0" smtClean="0">
                <a:solidFill>
                  <a:srgbClr val="003349"/>
                </a:solidFill>
                <a:latin typeface="+mn-lt"/>
              </a:rPr>
            </a:b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the model 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better</a:t>
            </a: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?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does the investigation tell us?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280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261" y="111158"/>
            <a:ext cx="10113228" cy="646331"/>
          </a:xfrm>
        </p:spPr>
        <p:txBody>
          <a:bodyPr/>
          <a:lstStyle/>
          <a:p>
            <a:r>
              <a:rPr lang="en-GB" dirty="0" smtClean="0"/>
              <a:t>Activity 3: The ozone hole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8261" y="1189234"/>
            <a:ext cx="7792264" cy="5027007"/>
          </a:xfrm>
        </p:spPr>
        <p:txBody>
          <a:bodyPr/>
          <a:lstStyle/>
          <a:p>
            <a:r>
              <a:rPr lang="en-GB" dirty="0" smtClean="0"/>
              <a:t>What we will learn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3349"/>
                </a:solidFill>
                <a:latin typeface="+mj-lt"/>
              </a:rPr>
              <a:t>How </a:t>
            </a:r>
            <a:r>
              <a:rPr lang="en-GB" sz="2800" dirty="0" smtClean="0">
                <a:solidFill>
                  <a:srgbClr val="003349"/>
                </a:solidFill>
                <a:latin typeface="+mj-lt"/>
              </a:rPr>
              <a:t>the amount of ozone in the atmosphere above Antarctica has changed over time. </a:t>
            </a:r>
            <a:endParaRPr lang="en-GB" sz="2800" dirty="0">
              <a:solidFill>
                <a:srgbClr val="003349"/>
              </a:solidFill>
              <a:latin typeface="+mj-lt"/>
            </a:endParaRPr>
          </a:p>
          <a:p>
            <a:r>
              <a:rPr lang="en-GB" dirty="0" smtClean="0"/>
              <a:t>What we will do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j-lt"/>
              </a:rPr>
              <a:t>Use different resources to research questions about ozone in </a:t>
            </a:r>
            <a:r>
              <a:rPr lang="en-GB" sz="2800" dirty="0">
                <a:solidFill>
                  <a:srgbClr val="003349"/>
                </a:solidFill>
                <a:latin typeface="+mj-lt"/>
              </a:rPr>
              <a:t>the atmosphere.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3349"/>
                </a:solidFill>
                <a:latin typeface="+mj-lt"/>
              </a:rPr>
              <a:t>Make a summary of our research </a:t>
            </a:r>
            <a:r>
              <a:rPr lang="en-GB" sz="2800" dirty="0" smtClean="0">
                <a:solidFill>
                  <a:srgbClr val="003349"/>
                </a:solidFill>
                <a:latin typeface="+mj-lt"/>
              </a:rPr>
              <a:t/>
            </a:r>
            <a:br>
              <a:rPr lang="en-GB" sz="2800" dirty="0" smtClean="0">
                <a:solidFill>
                  <a:srgbClr val="003349"/>
                </a:solidFill>
                <a:latin typeface="+mj-lt"/>
              </a:rPr>
            </a:br>
            <a:r>
              <a:rPr lang="en-GB" sz="2800" dirty="0" smtClean="0">
                <a:solidFill>
                  <a:srgbClr val="003349"/>
                </a:solidFill>
                <a:latin typeface="+mj-lt"/>
              </a:rPr>
              <a:t>to </a:t>
            </a:r>
            <a:r>
              <a:rPr lang="en-GB" sz="2800" dirty="0">
                <a:solidFill>
                  <a:srgbClr val="003349"/>
                </a:solidFill>
                <a:latin typeface="+mj-lt"/>
              </a:rPr>
              <a:t>share with others</a:t>
            </a:r>
            <a:r>
              <a:rPr lang="en-GB" sz="2800" dirty="0">
                <a:solidFill>
                  <a:srgbClr val="003349"/>
                </a:solidFill>
                <a:latin typeface="+mj-lt"/>
              </a:rPr>
              <a:t>. </a:t>
            </a:r>
            <a:r>
              <a:rPr lang="en-GB" dirty="0" smtClean="0"/>
              <a:t> </a:t>
            </a:r>
            <a:r>
              <a:rPr lang="en-GB" dirty="0"/>
              <a:t>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4375" y="1189235"/>
            <a:ext cx="3652286" cy="5027006"/>
          </a:xfrm>
        </p:spPr>
        <p:txBody>
          <a:bodyPr/>
          <a:lstStyle/>
          <a:p>
            <a:r>
              <a:rPr lang="en-GB" dirty="0" smtClean="0"/>
              <a:t>Key words</a:t>
            </a: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j-lt"/>
              </a:rPr>
              <a:t>concentration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j-lt"/>
              </a:rPr>
              <a:t>Antarctica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j-lt"/>
              </a:rPr>
              <a:t>CFCs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j-lt"/>
              </a:rPr>
              <a:t>Dobson units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j-lt"/>
              </a:rPr>
              <a:t>Montreal Protocol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j-lt"/>
              </a:rPr>
              <a:t>satellites</a:t>
            </a:r>
          </a:p>
          <a:p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231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1" y="874584"/>
            <a:ext cx="12192001" cy="5577015"/>
            <a:chOff x="-1" y="874584"/>
            <a:chExt cx="12192001" cy="5577015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393"/>
            <a:stretch/>
          </p:blipFill>
          <p:spPr>
            <a:xfrm>
              <a:off x="-1" y="874584"/>
              <a:ext cx="12192001" cy="5577015"/>
            </a:xfrm>
            <a:prstGeom prst="rect">
              <a:avLst/>
            </a:prstGeom>
          </p:spPr>
        </p:pic>
        <p:grpSp>
          <p:nvGrpSpPr>
            <p:cNvPr id="41" name="Group 40"/>
            <p:cNvGrpSpPr/>
            <p:nvPr/>
          </p:nvGrpSpPr>
          <p:grpSpPr>
            <a:xfrm>
              <a:off x="4206394" y="1444078"/>
              <a:ext cx="1575190" cy="898080"/>
              <a:chOff x="4206394" y="1444078"/>
              <a:chExt cx="1575190" cy="898080"/>
            </a:xfrm>
          </p:grpSpPr>
          <p:sp>
            <p:nvSpPr>
              <p:cNvPr id="17" name="Up Arrow 16"/>
              <p:cNvSpPr/>
              <p:nvPr/>
            </p:nvSpPr>
            <p:spPr>
              <a:xfrm rot="2814658" flipH="1">
                <a:off x="4951713" y="940233"/>
                <a:ext cx="326025" cy="1333716"/>
              </a:xfrm>
              <a:prstGeom prst="upArrow">
                <a:avLst/>
              </a:prstGeom>
              <a:solidFill>
                <a:srgbClr val="98DB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206394" y="1700828"/>
                <a:ext cx="619939" cy="641330"/>
              </a:xfrm>
              <a:prstGeom prst="roundRect">
                <a:avLst/>
              </a:prstGeom>
              <a:solidFill>
                <a:srgbClr val="98DBCE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 smtClean="0">
                    <a:solidFill>
                      <a:schemeClr val="bg1"/>
                    </a:solidFill>
                    <a:latin typeface="NotesEsa" panose="02000506030000020004" pitchFamily="50" charset="0"/>
                  </a:rPr>
                  <a:t>2</a:t>
                </a:r>
                <a:endParaRPr lang="en-GB" sz="3200" dirty="0">
                  <a:solidFill>
                    <a:schemeClr val="bg1"/>
                  </a:solidFill>
                  <a:latin typeface="NotesEsa" panose="02000506030000020004" pitchFamily="50" charset="0"/>
                </a:endParaRPr>
              </a:p>
            </p:txBody>
          </p:sp>
        </p:grp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Using Climate from Space</a:t>
            </a:r>
            <a:endParaRPr lang="en-GB" dirty="0"/>
          </a:p>
        </p:txBody>
      </p:sp>
      <p:grpSp>
        <p:nvGrpSpPr>
          <p:cNvPr id="42" name="Group 41"/>
          <p:cNvGrpSpPr/>
          <p:nvPr/>
        </p:nvGrpSpPr>
        <p:grpSpPr>
          <a:xfrm>
            <a:off x="218261" y="5447367"/>
            <a:ext cx="3988133" cy="641330"/>
            <a:chOff x="218261" y="5447367"/>
            <a:chExt cx="3988133" cy="641330"/>
          </a:xfrm>
        </p:grpSpPr>
        <p:sp>
          <p:nvSpPr>
            <p:cNvPr id="19" name="TextBox 18"/>
            <p:cNvSpPr txBox="1"/>
            <p:nvPr/>
          </p:nvSpPr>
          <p:spPr>
            <a:xfrm>
              <a:off x="929335" y="5537199"/>
              <a:ext cx="32770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  <a:latin typeface="+mn-lt"/>
                </a:rPr>
                <a:t>cfs.climate.esa.int</a:t>
              </a:r>
            </a:p>
          </p:txBody>
        </p:sp>
        <p:sp>
          <p:nvSpPr>
            <p:cNvPr id="20" name="TextBox 19">
              <a:hlinkClick r:id="rId4"/>
            </p:cNvPr>
            <p:cNvSpPr txBox="1"/>
            <p:nvPr/>
          </p:nvSpPr>
          <p:spPr>
            <a:xfrm>
              <a:off x="218261" y="5447367"/>
              <a:ext cx="619939" cy="641330"/>
            </a:xfrm>
            <a:prstGeom prst="roundRect">
              <a:avLst/>
            </a:prstGeom>
            <a:solidFill>
              <a:srgbClr val="98DBCE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sz="3200" dirty="0" smtClean="0">
                  <a:solidFill>
                    <a:schemeClr val="bg1"/>
                  </a:solidFill>
                  <a:latin typeface="NotesEsa" panose="02000506030000020004" pitchFamily="50" charset="0"/>
                </a:rPr>
                <a:t>1</a:t>
              </a:r>
              <a:endParaRPr lang="en-GB" sz="3200" dirty="0">
                <a:solidFill>
                  <a:schemeClr val="bg1"/>
                </a:solidFill>
                <a:latin typeface="NotesEsa" panose="02000506030000020004" pitchFamily="50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7264150" y="1326760"/>
            <a:ext cx="4648200" cy="4964204"/>
            <a:chOff x="7314950" y="1034660"/>
            <a:chExt cx="4648200" cy="4964204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448"/>
            <a:stretch/>
          </p:blipFill>
          <p:spPr>
            <a:xfrm>
              <a:off x="7314950" y="1034660"/>
              <a:ext cx="4648200" cy="4964204"/>
            </a:xfrm>
            <a:prstGeom prst="roundRect">
              <a:avLst/>
            </a:prstGeom>
            <a:ln w="38100">
              <a:solidFill>
                <a:srgbClr val="98DBCE"/>
              </a:solidFill>
            </a:ln>
          </p:spPr>
        </p:pic>
        <p:sp>
          <p:nvSpPr>
            <p:cNvPr id="39" name="Up Arrow 38"/>
            <p:cNvSpPr/>
            <p:nvPr/>
          </p:nvSpPr>
          <p:spPr>
            <a:xfrm rot="3812031" flipH="1">
              <a:off x="8869916" y="3976449"/>
              <a:ext cx="417852" cy="2147393"/>
            </a:xfrm>
            <a:prstGeom prst="upArrow">
              <a:avLst>
                <a:gd name="adj1" fmla="val 43954"/>
                <a:gd name="adj2" fmla="val 50000"/>
              </a:avLst>
            </a:prstGeom>
            <a:solidFill>
              <a:srgbClr val="98DBCE"/>
            </a:solidFill>
            <a:ln>
              <a:solidFill>
                <a:srgbClr val="98D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714589" y="5126701"/>
              <a:ext cx="619939" cy="641330"/>
            </a:xfrm>
            <a:prstGeom prst="roundRect">
              <a:avLst/>
            </a:prstGeom>
            <a:solidFill>
              <a:srgbClr val="98DBCE"/>
            </a:solidFill>
            <a:ln>
              <a:solidFill>
                <a:srgbClr val="98DBCE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sz="3200" dirty="0" smtClean="0">
                  <a:solidFill>
                    <a:schemeClr val="bg1"/>
                  </a:solidFill>
                  <a:latin typeface="NotesEsa" panose="02000506030000020004" pitchFamily="50" charset="0"/>
                </a:rPr>
                <a:t>3</a:t>
              </a:r>
              <a:endParaRPr lang="en-GB" sz="3200" dirty="0">
                <a:solidFill>
                  <a:schemeClr val="bg1"/>
                </a:solidFill>
                <a:latin typeface="NotesEsa" panose="02000506030000020004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785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Ozone in Climate from Space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9084"/>
            <a:ext cx="12171888" cy="5491715"/>
          </a:xfrm>
        </p:spPr>
      </p:pic>
      <p:grpSp>
        <p:nvGrpSpPr>
          <p:cNvPr id="13" name="Group 12"/>
          <p:cNvGrpSpPr/>
          <p:nvPr/>
        </p:nvGrpSpPr>
        <p:grpSpPr>
          <a:xfrm>
            <a:off x="81280" y="1368408"/>
            <a:ext cx="1818640" cy="4949586"/>
            <a:chOff x="0" y="1388728"/>
            <a:chExt cx="1818640" cy="4949586"/>
          </a:xfrm>
        </p:grpSpPr>
        <p:sp>
          <p:nvSpPr>
            <p:cNvPr id="12" name="Rectangle 11"/>
            <p:cNvSpPr/>
            <p:nvPr/>
          </p:nvSpPr>
          <p:spPr>
            <a:xfrm>
              <a:off x="0" y="1388728"/>
              <a:ext cx="965200" cy="4791744"/>
            </a:xfrm>
            <a:prstGeom prst="rect">
              <a:avLst/>
            </a:prstGeom>
            <a:solidFill>
              <a:srgbClr val="10161A"/>
            </a:solidFill>
            <a:ln>
              <a:solidFill>
                <a:srgbClr val="10161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/>
            <a:srcRect t="3961" b="3935"/>
            <a:stretch/>
          </p:blipFill>
          <p:spPr>
            <a:xfrm>
              <a:off x="333600" y="1388728"/>
              <a:ext cx="1485040" cy="49495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387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684438" y="1158755"/>
            <a:ext cx="5478784" cy="3474206"/>
          </a:xfrm>
        </p:spPr>
        <p:txBody>
          <a:bodyPr/>
          <a:lstStyle/>
          <a:p>
            <a:r>
              <a:rPr lang="en-GB" dirty="0" smtClean="0"/>
              <a:t>High ozone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Date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Place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Estimated 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total </a:t>
            </a: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ozone</a:t>
            </a:r>
          </a:p>
          <a:p>
            <a:pPr marL="0" indent="0"/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 	 / Dobson 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units</a:t>
            </a:r>
          </a:p>
          <a:p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6754170" y="1158755"/>
            <a:ext cx="4864501" cy="3474205"/>
          </a:xfrm>
        </p:spPr>
        <p:txBody>
          <a:bodyPr/>
          <a:lstStyle/>
          <a:p>
            <a:r>
              <a:rPr lang="en-GB" dirty="0" smtClean="0"/>
              <a:t>Low ozone</a:t>
            </a: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Date </a:t>
            </a:r>
            <a:endParaRPr lang="en-GB" sz="2800" dirty="0">
              <a:solidFill>
                <a:srgbClr val="003349"/>
              </a:solidFill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3349"/>
                </a:solidFill>
                <a:latin typeface="+mn-lt"/>
              </a:rPr>
              <a:t>Place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3349"/>
                </a:solidFill>
                <a:latin typeface="+mn-lt"/>
              </a:rPr>
              <a:t>Estimated total ozone</a:t>
            </a:r>
          </a:p>
          <a:p>
            <a:pPr marL="0" indent="0"/>
            <a:r>
              <a:rPr lang="en-GB" sz="2800" dirty="0">
                <a:solidFill>
                  <a:srgbClr val="003349"/>
                </a:solidFill>
                <a:latin typeface="+mn-lt"/>
              </a:rPr>
              <a:t> 	 / Dobson units</a:t>
            </a:r>
          </a:p>
          <a:p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Ozone levels around the </a:t>
            </a:r>
            <a:r>
              <a:rPr lang="en-GB" dirty="0" smtClean="0"/>
              <a:t>world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93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" t="5536" r="4773" b="6161"/>
          <a:stretch/>
        </p:blipFill>
        <p:spPr>
          <a:xfrm>
            <a:off x="218261" y="914400"/>
            <a:ext cx="6439486" cy="5496560"/>
          </a:xfrm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858000" y="1189235"/>
            <a:ext cx="5128661" cy="502700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3349"/>
                </a:solidFill>
                <a:latin typeface="+mn-lt"/>
              </a:rPr>
              <a:t>When was the Antarctic ozone hole the largest?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3349"/>
                </a:solidFill>
                <a:latin typeface="+mn-lt"/>
              </a:rPr>
              <a:t>When did it begin </a:t>
            </a: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/>
            </a:r>
            <a:br>
              <a:rPr lang="en-GB" sz="2800" dirty="0" smtClean="0">
                <a:solidFill>
                  <a:srgbClr val="003349"/>
                </a:solidFill>
                <a:latin typeface="+mn-lt"/>
              </a:rPr>
            </a:b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to 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recover?</a:t>
            </a:r>
          </a:p>
          <a:p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18261" y="111158"/>
            <a:ext cx="10113228" cy="646331"/>
          </a:xfrm>
        </p:spPr>
        <p:txBody>
          <a:bodyPr/>
          <a:lstStyle/>
          <a:p>
            <a:r>
              <a:rPr lang="en-GB" dirty="0"/>
              <a:t>Antarctic </a:t>
            </a:r>
            <a:r>
              <a:rPr lang="en-GB" dirty="0" smtClean="0"/>
              <a:t>ozone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039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 out more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06400" y="944881"/>
            <a:ext cx="11575524" cy="5334000"/>
          </a:xfrm>
        </p:spPr>
        <p:txBody>
          <a:bodyPr/>
          <a:lstStyle/>
          <a:p>
            <a:r>
              <a:rPr lang="en-GB" sz="2800" dirty="0">
                <a:solidFill>
                  <a:srgbClr val="003349"/>
                </a:solidFill>
                <a:latin typeface="+mn-lt"/>
              </a:rPr>
              <a:t>Use the Internet to do some research into ozone in the atmosphere. </a:t>
            </a:r>
            <a:endParaRPr lang="en-GB" sz="2800" dirty="0" smtClean="0">
              <a:solidFill>
                <a:srgbClr val="003349"/>
              </a:solidFill>
              <a:latin typeface="+mn-lt"/>
            </a:endParaRPr>
          </a:p>
          <a:p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You 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could investigate one or more of these questions: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Is 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there an ozone hole over the North Pole?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What 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are CFCs?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What 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is the Montreal Protocol?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3349"/>
                </a:solidFill>
                <a:latin typeface="+mn-lt"/>
              </a:rPr>
              <a:t>Which </a:t>
            </a:r>
            <a:r>
              <a:rPr lang="en-GB" sz="2800" dirty="0">
                <a:solidFill>
                  <a:srgbClr val="003349"/>
                </a:solidFill>
                <a:latin typeface="+mn-lt"/>
              </a:rPr>
              <a:t>ESA satellites carry instruments that can measure ozone?</a:t>
            </a:r>
          </a:p>
          <a:p>
            <a:r>
              <a:rPr lang="en-GB" sz="2800" dirty="0">
                <a:solidFill>
                  <a:srgbClr val="003349"/>
                </a:solidFill>
                <a:latin typeface="+mn-lt"/>
              </a:rPr>
              <a:t>Be prepared to present your findings to others in the class.</a:t>
            </a:r>
          </a:p>
        </p:txBody>
      </p:sp>
    </p:spTree>
    <p:extLst>
      <p:ext uri="{BB962C8B-B14F-4D97-AF65-F5344CB8AC3E}">
        <p14:creationId xmlns:p14="http://schemas.microsoft.com/office/powerpoint/2010/main" val="219246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IS OZONE GOOD OR BAD?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A_Presentation_CLEAR">
  <a:themeElements>
    <a:clrScheme name="ESA Presentation 2020 Light">
      <a:dk1>
        <a:srgbClr val="003249"/>
      </a:dk1>
      <a:lt1>
        <a:srgbClr val="FEFFFF"/>
      </a:lt1>
      <a:dk2>
        <a:srgbClr val="335E6E"/>
      </a:dk2>
      <a:lt2>
        <a:srgbClr val="E7E8E3"/>
      </a:lt2>
      <a:accent1>
        <a:srgbClr val="75C8AE"/>
      </a:accent1>
      <a:accent2>
        <a:srgbClr val="F06669"/>
      </a:accent2>
      <a:accent3>
        <a:srgbClr val="FFCC4D"/>
      </a:accent3>
      <a:accent4>
        <a:srgbClr val="6DCFF6"/>
      </a:accent4>
      <a:accent5>
        <a:srgbClr val="8096A6"/>
      </a:accent5>
      <a:accent6>
        <a:srgbClr val="E7E8E3"/>
      </a:accent6>
      <a:hlink>
        <a:srgbClr val="009BDA"/>
      </a:hlink>
      <a:folHlink>
        <a:srgbClr val="75C8A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a presentation 1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338D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ADC5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2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98DB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CAEA"/>
        </a:accent5>
        <a:accent6>
          <a:srgbClr val="00783B"/>
        </a:accent6>
        <a:hlink>
          <a:srgbClr val="E37222"/>
        </a:hlink>
        <a:folHlink>
          <a:srgbClr val="0033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3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8542"/>
        </a:accent1>
        <a:accent2>
          <a:srgbClr val="003397"/>
        </a:accent2>
        <a:accent3>
          <a:srgbClr val="FFFFFF"/>
        </a:accent3>
        <a:accent4>
          <a:srgbClr val="404246"/>
        </a:accent4>
        <a:accent5>
          <a:srgbClr val="AAC2B0"/>
        </a:accent5>
        <a:accent6>
          <a:srgbClr val="002D88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4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E37222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FBCAB"/>
        </a:accent5>
        <a:accent6>
          <a:srgbClr val="00783B"/>
        </a:accent6>
        <a:hlink>
          <a:srgbClr val="00338D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5">
        <a:dk1>
          <a:srgbClr val="4D4F53"/>
        </a:dk1>
        <a:lt1>
          <a:srgbClr val="FFFFFF"/>
        </a:lt1>
        <a:dk2>
          <a:srgbClr val="00338D"/>
        </a:dk2>
        <a:lt2>
          <a:srgbClr val="000000"/>
        </a:lt2>
        <a:accent1>
          <a:srgbClr val="D0103A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4AAAE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6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338D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ADC5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7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98DB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AEA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8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854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2B0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9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E3722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FBCAB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0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D0103A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4AAAE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1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8B8D8E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C4C5C6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SA Presentation.potx" id="{4035F37E-B9D1-4636-97E4-60CF27A625BA}" vid="{04ACA1D1-02E6-4B19-B828-578536E3047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398B8EA2737947995C227484EA02C8" ma:contentTypeVersion="14" ma:contentTypeDescription="Create a new document." ma:contentTypeScope="" ma:versionID="81a3f2c70a0f8a33a3e6d4fb68e392e6">
  <xsd:schema xmlns:xsd="http://www.w3.org/2001/XMLSchema" xmlns:xs="http://www.w3.org/2001/XMLSchema" xmlns:p="http://schemas.microsoft.com/office/2006/metadata/properties" xmlns:ns2="80b53ead-ac38-442a-b597-5a0e2e0802cd" xmlns:ns3="5ec1cc48-4270-4222-9ed5-54ce9e59d47b" targetNamespace="http://schemas.microsoft.com/office/2006/metadata/properties" ma:root="true" ma:fieldsID="6d3f9ace79745d6b253794a619b3823e" ns2:_="" ns3:_="">
    <xsd:import namespace="80b53ead-ac38-442a-b597-5a0e2e0802cd"/>
    <xsd:import namespace="5ec1cc48-4270-4222-9ed5-54ce9e59d4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b53ead-ac38-442a-b597-5a0e2e0802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c1cc48-4270-4222-9ed5-54ce9e59d47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2A5178-8F74-400F-9432-2CEB5BD921B7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80b53ead-ac38-442a-b597-5a0e2e0802cd"/>
    <ds:schemaRef ds:uri="5ec1cc48-4270-4222-9ed5-54ce9e59d47b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D4F77D5-7AE8-46EB-AD5B-183DC1784B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FFB76A-CF50-4E60-B290-261E04193C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b53ead-ac38-442a-b597-5a0e2e0802cd"/>
    <ds:schemaRef ds:uri="5ec1cc48-4270-4222-9ed5-54ce9e59d4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ESA Presentation</Template>
  <TotalTime>545</TotalTime>
  <Words>1685</Words>
  <Application>Microsoft Office PowerPoint</Application>
  <PresentationFormat>Widescreen</PresentationFormat>
  <Paragraphs>288</Paragraphs>
  <Slides>21</Slides>
  <Notes>16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MS PGothic</vt:lpstr>
      <vt:lpstr>Arial</vt:lpstr>
      <vt:lpstr>Calibri</vt:lpstr>
      <vt:lpstr>NotesEsa</vt:lpstr>
      <vt:lpstr>Times New Roman</vt:lpstr>
      <vt:lpstr>Verdana</vt:lpstr>
      <vt:lpstr>ESA_Presentation_CLEAR</vt:lpstr>
      <vt:lpstr>IS OZONE GOOD OR BAD?</vt:lpstr>
      <vt:lpstr>Activity 1: Why does ozone matter?</vt:lpstr>
      <vt:lpstr>Looking at the Sun in visible and UV light</vt:lpstr>
      <vt:lpstr>Measuring ozone around the Earth</vt:lpstr>
      <vt:lpstr>Ozone at different heights in the atmosphere</vt:lpstr>
      <vt:lpstr>Is ozone good or bad?</vt:lpstr>
      <vt:lpstr>Measuring ozone</vt:lpstr>
      <vt:lpstr>Activity 2: How good is my sunscreen?</vt:lpstr>
      <vt:lpstr>How do the beads work? </vt:lpstr>
      <vt:lpstr>Setting up the investigation</vt:lpstr>
      <vt:lpstr>Setting up the investigation</vt:lpstr>
      <vt:lpstr>In the model → In real life</vt:lpstr>
      <vt:lpstr>Comparing results</vt:lpstr>
      <vt:lpstr>What does the investigation tell us?</vt:lpstr>
      <vt:lpstr>Activity 3: The ozone hole</vt:lpstr>
      <vt:lpstr>Using Climate from Space</vt:lpstr>
      <vt:lpstr>Ozone in Climate from Space</vt:lpstr>
      <vt:lpstr>Ozone levels around the world</vt:lpstr>
      <vt:lpstr>Antarctic ozone</vt:lpstr>
      <vt:lpstr>Find out more</vt:lpstr>
      <vt:lpstr>PowerPoint Presentation</vt:lpstr>
    </vt:vector>
  </TitlesOfParts>
  <Manager/>
  <Company>ESA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Name Surname</dc:creator>
  <cp:keywords/>
  <dc:description/>
  <cp:lastModifiedBy>Fitzsimons, Catherine A.</cp:lastModifiedBy>
  <cp:revision>1344</cp:revision>
  <cp:lastPrinted>2019-04-05T12:22:34Z</cp:lastPrinted>
  <dcterms:created xsi:type="dcterms:W3CDTF">2015-07-01T15:01:13Z</dcterms:created>
  <dcterms:modified xsi:type="dcterms:W3CDTF">2022-03-16T17:00:44Z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Title">
    <vt:lpwstr>ESA Presentation</vt:lpwstr>
  </property>
  <property fmtid="{D5CDD505-2E9C-101B-9397-08002B2CF9AE}" pid="3" name="PSubtitle">
    <vt:lpwstr>ESA Presentation</vt:lpwstr>
  </property>
  <property fmtid="{D5CDD505-2E9C-101B-9397-08002B2CF9AE}" pid="4" name="PAuthor">
    <vt:lpwstr/>
  </property>
  <property fmtid="{D5CDD505-2E9C-101B-9397-08002B2CF9AE}" pid="5" name="PPlace">
    <vt:lpwstr/>
  </property>
  <property fmtid="{D5CDD505-2E9C-101B-9397-08002B2CF9AE}" pid="6" name="PDate">
    <vt:lpwstr>DD/MM/YYYY</vt:lpwstr>
  </property>
  <property fmtid="{D5CDD505-2E9C-101B-9397-08002B2CF9AE}" pid="7" name="PProgramme">
    <vt:lpwstr/>
  </property>
  <property fmtid="{D5CDD505-2E9C-101B-9397-08002B2CF9AE}" pid="8" name="PEmail">
    <vt:lpwstr/>
  </property>
  <property fmtid="{D5CDD505-2E9C-101B-9397-08002B2CF9AE}" pid="9" name="PClassification">
    <vt:lpwstr>ESA UNCLASSIFIED – For Official Use</vt:lpwstr>
  </property>
  <property fmtid="{D5CDD505-2E9C-101B-9397-08002B2CF9AE}" pid="10" name="POptionButton1">
    <vt:bool>true</vt:bool>
  </property>
  <property fmtid="{D5CDD505-2E9C-101B-9397-08002B2CF9AE}" pid="11" name="POptionButton2">
    <vt:bool>true</vt:bool>
  </property>
  <property fmtid="{D5CDD505-2E9C-101B-9397-08002B2CF9AE}" pid="12" name="ESAVersion">
    <vt:lpwstr>4GV1.0</vt:lpwstr>
  </property>
  <property fmtid="{D5CDD505-2E9C-101B-9397-08002B2CF9AE}" pid="13" name="ShowESADialog1">
    <vt:bool>true</vt:bool>
  </property>
  <property fmtid="{D5CDD505-2E9C-101B-9397-08002B2CF9AE}" pid="14" name="Issue Date">
    <vt:filetime>2015-06-30T10:00:00Z</vt:filetime>
  </property>
  <property fmtid="{D5CDD505-2E9C-101B-9397-08002B2CF9AE}" pid="15" name="Document Type">
    <vt:lpwstr>HO - Handout / Presentation</vt:lpwstr>
  </property>
  <property fmtid="{D5CDD505-2E9C-101B-9397-08002B2CF9AE}" pid="16" name="Reference">
    <vt:lpwstr/>
  </property>
  <property fmtid="{D5CDD505-2E9C-101B-9397-08002B2CF9AE}" pid="17" name="Classification">
    <vt:lpwstr>ESA UNCLASSIFIED - For Official Use</vt:lpwstr>
  </property>
  <property fmtid="{D5CDD505-2E9C-101B-9397-08002B2CF9AE}" pid="18" name="Classification Caveat">
    <vt:lpwstr/>
  </property>
  <property fmtid="{D5CDD505-2E9C-101B-9397-08002B2CF9AE}" pid="19" name="Status">
    <vt:lpwstr/>
  </property>
  <property fmtid="{D5CDD505-2E9C-101B-9397-08002B2CF9AE}" pid="20" name="bmsSiteName">
    <vt:lpwstr/>
  </property>
  <property fmtid="{D5CDD505-2E9C-101B-9397-08002B2CF9AE}" pid="21" name="Originating Organisation">
    <vt:lpwstr/>
  </property>
  <property fmtid="{D5CDD505-2E9C-101B-9397-08002B2CF9AE}" pid="22" name="Distribution">
    <vt:lpwstr/>
  </property>
  <property fmtid="{D5CDD505-2E9C-101B-9397-08002B2CF9AE}" pid="23" name="bmsSitename2">
    <vt:lpwstr/>
  </property>
  <property fmtid="{D5CDD505-2E9C-101B-9397-08002B2CF9AE}" pid="24" name="bmsAddress">
    <vt:lpwstr/>
  </property>
  <property fmtid="{D5CDD505-2E9C-101B-9397-08002B2CF9AE}" pid="25" name="bmsPlace">
    <vt:lpwstr/>
  </property>
  <property fmtid="{D5CDD505-2E9C-101B-9397-08002B2CF9AE}" pid="26" name="bmsPhoneFax">
    <vt:lpwstr/>
  </property>
  <property fmtid="{D5CDD505-2E9C-101B-9397-08002B2CF9AE}" pid="27" name="Issue">
    <vt:i4>0</vt:i4>
  </property>
  <property fmtid="{D5CDD505-2E9C-101B-9397-08002B2CF9AE}" pid="28" name="Revision">
    <vt:i4>0</vt:i4>
  </property>
  <property fmtid="{D5CDD505-2E9C-101B-9397-08002B2CF9AE}" pid="29" name="ContentTypeId">
    <vt:lpwstr>0x01010050398B8EA2737947995C227484EA02C8</vt:lpwstr>
  </property>
</Properties>
</file>