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31"/>
  </p:notesMasterIdLst>
  <p:sldIdLst>
    <p:sldId id="256" r:id="rId5"/>
    <p:sldId id="257" r:id="rId6"/>
    <p:sldId id="284" r:id="rId7"/>
    <p:sldId id="259" r:id="rId8"/>
    <p:sldId id="258" r:id="rId9"/>
    <p:sldId id="262" r:id="rId10"/>
    <p:sldId id="261" r:id="rId11"/>
    <p:sldId id="273" r:id="rId12"/>
    <p:sldId id="263" r:id="rId13"/>
    <p:sldId id="274" r:id="rId14"/>
    <p:sldId id="264" r:id="rId15"/>
    <p:sldId id="275" r:id="rId16"/>
    <p:sldId id="271" r:id="rId17"/>
    <p:sldId id="276" r:id="rId18"/>
    <p:sldId id="266" r:id="rId19"/>
    <p:sldId id="267" r:id="rId20"/>
    <p:sldId id="268" r:id="rId21"/>
    <p:sldId id="277" r:id="rId22"/>
    <p:sldId id="269" r:id="rId23"/>
    <p:sldId id="278" r:id="rId24"/>
    <p:sldId id="279" r:id="rId25"/>
    <p:sldId id="280" r:id="rId26"/>
    <p:sldId id="282" r:id="rId27"/>
    <p:sldId id="281" r:id="rId28"/>
    <p:sldId id="285" r:id="rId29"/>
    <p:sldId id="286" r:id="rId30"/>
  </p:sldIdLst>
  <p:sldSz cx="18288000" cy="10287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7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87423"/>
  </p:normalViewPr>
  <p:slideViewPr>
    <p:cSldViewPr snapToGrid="0">
      <p:cViewPr varScale="1">
        <p:scale>
          <a:sx n="64" d="100"/>
          <a:sy n="64" d="100"/>
        </p:scale>
        <p:origin x="1056" y="84"/>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6768FB3D-C8EF-BD27-95F8-1A99256BFD26}"/>
            </a:ext>
          </a:extLst>
        </p:cNvPr>
        <p:cNvGrpSpPr/>
        <p:nvPr/>
      </p:nvGrpSpPr>
      <p:grpSpPr>
        <a:xfrm>
          <a:off x="0" y="0"/>
          <a:ext cx="0" cy="0"/>
          <a:chOff x="0" y="0"/>
          <a:chExt cx="0" cy="0"/>
        </a:xfrm>
      </p:grpSpPr>
      <p:sp>
        <p:nvSpPr>
          <p:cNvPr id="94" name="Google Shape;94;p2:notes">
            <a:extLst>
              <a:ext uri="{FF2B5EF4-FFF2-40B4-BE49-F238E27FC236}">
                <a16:creationId xmlns:a16="http://schemas.microsoft.com/office/drawing/2014/main" id="{DD403D68-0299-26C3-FE98-899DE711865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2:notes">
            <a:extLst>
              <a:ext uri="{FF2B5EF4-FFF2-40B4-BE49-F238E27FC236}">
                <a16:creationId xmlns:a16="http://schemas.microsoft.com/office/drawing/2014/main" id="{0552AA0D-C0DA-8575-D8A9-3F81DF99C76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2222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40f94d1b8a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100" b="0" i="0" u="none" strike="noStrike" dirty="0">
                <a:solidFill>
                  <a:srgbClr val="000000"/>
                </a:solidFill>
                <a:effectLst/>
                <a:latin typeface="-webkit-standard"/>
              </a:rPr>
              <a:t>“Traditional ground-based methods for tracking emissions are limited in coverage and can’t provide the global view needed for climate action. Satellites overcome this limitation by offering continuous, large-scale observations of carbon sources and sinks.”</a:t>
            </a:r>
            <a:endParaRPr lang="en-US" sz="1100"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b="0" i="0" u="none" strike="noStrike" dirty="0">
                <a:solidFill>
                  <a:srgbClr val="000000"/>
                </a:solidFill>
                <a:effectLst/>
              </a:rPr>
              <a:t>Earth Observation (EO) data strengthens estimates</a:t>
            </a:r>
          </a:p>
          <a:p>
            <a:pPr marL="0" lvl="0" indent="0" algn="l" rtl="0">
              <a:spcBef>
                <a:spcPts val="0"/>
              </a:spcBef>
              <a:spcAft>
                <a:spcPts val="0"/>
              </a:spcAft>
              <a:buNone/>
            </a:pPr>
            <a:endParaRPr dirty="0"/>
          </a:p>
        </p:txBody>
      </p:sp>
      <p:sp>
        <p:nvSpPr>
          <p:cNvPr id="121" name="Google Shape;121;g340f94d1b8a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40f94d1b8a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i="1" dirty="0"/>
              <a:t>“ESA’s Climate Change Initiative provides high-quality, long-term satellite datasets that are essential for refining carbon budget assessments. These datasets span biomass, fire, greenhouse gases, and land cover, among others.”</a:t>
            </a:r>
          </a:p>
          <a:p>
            <a:pPr marL="0" lvl="0" indent="0" algn="l" rtl="0">
              <a:spcBef>
                <a:spcPts val="0"/>
              </a:spcBef>
              <a:spcAft>
                <a:spcPts val="0"/>
              </a:spcAft>
              <a:buNone/>
            </a:pPr>
            <a:r>
              <a:rPr lang="en-GB" i="1" dirty="0"/>
              <a:t>“By integrating these datasets, we can improve the accuracy of emissions estimates and better inform climate policy.”</a:t>
            </a:r>
            <a:endParaRPr dirty="0"/>
          </a:p>
        </p:txBody>
      </p:sp>
      <p:sp>
        <p:nvSpPr>
          <p:cNvPr id="110" name="Google Shape;110;g340f94d1b8a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8CCC47C1-7026-EB24-BDDC-0753C7C5DCFA}"/>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D569368E-452B-E124-1FAC-27E6A86604C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a:extLst>
              <a:ext uri="{FF2B5EF4-FFF2-40B4-BE49-F238E27FC236}">
                <a16:creationId xmlns:a16="http://schemas.microsoft.com/office/drawing/2014/main" id="{E0A1B992-E73A-A153-B5DB-7993EACD3FA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41329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98E67DEB-98B3-4B9D-1152-48841D255BC1}"/>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13DA3629-CA62-148F-968F-1D5FDDB0A31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b="0" i="0" u="none" strike="noStrike" dirty="0">
                <a:solidFill>
                  <a:srgbClr val="000000"/>
                </a:solidFill>
                <a:effectLst/>
                <a:latin typeface="-webkit-standard"/>
              </a:rPr>
              <a:t>The ESA CCI satellite-based land cover data has significantly enhanced the spatial representation of land use and land cover change (LULCC) in Brazil, improving the accuracy of global datasets like HYDE 3.3 and strengthening model estimates of LULCC emissions, ultimately reducing uncertainty in global carbon budget assessments.</a:t>
            </a:r>
            <a:endParaRPr dirty="0"/>
          </a:p>
        </p:txBody>
      </p:sp>
      <p:sp>
        <p:nvSpPr>
          <p:cNvPr id="121" name="Google Shape;121;g340f94d1b8a_0_18:notes">
            <a:extLst>
              <a:ext uri="{FF2B5EF4-FFF2-40B4-BE49-F238E27FC236}">
                <a16:creationId xmlns:a16="http://schemas.microsoft.com/office/drawing/2014/main" id="{EFA5CE2E-71CD-E785-58D9-282AC9EB85B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48747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0ECA83C4-B47F-72B9-96B2-8D4152450668}"/>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48C4D699-85D3-68DA-77D3-E802B8B5F0D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g340f94d1b8a_0_18:notes">
            <a:extLst>
              <a:ext uri="{FF2B5EF4-FFF2-40B4-BE49-F238E27FC236}">
                <a16:creationId xmlns:a16="http://schemas.microsoft.com/office/drawing/2014/main" id="{9773C124-6B64-236D-E4F4-8D229029E40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94935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D8E51CD6-C05D-DDC3-FA04-6BA0D36AFBA4}"/>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B0C27248-D76E-2487-6EE9-2845746089D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Relevance for COP, national GHG inventory</a:t>
            </a:r>
            <a:endParaRPr dirty="0"/>
          </a:p>
        </p:txBody>
      </p:sp>
      <p:sp>
        <p:nvSpPr>
          <p:cNvPr id="121" name="Google Shape;121;g340f94d1b8a_0_18:notes">
            <a:extLst>
              <a:ext uri="{FF2B5EF4-FFF2-40B4-BE49-F238E27FC236}">
                <a16:creationId xmlns:a16="http://schemas.microsoft.com/office/drawing/2014/main" id="{B53D0DCB-D647-E7A4-5D4D-A16EEBB0FC0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43912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9CDBB072-BB6F-C1B8-F8E4-FE380FEA0457}"/>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D9681C87-CA56-6B9E-C595-AEDC3F95F6F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g340f94d1b8a_0_18:notes">
            <a:extLst>
              <a:ext uri="{FF2B5EF4-FFF2-40B4-BE49-F238E27FC236}">
                <a16:creationId xmlns:a16="http://schemas.microsoft.com/office/drawing/2014/main" id="{B6F41723-BAC3-4E33-4268-BC7EF0FB0E5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95733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02868CBF-2D7C-4AFE-65AB-5F4DE22D9C4C}"/>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D6199DA4-D326-EA77-74B2-5D299C0BA31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Using ESA CCI Biomass maps + secondary forest age maps – space for time substitution </a:t>
            </a:r>
            <a:endParaRPr dirty="0"/>
          </a:p>
        </p:txBody>
      </p:sp>
      <p:sp>
        <p:nvSpPr>
          <p:cNvPr id="121" name="Google Shape;121;g340f94d1b8a_0_18:notes">
            <a:extLst>
              <a:ext uri="{FF2B5EF4-FFF2-40B4-BE49-F238E27FC236}">
                <a16:creationId xmlns:a16="http://schemas.microsoft.com/office/drawing/2014/main" id="{CD052C3F-3CF2-AF91-47FC-DA53DB80A8A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820461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F11143C8-A52F-56FD-3E33-C6D5676F0417}"/>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9471E4E0-28A6-5CDE-0631-3D1A8D67EFC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Using ESA CCI Biomass maps + secondary forest age maps – space for time substitution </a:t>
            </a:r>
            <a:endParaRPr dirty="0"/>
          </a:p>
        </p:txBody>
      </p:sp>
      <p:sp>
        <p:nvSpPr>
          <p:cNvPr id="121" name="Google Shape;121;g340f94d1b8a_0_18:notes">
            <a:extLst>
              <a:ext uri="{FF2B5EF4-FFF2-40B4-BE49-F238E27FC236}">
                <a16:creationId xmlns:a16="http://schemas.microsoft.com/office/drawing/2014/main" id="{423B1634-31F7-661E-5A89-9B4095711CA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59204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AF59A96A-994F-7DB0-53E0-CD6AE7046E1C}"/>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6FBC3A8E-4EA9-3CE5-F6CF-04E8FB8BD52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g340f94d1b8a_0_18:notes">
            <a:extLst>
              <a:ext uri="{FF2B5EF4-FFF2-40B4-BE49-F238E27FC236}">
                <a16:creationId xmlns:a16="http://schemas.microsoft.com/office/drawing/2014/main" id="{D35CF89E-32D3-7318-98A1-E2094A639D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76926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4A9460B4-8E69-B67D-6542-34D492FB5A86}"/>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085F6640-B923-77EA-FB07-80DF4DBE345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g340f94d1b8a_0_18:notes">
            <a:extLst>
              <a:ext uri="{FF2B5EF4-FFF2-40B4-BE49-F238E27FC236}">
                <a16:creationId xmlns:a16="http://schemas.microsoft.com/office/drawing/2014/main" id="{D056422C-006C-F5D1-2877-303FF3033F7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69949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7A55A6B5-A164-B93F-6ED0-C45317EFA3A2}"/>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0E832B54-E3F5-F4AF-8C49-D148A231F22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ESA CCI biomass</a:t>
            </a:r>
          </a:p>
          <a:p>
            <a:pPr marL="0" lvl="0" indent="0" algn="l" rtl="0">
              <a:spcBef>
                <a:spcPts val="0"/>
              </a:spcBef>
              <a:spcAft>
                <a:spcPts val="0"/>
              </a:spcAft>
              <a:buNone/>
            </a:pPr>
            <a:r>
              <a:rPr lang="en-GB" dirty="0"/>
              <a:t>Aim is to use a range of fire data, including ESA FIRE CCI</a:t>
            </a:r>
            <a:endParaRPr dirty="0"/>
          </a:p>
        </p:txBody>
      </p:sp>
      <p:sp>
        <p:nvSpPr>
          <p:cNvPr id="121" name="Google Shape;121;g340f94d1b8a_0_18:notes">
            <a:extLst>
              <a:ext uri="{FF2B5EF4-FFF2-40B4-BE49-F238E27FC236}">
                <a16:creationId xmlns:a16="http://schemas.microsoft.com/office/drawing/2014/main" id="{C3EEBEB6-50C1-7D59-E324-3ACFEC0A837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8451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FF7318CB-3DC9-2677-97DB-F95153D29ED7}"/>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441ECC20-91FF-536B-1E8C-1B7A6A590D2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g340f94d1b8a_0_18:notes">
            <a:extLst>
              <a:ext uri="{FF2B5EF4-FFF2-40B4-BE49-F238E27FC236}">
                <a16:creationId xmlns:a16="http://schemas.microsoft.com/office/drawing/2014/main" id="{9F88F35F-2EEF-5587-F454-2B66A3C8D5C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505603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A8D719B9-5706-E7C8-2E0B-1160F5CD64DF}"/>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BA10515A-8F39-18CC-840B-EF121FEEAF3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DGVMs biogeochemical processes not directly observed</a:t>
            </a:r>
            <a:endParaRPr dirty="0"/>
          </a:p>
        </p:txBody>
      </p:sp>
      <p:sp>
        <p:nvSpPr>
          <p:cNvPr id="121" name="Google Shape;121;g340f94d1b8a_0_18:notes">
            <a:extLst>
              <a:ext uri="{FF2B5EF4-FFF2-40B4-BE49-F238E27FC236}">
                <a16:creationId xmlns:a16="http://schemas.microsoft.com/office/drawing/2014/main" id="{446B4B94-5AB1-1209-16EA-D0299708E8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33630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A46479A8-E03F-EB3F-8E5B-5AB51DE58B09}"/>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D3B0F86C-4DC4-9308-BC0B-B4D80A4B825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Aim to expand it by using fire cci data to prescribe fires in the DGVMs; track extreme fire events</a:t>
            </a:r>
          </a:p>
          <a:p>
            <a:pPr marL="0" lvl="0" indent="0" algn="l" rtl="0">
              <a:spcBef>
                <a:spcPts val="0"/>
              </a:spcBef>
              <a:spcAft>
                <a:spcPts val="0"/>
              </a:spcAft>
              <a:buNone/>
            </a:pPr>
            <a:r>
              <a:rPr lang="en-GB" dirty="0"/>
              <a:t>Prescribe PFT from </a:t>
            </a:r>
            <a:r>
              <a:rPr lang="en-GB"/>
              <a:t>ESA CCI land </a:t>
            </a:r>
            <a:r>
              <a:rPr lang="en-GB" dirty="0"/>
              <a:t>cover</a:t>
            </a:r>
            <a:endParaRPr dirty="0"/>
          </a:p>
        </p:txBody>
      </p:sp>
      <p:sp>
        <p:nvSpPr>
          <p:cNvPr id="121" name="Google Shape;121;g340f94d1b8a_0_18:notes">
            <a:extLst>
              <a:ext uri="{FF2B5EF4-FFF2-40B4-BE49-F238E27FC236}">
                <a16:creationId xmlns:a16="http://schemas.microsoft.com/office/drawing/2014/main" id="{57F58BF1-8BA5-8B38-7B5F-255B02E4B16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44096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FC90DFEB-FD10-224E-2EEB-55292D0250DB}"/>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679B8121-BC63-6D63-0667-6B8CE1E21D8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g340f94d1b8a_0_18:notes">
            <a:extLst>
              <a:ext uri="{FF2B5EF4-FFF2-40B4-BE49-F238E27FC236}">
                <a16:creationId xmlns:a16="http://schemas.microsoft.com/office/drawing/2014/main" id="{E727E890-7D7D-6B31-8276-C8EBAC776A3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1814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4B417457-7866-D6FF-A6AB-854B56474FFB}"/>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83EBDC4C-063C-9160-15D1-461F77D234E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g340f94d1b8a_0_18:notes">
            <a:extLst>
              <a:ext uri="{FF2B5EF4-FFF2-40B4-BE49-F238E27FC236}">
                <a16:creationId xmlns:a16="http://schemas.microsoft.com/office/drawing/2014/main" id="{E7623A08-F909-2849-F756-7D4C138D804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46627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E2166B72-0A08-7E0F-9FF1-972D64E1EE5C}"/>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402DAC73-CB16-ED4B-0767-1DC6703329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g340f94d1b8a_0_18:notes">
            <a:extLst>
              <a:ext uri="{FF2B5EF4-FFF2-40B4-BE49-F238E27FC236}">
                <a16:creationId xmlns:a16="http://schemas.microsoft.com/office/drawing/2014/main" id="{3E579DD0-9237-29DA-7FCD-963C5DF2811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250483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7BC575A5-7784-F71A-6F6C-D0A447065F84}"/>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41DFFC87-C03C-3872-8CFF-B7C6269BE7D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g340f94d1b8a_0_18:notes">
            <a:extLst>
              <a:ext uri="{FF2B5EF4-FFF2-40B4-BE49-F238E27FC236}">
                <a16:creationId xmlns:a16="http://schemas.microsoft.com/office/drawing/2014/main" id="{4762A304-AB1F-B880-4F99-A9CA2EDEBF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39997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605250DD-95AB-4A72-0AD5-88DE48EB8D6F}"/>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AD8A3716-9C79-9F57-94ED-B206C478B59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1" name="Google Shape;121;g340f94d1b8a_0_18:notes">
            <a:extLst>
              <a:ext uri="{FF2B5EF4-FFF2-40B4-BE49-F238E27FC236}">
                <a16:creationId xmlns:a16="http://schemas.microsoft.com/office/drawing/2014/main" id="{7C7442E6-A88C-CEBC-A74A-5730D430D82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97082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a:extLst>
            <a:ext uri="{FF2B5EF4-FFF2-40B4-BE49-F238E27FC236}">
              <a16:creationId xmlns:a16="http://schemas.microsoft.com/office/drawing/2014/main" id="{AB984747-5CB4-50BD-116D-108D543A4649}"/>
            </a:ext>
          </a:extLst>
        </p:cNvPr>
        <p:cNvGrpSpPr/>
        <p:nvPr/>
      </p:nvGrpSpPr>
      <p:grpSpPr>
        <a:xfrm>
          <a:off x="0" y="0"/>
          <a:ext cx="0" cy="0"/>
          <a:chOff x="0" y="0"/>
          <a:chExt cx="0" cy="0"/>
        </a:xfrm>
      </p:grpSpPr>
      <p:sp>
        <p:nvSpPr>
          <p:cNvPr id="120" name="Google Shape;120;g340f94d1b8a_0_18:notes">
            <a:extLst>
              <a:ext uri="{FF2B5EF4-FFF2-40B4-BE49-F238E27FC236}">
                <a16:creationId xmlns:a16="http://schemas.microsoft.com/office/drawing/2014/main" id="{C2FEFF0A-67AD-F974-E0C3-0678261D2A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1" name="Google Shape;121;g340f94d1b8a_0_18:notes">
            <a:extLst>
              <a:ext uri="{FF2B5EF4-FFF2-40B4-BE49-F238E27FC236}">
                <a16:creationId xmlns:a16="http://schemas.microsoft.com/office/drawing/2014/main" id="{F282860C-AC51-3EEF-4773-ADC9E68303F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785889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044F3EE1-651A-FCC0-E46B-D28CA351FF47}"/>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E44D4A40-7881-CC16-D2C5-7876B9A8FA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EO </a:t>
            </a:r>
            <a:r>
              <a:rPr lang="en-GB" dirty="0" err="1"/>
              <a:t>revol</a:t>
            </a:r>
            <a:r>
              <a:rPr lang="en-GB" dirty="0"/>
              <a:t>. for regional carbon budgets – fire dynamics, secondary</a:t>
            </a:r>
          </a:p>
          <a:p>
            <a:pPr marL="0" lvl="0" indent="0" algn="l" rtl="0">
              <a:spcBef>
                <a:spcPts val="0"/>
              </a:spcBef>
              <a:spcAft>
                <a:spcPts val="0"/>
              </a:spcAft>
              <a:buNone/>
            </a:pPr>
            <a:r>
              <a:rPr lang="en-GB" dirty="0"/>
              <a:t>Nature based solutions </a:t>
            </a:r>
          </a:p>
          <a:p>
            <a:pPr marL="0" lvl="0" indent="0" algn="l" rtl="0">
              <a:spcBef>
                <a:spcPts val="0"/>
              </a:spcBef>
              <a:spcAft>
                <a:spcPts val="0"/>
              </a:spcAft>
              <a:buNone/>
            </a:pPr>
            <a:r>
              <a:rPr lang="en-GB" dirty="0"/>
              <a:t>ECVs </a:t>
            </a:r>
          </a:p>
          <a:p>
            <a:pPr marL="0" lvl="0" indent="0" algn="l" rtl="0">
              <a:spcBef>
                <a:spcPts val="0"/>
              </a:spcBef>
              <a:spcAft>
                <a:spcPts val="0"/>
              </a:spcAft>
              <a:buNone/>
            </a:pPr>
            <a:r>
              <a:rPr lang="en-GB" dirty="0"/>
              <a:t>Moving forwards – biomass satellite </a:t>
            </a:r>
          </a:p>
          <a:p>
            <a:pPr marL="0" lvl="0" indent="0" algn="l" rtl="0">
              <a:spcBef>
                <a:spcPts val="0"/>
              </a:spcBef>
              <a:spcAft>
                <a:spcPts val="0"/>
              </a:spcAft>
              <a:buNone/>
            </a:pPr>
            <a:r>
              <a:rPr lang="en-GB" dirty="0"/>
              <a:t>Improving representation </a:t>
            </a:r>
            <a:endParaRPr dirty="0"/>
          </a:p>
        </p:txBody>
      </p:sp>
      <p:sp>
        <p:nvSpPr>
          <p:cNvPr id="82" name="Google Shape;82;p1:notes">
            <a:extLst>
              <a:ext uri="{FF2B5EF4-FFF2-40B4-BE49-F238E27FC236}">
                <a16:creationId xmlns:a16="http://schemas.microsoft.com/office/drawing/2014/main" id="{B64AD5A5-3D68-E67D-0DEF-37E6ADC43EA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212050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FF560181-B1EE-C98D-24C4-DDBFB3560269}"/>
            </a:ext>
          </a:extLst>
        </p:cNvPr>
        <p:cNvGrpSpPr/>
        <p:nvPr/>
      </p:nvGrpSpPr>
      <p:grpSpPr>
        <a:xfrm>
          <a:off x="0" y="0"/>
          <a:ext cx="0" cy="0"/>
          <a:chOff x="0" y="0"/>
          <a:chExt cx="0" cy="0"/>
        </a:xfrm>
      </p:grpSpPr>
      <p:sp>
        <p:nvSpPr>
          <p:cNvPr id="81" name="Google Shape;81;p1:notes">
            <a:extLst>
              <a:ext uri="{FF2B5EF4-FFF2-40B4-BE49-F238E27FC236}">
                <a16:creationId xmlns:a16="http://schemas.microsoft.com/office/drawing/2014/main" id="{C73886DA-A437-702D-B45D-3CD80E24D9E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EO </a:t>
            </a:r>
            <a:r>
              <a:rPr lang="en-GB" dirty="0" err="1"/>
              <a:t>revol</a:t>
            </a:r>
            <a:r>
              <a:rPr lang="en-GB" dirty="0"/>
              <a:t>. for regional carbon budgets – fire dynamics, secondary</a:t>
            </a:r>
          </a:p>
          <a:p>
            <a:pPr marL="0" lvl="0" indent="0" algn="l" rtl="0">
              <a:spcBef>
                <a:spcPts val="0"/>
              </a:spcBef>
              <a:spcAft>
                <a:spcPts val="0"/>
              </a:spcAft>
              <a:buNone/>
            </a:pPr>
            <a:r>
              <a:rPr lang="en-GB" dirty="0"/>
              <a:t>Nature based solutions </a:t>
            </a:r>
          </a:p>
          <a:p>
            <a:pPr marL="0" lvl="0" indent="0" algn="l" rtl="0">
              <a:spcBef>
                <a:spcPts val="0"/>
              </a:spcBef>
              <a:spcAft>
                <a:spcPts val="0"/>
              </a:spcAft>
              <a:buNone/>
            </a:pPr>
            <a:r>
              <a:rPr lang="en-GB" dirty="0"/>
              <a:t>ECVs </a:t>
            </a:r>
          </a:p>
          <a:p>
            <a:pPr marL="0" lvl="0" indent="0" algn="l" rtl="0">
              <a:spcBef>
                <a:spcPts val="0"/>
              </a:spcBef>
              <a:spcAft>
                <a:spcPts val="0"/>
              </a:spcAft>
              <a:buNone/>
            </a:pPr>
            <a:r>
              <a:rPr lang="en-GB" dirty="0"/>
              <a:t>Moving forwards – biomass satellite </a:t>
            </a:r>
          </a:p>
          <a:p>
            <a:pPr marL="0" lvl="0" indent="0" algn="l" rtl="0">
              <a:spcBef>
                <a:spcPts val="0"/>
              </a:spcBef>
              <a:spcAft>
                <a:spcPts val="0"/>
              </a:spcAft>
              <a:buNone/>
            </a:pPr>
            <a:r>
              <a:rPr lang="en-GB" dirty="0"/>
              <a:t>Improving representation </a:t>
            </a:r>
            <a:endParaRPr dirty="0"/>
          </a:p>
        </p:txBody>
      </p:sp>
      <p:sp>
        <p:nvSpPr>
          <p:cNvPr id="82" name="Google Shape;82;p1:notes">
            <a:extLst>
              <a:ext uri="{FF2B5EF4-FFF2-40B4-BE49-F238E27FC236}">
                <a16:creationId xmlns:a16="http://schemas.microsoft.com/office/drawing/2014/main" id="{97632FD0-3898-A4F7-26B4-4D3521AA0BE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34033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6"/>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1792288" y="612775"/>
            <a:ext cx="5486400" cy="4114800"/>
          </a:xfrm>
          <a:prstGeom prst="rect">
            <a:avLst/>
          </a:prstGeom>
          <a:noFill/>
          <a:ln>
            <a:noFill/>
          </a:ln>
        </p:spPr>
      </p:sp>
      <p:sp>
        <p:nvSpPr>
          <p:cNvPr id="64" name="Google Shape;64;p10"/>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1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 id="2147483653" r:id="rId3"/>
    <p:sldLayoutId id="2147483654" r:id="rId4"/>
    <p:sldLayoutId id="2147483655" r:id="rId5"/>
    <p:sldLayoutId id="2147483656" r:id="rId6"/>
    <p:sldLayoutId id="2147483657" r:id="rId7"/>
    <p:sldLayoutId id="214748365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ipcc.ch/report/ar6/wg1/" TargetMode="External"/><Relationship Id="rId3" Type="http://schemas.openxmlformats.org/officeDocument/2006/relationships/image" Target="../media/image2.png"/><Relationship Id="rId7" Type="http://schemas.openxmlformats.org/officeDocument/2006/relationships/hyperlink" Target="https://essd.copernicus.org/preprints/essd-2024-519"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gml.noaa.gov/ccgg/trends/" TargetMode="External"/><Relationship Id="rId5" Type="http://schemas.openxmlformats.org/officeDocument/2006/relationships/image" Target="../media/image4.jpg"/><Relationship Id="rId4" Type="http://schemas.openxmlformats.org/officeDocument/2006/relationships/image" Target="../media/image3.png"/><Relationship Id="rId9" Type="http://schemas.openxmlformats.org/officeDocument/2006/relationships/hyperlink" Target="http://www.globalcarbonproject.org/carbonbudget/"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climate.esa.int/en/data/#/dashboard" TargetMode="External"/><Relationship Id="rId5" Type="http://schemas.openxmlformats.org/officeDocument/2006/relationships/image" Target="../media/image5.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hyperlink" Target="https://climate.esa.int/en/about-us-new/climate-change-initiative/Climate-Change-Initiative/" TargetMode="External"/><Relationship Id="rId5" Type="http://schemas.openxmlformats.org/officeDocument/2006/relationships/image" Target="../media/image6.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hyperlink" Target="http://www.globalcarbonproject.org/carbonbudget/"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s://essd.copernicus.org/preprints/essd-2024-519" TargetMode="External"/><Relationship Id="rId5" Type="http://schemas.openxmlformats.org/officeDocument/2006/relationships/image" Target="../media/image11.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2.png"/><Relationship Id="rId7" Type="http://schemas.openxmlformats.org/officeDocument/2006/relationships/hyperlink" Target="https://globalcarbonbudget.org/carbonbudget"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hyperlink" Target="https://globalcarbonatlas.org/" TargetMode="Externa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7.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2.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jpeg"/><Relationship Id="rId2" Type="http://schemas.openxmlformats.org/officeDocument/2006/relationships/notesSlide" Target="../notesSlides/notesSlide15.xml"/><Relationship Id="rId16"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3.png"/><Relationship Id="rId9" Type="http://schemas.openxmlformats.org/officeDocument/2006/relationships/image" Target="../media/image24.png"/><Relationship Id="rId1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5.emf"/><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6.emf"/><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2.png"/><Relationship Id="rId7" Type="http://schemas.openxmlformats.org/officeDocument/2006/relationships/image" Target="../media/image40.png"/><Relationship Id="rId12" Type="http://schemas.openxmlformats.org/officeDocument/2006/relationships/image" Target="../media/image45.sv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9.sv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svg"/><Relationship Id="rId4" Type="http://schemas.openxmlformats.org/officeDocument/2006/relationships/image" Target="../media/image3.png"/><Relationship Id="rId9"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8.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49.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C003B"/>
        </a:solidFill>
        <a:effectLst/>
      </p:bgPr>
    </p:bg>
    <p:spTree>
      <p:nvGrpSpPr>
        <p:cNvPr id="1" name="Shape 83"/>
        <p:cNvGrpSpPr/>
        <p:nvPr/>
      </p:nvGrpSpPr>
      <p:grpSpPr>
        <a:xfrm>
          <a:off x="0" y="0"/>
          <a:ext cx="0" cy="0"/>
          <a:chOff x="0" y="0"/>
          <a:chExt cx="0" cy="0"/>
        </a:xfrm>
      </p:grpSpPr>
      <p:sp>
        <p:nvSpPr>
          <p:cNvPr id="84" name="Google Shape;84;p13"/>
          <p:cNvSpPr/>
          <p:nvPr/>
        </p:nvSpPr>
        <p:spPr>
          <a:xfrm>
            <a:off x="7728350" y="-1757502"/>
            <a:ext cx="11893945" cy="12044502"/>
          </a:xfrm>
          <a:custGeom>
            <a:avLst/>
            <a:gdLst/>
            <a:ahLst/>
            <a:cxnLst/>
            <a:rect l="l" t="t" r="r" b="b"/>
            <a:pathLst>
              <a:path w="11893945" h="12044502" extrusionOk="0">
                <a:moveTo>
                  <a:pt x="0" y="0"/>
                </a:moveTo>
                <a:lnTo>
                  <a:pt x="11893945" y="0"/>
                </a:lnTo>
                <a:lnTo>
                  <a:pt x="11893945" y="12044502"/>
                </a:lnTo>
                <a:lnTo>
                  <a:pt x="0" y="12044502"/>
                </a:lnTo>
                <a:lnTo>
                  <a:pt x="0" y="0"/>
                </a:lnTo>
                <a:close/>
              </a:path>
            </a:pathLst>
          </a:custGeom>
          <a:blipFill rotWithShape="1">
            <a:blip r:embed="rId3">
              <a:alphaModFix/>
            </a:blip>
            <a:stretch>
              <a:fillRect/>
            </a:stretch>
          </a:blipFill>
          <a:ln>
            <a:noFill/>
          </a:ln>
        </p:spPr>
        <p:txBody>
          <a:bodyPr/>
          <a:lstStyle/>
          <a:p>
            <a:endParaRPr lang="en-US"/>
          </a:p>
        </p:txBody>
      </p:sp>
      <p:grpSp>
        <p:nvGrpSpPr>
          <p:cNvPr id="85" name="Google Shape;85;p13"/>
          <p:cNvGrpSpPr/>
          <p:nvPr/>
        </p:nvGrpSpPr>
        <p:grpSpPr>
          <a:xfrm>
            <a:off x="0" y="-51721"/>
            <a:ext cx="3989953" cy="1344580"/>
            <a:chOff x="0" y="-433983"/>
            <a:chExt cx="5319937" cy="1792773"/>
          </a:xfrm>
        </p:grpSpPr>
        <p:grpSp>
          <p:nvGrpSpPr>
            <p:cNvPr id="86" name="Google Shape;86;p13"/>
            <p:cNvGrpSpPr/>
            <p:nvPr/>
          </p:nvGrpSpPr>
          <p:grpSpPr>
            <a:xfrm>
              <a:off x="0" y="-433983"/>
              <a:ext cx="5319937" cy="1792773"/>
              <a:chOff x="0" y="-85725"/>
              <a:chExt cx="1050852" cy="354128"/>
            </a:xfrm>
          </p:grpSpPr>
          <p:sp>
            <p:nvSpPr>
              <p:cNvPr id="87" name="Google Shape;87;p13"/>
              <p:cNvSpPr/>
              <p:nvPr/>
            </p:nvSpPr>
            <p:spPr>
              <a:xfrm>
                <a:off x="0" y="0"/>
                <a:ext cx="1050852" cy="268403"/>
              </a:xfrm>
              <a:custGeom>
                <a:avLst/>
                <a:gdLst/>
                <a:ahLst/>
                <a:cxnLst/>
                <a:rect l="l" t="t" r="r" b="b"/>
                <a:pathLst>
                  <a:path w="1050852" h="268403" extrusionOk="0">
                    <a:moveTo>
                      <a:pt x="0" y="0"/>
                    </a:moveTo>
                    <a:lnTo>
                      <a:pt x="1050852" y="0"/>
                    </a:lnTo>
                    <a:lnTo>
                      <a:pt x="1050852" y="268403"/>
                    </a:lnTo>
                    <a:lnTo>
                      <a:pt x="0" y="268403"/>
                    </a:lnTo>
                    <a:close/>
                  </a:path>
                </a:pathLst>
              </a:custGeom>
              <a:solidFill>
                <a:srgbClr val="FFFFFF"/>
              </a:solidFill>
              <a:ln>
                <a:noFill/>
              </a:ln>
            </p:spPr>
            <p:txBody>
              <a:bodyPr/>
              <a:lstStyle/>
              <a:p>
                <a:endParaRPr lang="en-US"/>
              </a:p>
            </p:txBody>
          </p:sp>
          <p:sp>
            <p:nvSpPr>
              <p:cNvPr id="88" name="Google Shape;88;p13"/>
              <p:cNvSpPr txBox="1"/>
              <p:nvPr/>
            </p:nvSpPr>
            <p:spPr>
              <a:xfrm>
                <a:off x="0" y="-85725"/>
                <a:ext cx="1050852" cy="354128"/>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89" name="Google Shape;89;p13"/>
            <p:cNvSpPr/>
            <p:nvPr/>
          </p:nvSpPr>
          <p:spPr>
            <a:xfrm>
              <a:off x="3194650" y="0"/>
              <a:ext cx="2125287" cy="1358790"/>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4">
                <a:alphaModFix/>
              </a:blip>
              <a:stretch>
                <a:fillRect/>
              </a:stretch>
            </a:blipFill>
            <a:ln>
              <a:noFill/>
            </a:ln>
          </p:spPr>
          <p:txBody>
            <a:bodyPr/>
            <a:lstStyle/>
            <a:p>
              <a:endParaRPr lang="en-US"/>
            </a:p>
          </p:txBody>
        </p:sp>
        <p:sp>
          <p:nvSpPr>
            <p:cNvPr id="90" name="Google Shape;90;p13"/>
            <p:cNvSpPr/>
            <p:nvPr/>
          </p:nvSpPr>
          <p:spPr>
            <a:xfrm>
              <a:off x="433934" y="132067"/>
              <a:ext cx="2760717" cy="1226723"/>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5">
                <a:alphaModFix/>
              </a:blip>
              <a:stretch>
                <a:fillRect t="-10764"/>
              </a:stretch>
            </a:blipFill>
            <a:ln>
              <a:noFill/>
            </a:ln>
          </p:spPr>
          <p:txBody>
            <a:bodyPr/>
            <a:lstStyle/>
            <a:p>
              <a:endParaRPr lang="en-US"/>
            </a:p>
          </p:txBody>
        </p:sp>
      </p:grpSp>
      <p:sp>
        <p:nvSpPr>
          <p:cNvPr id="91" name="Google Shape;91;p13"/>
          <p:cNvSpPr txBox="1"/>
          <p:nvPr/>
        </p:nvSpPr>
        <p:spPr>
          <a:xfrm>
            <a:off x="214350" y="2934625"/>
            <a:ext cx="13805400" cy="5613011"/>
          </a:xfrm>
          <a:prstGeom prst="rect">
            <a:avLst/>
          </a:prstGeom>
          <a:noFill/>
          <a:ln>
            <a:noFill/>
          </a:ln>
        </p:spPr>
        <p:txBody>
          <a:bodyPr spcFirstLastPara="1" wrap="square" lIns="0" tIns="0" rIns="0" bIns="0" anchor="t" anchorCtr="0">
            <a:spAutoFit/>
          </a:bodyPr>
          <a:lstStyle/>
          <a:p>
            <a:pPr marL="0" lvl="0" indent="0" algn="ctr" rtl="0">
              <a:lnSpc>
                <a:spcPct val="115000"/>
              </a:lnSpc>
              <a:spcBef>
                <a:spcPts val="1200"/>
              </a:spcBef>
              <a:spcAft>
                <a:spcPts val="0"/>
              </a:spcAft>
              <a:buClr>
                <a:schemeClr val="dk1"/>
              </a:buClr>
              <a:buSzPts val="1100"/>
              <a:buFont typeface="Arial"/>
              <a:buNone/>
            </a:pPr>
            <a:r>
              <a:rPr lang="en-US" sz="5799" b="1" dirty="0">
                <a:solidFill>
                  <a:srgbClr val="FFFFFF"/>
                </a:solidFill>
              </a:rPr>
              <a:t>Transforming Carbon Emission Estimates with ESA CCI Data</a:t>
            </a:r>
            <a:endParaRPr sz="5799" b="1" dirty="0">
              <a:solidFill>
                <a:srgbClr val="FFFFFF"/>
              </a:solidFill>
            </a:endParaRPr>
          </a:p>
          <a:p>
            <a:pPr marL="0" marR="0" lvl="0" indent="0" algn="ctr" rtl="0">
              <a:lnSpc>
                <a:spcPct val="140006"/>
              </a:lnSpc>
              <a:spcBef>
                <a:spcPts val="1200"/>
              </a:spcBef>
              <a:spcAft>
                <a:spcPts val="0"/>
              </a:spcAft>
              <a:buNone/>
            </a:pPr>
            <a:r>
              <a:rPr lang="en-US" sz="5099" b="1" i="0" u="none" strike="noStrike" cap="none" dirty="0">
                <a:solidFill>
                  <a:srgbClr val="FFFFFF"/>
                </a:solidFill>
                <a:latin typeface="Arial"/>
                <a:ea typeface="Arial"/>
                <a:cs typeface="Arial"/>
                <a:sym typeface="Arial"/>
              </a:rPr>
              <a:t> </a:t>
            </a:r>
            <a:r>
              <a:rPr lang="en-US" sz="4199" b="1" dirty="0">
                <a:solidFill>
                  <a:srgbClr val="FFFFFF"/>
                </a:solidFill>
              </a:rPr>
              <a:t>Insights from the University of Exeter Carbon Cycle group</a:t>
            </a:r>
            <a:endParaRPr sz="4199" b="1" dirty="0">
              <a:solidFill>
                <a:srgbClr val="FFFFFF"/>
              </a:solidFill>
            </a:endParaRPr>
          </a:p>
          <a:p>
            <a:pPr marL="0" marR="0" lvl="0" indent="0" algn="ctr" rtl="0">
              <a:lnSpc>
                <a:spcPct val="140006"/>
              </a:lnSpc>
              <a:spcBef>
                <a:spcPts val="0"/>
              </a:spcBef>
              <a:spcAft>
                <a:spcPts val="0"/>
              </a:spcAft>
              <a:buNone/>
            </a:pPr>
            <a:endParaRPr sz="5799" b="1" dirty="0">
              <a:solidFill>
                <a:srgbClr val="FFFFFF"/>
              </a:solidFill>
            </a:endParaRPr>
          </a:p>
        </p:txBody>
      </p:sp>
      <p:sp>
        <p:nvSpPr>
          <p:cNvPr id="92" name="Google Shape;92;p13"/>
          <p:cNvSpPr txBox="1"/>
          <p:nvPr/>
        </p:nvSpPr>
        <p:spPr>
          <a:xfrm>
            <a:off x="583825" y="8989950"/>
            <a:ext cx="18035100" cy="600300"/>
          </a:xfrm>
          <a:prstGeom prst="rect">
            <a:avLst/>
          </a:prstGeom>
          <a:noFill/>
          <a:ln>
            <a:noFill/>
          </a:ln>
        </p:spPr>
        <p:txBody>
          <a:bodyPr spcFirstLastPara="1" wrap="square" lIns="0" tIns="0" rIns="0" bIns="0" anchor="t" anchorCtr="0">
            <a:spAutoFit/>
          </a:bodyPr>
          <a:lstStyle/>
          <a:p>
            <a:pPr marL="0" marR="0" lvl="0" indent="0" algn="l" rtl="0">
              <a:lnSpc>
                <a:spcPct val="140010"/>
              </a:lnSpc>
              <a:spcBef>
                <a:spcPts val="0"/>
              </a:spcBef>
              <a:spcAft>
                <a:spcPts val="0"/>
              </a:spcAft>
              <a:buNone/>
            </a:pPr>
            <a:r>
              <a:rPr lang="en-US" sz="3799" b="0" i="0" u="none" strike="noStrike" cap="none">
                <a:solidFill>
                  <a:srgbClr val="FFFFFF"/>
                </a:solidFill>
                <a:latin typeface="Arial"/>
                <a:ea typeface="Arial"/>
                <a:cs typeface="Arial"/>
                <a:sym typeface="Arial"/>
              </a:rPr>
              <a:t>Dr. Thais M. Rosan </a:t>
            </a:r>
            <a:r>
              <a:rPr lang="en-US" sz="3799">
                <a:solidFill>
                  <a:srgbClr val="FFFFFF"/>
                </a:solidFill>
              </a:rPr>
              <a:t>| University of Exeter | </a:t>
            </a:r>
            <a:r>
              <a:rPr lang="en-US" sz="3900">
                <a:solidFill>
                  <a:srgbClr val="FFFFFF"/>
                </a:solidFill>
              </a:rPr>
              <a:t>40TH </a:t>
            </a:r>
            <a:r>
              <a:rPr lang="en-US" sz="3799">
                <a:solidFill>
                  <a:srgbClr val="FFFFFF"/>
                </a:solidFill>
              </a:rPr>
              <a:t>ISRSE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4"/>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98" name="Google Shape;98;p14"/>
          <p:cNvGrpSpPr/>
          <p:nvPr/>
        </p:nvGrpSpPr>
        <p:grpSpPr>
          <a:xfrm>
            <a:off x="0" y="9543418"/>
            <a:ext cx="18287996" cy="552442"/>
            <a:chOff x="0" y="-85725"/>
            <a:chExt cx="4816592" cy="145500"/>
          </a:xfrm>
        </p:grpSpPr>
        <p:sp>
          <p:nvSpPr>
            <p:cNvPr id="99" name="Google Shape;99;p14"/>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00" name="Google Shape;100;p14"/>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01" name="Google Shape;101;p14"/>
          <p:cNvSpPr txBox="1"/>
          <p:nvPr/>
        </p:nvSpPr>
        <p:spPr>
          <a:xfrm>
            <a:off x="3645000" y="220363"/>
            <a:ext cx="10998000" cy="800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400"/>
              </a:spcBef>
              <a:spcAft>
                <a:spcPts val="400"/>
              </a:spcAft>
              <a:buNone/>
            </a:pPr>
            <a:r>
              <a:rPr lang="en-US" sz="4000" b="1">
                <a:solidFill>
                  <a:srgbClr val="FFFFFF"/>
                </a:solidFill>
              </a:rPr>
              <a:t>The Importance of Accurate CO₂ Estimation</a:t>
            </a:r>
            <a:endParaRPr sz="4000" b="1">
              <a:solidFill>
                <a:srgbClr val="FFFFFF"/>
              </a:solidFill>
            </a:endParaRPr>
          </a:p>
        </p:txBody>
      </p:sp>
      <p:sp>
        <p:nvSpPr>
          <p:cNvPr id="102" name="Google Shape;102;p14"/>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03" name="Google Shape;103;p14"/>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pic>
        <p:nvPicPr>
          <p:cNvPr id="104" name="Google Shape;104;p14"/>
          <p:cNvPicPr preferRelativeResize="0"/>
          <p:nvPr/>
        </p:nvPicPr>
        <p:blipFill>
          <a:blip r:embed="rId5">
            <a:alphaModFix/>
          </a:blip>
          <a:stretch>
            <a:fillRect/>
          </a:stretch>
        </p:blipFill>
        <p:spPr>
          <a:xfrm>
            <a:off x="390848" y="1555337"/>
            <a:ext cx="12229053" cy="7453526"/>
          </a:xfrm>
          <a:prstGeom prst="rect">
            <a:avLst/>
          </a:prstGeom>
          <a:noFill/>
          <a:ln>
            <a:noFill/>
          </a:ln>
        </p:spPr>
      </p:pic>
      <p:sp>
        <p:nvSpPr>
          <p:cNvPr id="105" name="Google Shape;105;p14"/>
          <p:cNvSpPr txBox="1"/>
          <p:nvPr/>
        </p:nvSpPr>
        <p:spPr>
          <a:xfrm>
            <a:off x="12819875" y="3769275"/>
            <a:ext cx="5149200" cy="3281637"/>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r>
              <a:rPr lang="en-US" sz="3500" dirty="0">
                <a:solidFill>
                  <a:schemeClr val="dk2"/>
                </a:solidFill>
              </a:rPr>
              <a:t>“To effectively mitigate climate change, we need precise and up-to-date estimates of carbon fluxes” </a:t>
            </a:r>
            <a:endParaRPr sz="3500" u="sng" dirty="0">
              <a:solidFill>
                <a:schemeClr val="dk2"/>
              </a:solidFill>
            </a:endParaRPr>
          </a:p>
        </p:txBody>
      </p:sp>
      <p:sp>
        <p:nvSpPr>
          <p:cNvPr id="106" name="Google Shape;106;p14"/>
          <p:cNvSpPr txBox="1"/>
          <p:nvPr/>
        </p:nvSpPr>
        <p:spPr>
          <a:xfrm>
            <a:off x="390850" y="8837375"/>
            <a:ext cx="11540400" cy="7803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0"/>
              </a:spcAft>
              <a:buNone/>
            </a:pPr>
            <a:br>
              <a:rPr lang="en-US" sz="1800">
                <a:solidFill>
                  <a:srgbClr val="4083B7"/>
                </a:solidFill>
                <a:latin typeface="Calibri"/>
                <a:ea typeface="Calibri"/>
                <a:cs typeface="Calibri"/>
                <a:sym typeface="Calibri"/>
              </a:rPr>
            </a:br>
            <a:r>
              <a:rPr lang="en-US" sz="1800">
                <a:solidFill>
                  <a:srgbClr val="4083B7"/>
                </a:solidFill>
                <a:latin typeface="Calibri"/>
                <a:ea typeface="Calibri"/>
                <a:cs typeface="Calibri"/>
                <a:sym typeface="Calibri"/>
              </a:rPr>
              <a:t>Source: </a:t>
            </a:r>
            <a:r>
              <a:rPr lang="en-US" sz="1800" u="sng">
                <a:solidFill>
                  <a:schemeClr val="hlink"/>
                </a:solidFill>
                <a:latin typeface="Calibri"/>
                <a:ea typeface="Calibri"/>
                <a:cs typeface="Calibri"/>
                <a:sym typeface="Calibri"/>
                <a:hlinkClick r:id="rId6"/>
              </a:rPr>
              <a:t>NOAA-GML</a:t>
            </a:r>
            <a:r>
              <a:rPr lang="en-US" sz="1800">
                <a:solidFill>
                  <a:srgbClr val="4083B7"/>
                </a:solidFill>
                <a:latin typeface="Calibri"/>
                <a:ea typeface="Calibri"/>
                <a:cs typeface="Calibri"/>
                <a:sym typeface="Calibri"/>
              </a:rPr>
              <a:t>; </a:t>
            </a:r>
            <a:r>
              <a:rPr lang="en-US" sz="1800" u="sng">
                <a:solidFill>
                  <a:schemeClr val="hlink"/>
                </a:solidFill>
                <a:latin typeface="Calibri"/>
                <a:ea typeface="Calibri"/>
                <a:cs typeface="Calibri"/>
                <a:sym typeface="Calibri"/>
                <a:hlinkClick r:id="rId7"/>
              </a:rPr>
              <a:t>Friedlingstein et al 2024</a:t>
            </a:r>
            <a:r>
              <a:rPr lang="en-US" sz="1800">
                <a:solidFill>
                  <a:srgbClr val="4083B7"/>
                </a:solidFill>
                <a:latin typeface="Calibri"/>
                <a:ea typeface="Calibri"/>
                <a:cs typeface="Calibri"/>
                <a:sym typeface="Calibri"/>
              </a:rPr>
              <a:t>;</a:t>
            </a:r>
            <a:r>
              <a:rPr lang="en-US" sz="1800">
                <a:solidFill>
                  <a:schemeClr val="dk1"/>
                </a:solidFill>
                <a:latin typeface="Calibri"/>
                <a:ea typeface="Calibri"/>
                <a:cs typeface="Calibri"/>
                <a:sym typeface="Calibri"/>
              </a:rPr>
              <a:t> </a:t>
            </a:r>
            <a:r>
              <a:rPr lang="en-US" sz="1800" u="sng">
                <a:solidFill>
                  <a:schemeClr val="hlink"/>
                </a:solidFill>
                <a:latin typeface="Calibri"/>
                <a:ea typeface="Calibri"/>
                <a:cs typeface="Calibri"/>
                <a:sym typeface="Calibri"/>
                <a:hlinkClick r:id="rId8"/>
              </a:rPr>
              <a:t>Canadell et al 2021 (IPCC AR6 WG1 Chapter 5)</a:t>
            </a:r>
            <a:r>
              <a:rPr lang="en-US" sz="1800">
                <a:solidFill>
                  <a:srgbClr val="4083B7"/>
                </a:solidFill>
                <a:latin typeface="Calibri"/>
                <a:ea typeface="Calibri"/>
                <a:cs typeface="Calibri"/>
                <a:sym typeface="Calibri"/>
              </a:rPr>
              <a:t>;</a:t>
            </a:r>
            <a:r>
              <a:rPr lang="en-US" sz="1800" u="sng">
                <a:solidFill>
                  <a:schemeClr val="hlink"/>
                </a:solidFill>
                <a:latin typeface="Calibri"/>
                <a:ea typeface="Calibri"/>
                <a:cs typeface="Calibri"/>
                <a:sym typeface="Calibri"/>
                <a:hlinkClick r:id="rId9"/>
              </a:rPr>
              <a:t>Global Carbon Project 2024</a:t>
            </a:r>
            <a:endParaRPr sz="1800" u="sng">
              <a:solidFill>
                <a:schemeClr val="hlink"/>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a:extLst>
            <a:ext uri="{FF2B5EF4-FFF2-40B4-BE49-F238E27FC236}">
              <a16:creationId xmlns:a16="http://schemas.microsoft.com/office/drawing/2014/main" id="{AC9B5176-2182-BF80-BC0B-3860758B6F66}"/>
            </a:ext>
          </a:extLst>
        </p:cNvPr>
        <p:cNvGrpSpPr/>
        <p:nvPr/>
      </p:nvGrpSpPr>
      <p:grpSpPr>
        <a:xfrm>
          <a:off x="0" y="0"/>
          <a:ext cx="0" cy="0"/>
          <a:chOff x="0" y="0"/>
          <a:chExt cx="0" cy="0"/>
        </a:xfrm>
      </p:grpSpPr>
      <p:sp>
        <p:nvSpPr>
          <p:cNvPr id="97" name="Google Shape;97;p14">
            <a:extLst>
              <a:ext uri="{FF2B5EF4-FFF2-40B4-BE49-F238E27FC236}">
                <a16:creationId xmlns:a16="http://schemas.microsoft.com/office/drawing/2014/main" id="{CF9837B2-6C8C-283A-CCAC-D07A1D1F4F4C}"/>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98" name="Google Shape;98;p14">
            <a:extLst>
              <a:ext uri="{FF2B5EF4-FFF2-40B4-BE49-F238E27FC236}">
                <a16:creationId xmlns:a16="http://schemas.microsoft.com/office/drawing/2014/main" id="{E0495E0B-889D-150A-F3BD-D36A01C1051C}"/>
              </a:ext>
            </a:extLst>
          </p:cNvPr>
          <p:cNvGrpSpPr/>
          <p:nvPr/>
        </p:nvGrpSpPr>
        <p:grpSpPr>
          <a:xfrm>
            <a:off x="0" y="9543418"/>
            <a:ext cx="18287996" cy="552442"/>
            <a:chOff x="0" y="-85725"/>
            <a:chExt cx="4816592" cy="145500"/>
          </a:xfrm>
        </p:grpSpPr>
        <p:sp>
          <p:nvSpPr>
            <p:cNvPr id="99" name="Google Shape;99;p14">
              <a:extLst>
                <a:ext uri="{FF2B5EF4-FFF2-40B4-BE49-F238E27FC236}">
                  <a16:creationId xmlns:a16="http://schemas.microsoft.com/office/drawing/2014/main" id="{6EA18945-08D7-229D-2C38-E7125CEFF477}"/>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00" name="Google Shape;100;p14">
              <a:extLst>
                <a:ext uri="{FF2B5EF4-FFF2-40B4-BE49-F238E27FC236}">
                  <a16:creationId xmlns:a16="http://schemas.microsoft.com/office/drawing/2014/main" id="{94C8D955-8167-822F-CF7B-8C7E9899992A}"/>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01" name="Google Shape;101;p14">
            <a:extLst>
              <a:ext uri="{FF2B5EF4-FFF2-40B4-BE49-F238E27FC236}">
                <a16:creationId xmlns:a16="http://schemas.microsoft.com/office/drawing/2014/main" id="{11CD039F-5BDA-C7F8-B655-FCAA97E3CE60}"/>
              </a:ext>
            </a:extLst>
          </p:cNvPr>
          <p:cNvSpPr txBox="1"/>
          <p:nvPr/>
        </p:nvSpPr>
        <p:spPr>
          <a:xfrm>
            <a:off x="3645000" y="220363"/>
            <a:ext cx="10998000" cy="800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400"/>
              </a:spcBef>
              <a:spcAft>
                <a:spcPts val="400"/>
              </a:spcAft>
              <a:buNone/>
            </a:pPr>
            <a:r>
              <a:rPr lang="en-US" sz="4000" b="1">
                <a:solidFill>
                  <a:srgbClr val="FFFFFF"/>
                </a:solidFill>
              </a:rPr>
              <a:t>The Importance of Accurate CO₂ Estimation</a:t>
            </a:r>
            <a:endParaRPr sz="4000" b="1">
              <a:solidFill>
                <a:srgbClr val="FFFFFF"/>
              </a:solidFill>
            </a:endParaRPr>
          </a:p>
        </p:txBody>
      </p:sp>
      <p:sp>
        <p:nvSpPr>
          <p:cNvPr id="102" name="Google Shape;102;p14">
            <a:extLst>
              <a:ext uri="{FF2B5EF4-FFF2-40B4-BE49-F238E27FC236}">
                <a16:creationId xmlns:a16="http://schemas.microsoft.com/office/drawing/2014/main" id="{4AE2F443-EC48-C301-3483-D663F60396AA}"/>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03" name="Google Shape;103;p14">
            <a:extLst>
              <a:ext uri="{FF2B5EF4-FFF2-40B4-BE49-F238E27FC236}">
                <a16:creationId xmlns:a16="http://schemas.microsoft.com/office/drawing/2014/main" id="{C4FF2D15-7AD5-EF17-2B3B-7A776316FE87}"/>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sp>
        <p:nvSpPr>
          <p:cNvPr id="107" name="Google Shape;107;p14">
            <a:extLst>
              <a:ext uri="{FF2B5EF4-FFF2-40B4-BE49-F238E27FC236}">
                <a16:creationId xmlns:a16="http://schemas.microsoft.com/office/drawing/2014/main" id="{C8F00571-7A0F-1181-3A2D-3DA7961AA1D0}"/>
              </a:ext>
            </a:extLst>
          </p:cNvPr>
          <p:cNvSpPr txBox="1"/>
          <p:nvPr/>
        </p:nvSpPr>
        <p:spPr>
          <a:xfrm>
            <a:off x="0" y="0"/>
            <a:ext cx="30000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t>To effectively mitigate climate change, we need precise and up-to-date estimates of carbon fluxes</a:t>
            </a:r>
            <a:endParaRPr/>
          </a:p>
        </p:txBody>
      </p:sp>
    </p:spTree>
    <p:extLst>
      <p:ext uri="{BB962C8B-B14F-4D97-AF65-F5344CB8AC3E}">
        <p14:creationId xmlns:p14="http://schemas.microsoft.com/office/powerpoint/2010/main" val="2031706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16"/>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p:cNvGrpSpPr/>
          <p:nvPr/>
        </p:nvGrpSpPr>
        <p:grpSpPr>
          <a:xfrm>
            <a:off x="0" y="9543414"/>
            <a:ext cx="18288118" cy="552449"/>
            <a:chOff x="0" y="-85725"/>
            <a:chExt cx="4816592" cy="145500"/>
          </a:xfrm>
        </p:grpSpPr>
        <p:sp>
          <p:nvSpPr>
            <p:cNvPr id="125" name="Google Shape;125;p16"/>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p:cNvSpPr txBox="1"/>
          <p:nvPr/>
        </p:nvSpPr>
        <p:spPr>
          <a:xfrm>
            <a:off x="1182030" y="-78237"/>
            <a:ext cx="18377100" cy="1371114"/>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1400"/>
              </a:spcBef>
              <a:spcAft>
                <a:spcPts val="400"/>
              </a:spcAft>
              <a:buNone/>
            </a:pPr>
            <a:r>
              <a:rPr lang="en-GB" sz="5400" b="0" i="0" u="none" strike="noStrike" dirty="0">
                <a:solidFill>
                  <a:schemeClr val="bg1"/>
                </a:solidFill>
                <a:effectLst/>
                <a:latin typeface="-webkit-standard"/>
              </a:rPr>
              <a:t>Satellites offers continuous and large-scale observations</a:t>
            </a:r>
            <a:endParaRPr sz="5400" b="1" dirty="0">
              <a:solidFill>
                <a:schemeClr val="bg1"/>
              </a:solidFill>
            </a:endParaRPr>
          </a:p>
        </p:txBody>
      </p:sp>
      <p:sp>
        <p:nvSpPr>
          <p:cNvPr id="128" name="Google Shape;128;p16"/>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pic>
        <p:nvPicPr>
          <p:cNvPr id="3074" name="Picture 2" descr="Global, satellite-derived climate datasets from ESA's CCI">
            <a:extLst>
              <a:ext uri="{FF2B5EF4-FFF2-40B4-BE49-F238E27FC236}">
                <a16:creationId xmlns:a16="http://schemas.microsoft.com/office/drawing/2014/main" id="{E5C04E62-1BFE-A201-156A-60F1B16B93C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709" y="1509500"/>
            <a:ext cx="17278350" cy="74062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4607EB2-03E8-F484-6E20-DF79AD9594B1}"/>
              </a:ext>
            </a:extLst>
          </p:cNvPr>
          <p:cNvSpPr txBox="1"/>
          <p:nvPr/>
        </p:nvSpPr>
        <p:spPr>
          <a:xfrm>
            <a:off x="3585061" y="8983369"/>
            <a:ext cx="9801922" cy="707886"/>
          </a:xfrm>
          <a:prstGeom prst="rect">
            <a:avLst/>
          </a:prstGeom>
          <a:noFill/>
        </p:spPr>
        <p:txBody>
          <a:bodyPr wrap="square">
            <a:spAutoFit/>
          </a:bodyPr>
          <a:lstStyle/>
          <a:p>
            <a:r>
              <a:rPr lang="en-US" sz="4000" dirty="0">
                <a:hlinkClick r:id="rId6"/>
              </a:rPr>
              <a:t>https://climate.esa.int/en/data/#/dashboard</a:t>
            </a:r>
            <a:r>
              <a:rPr lang="en-US" sz="4000" dirty="0"/>
              <a: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5"/>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13" name="Google Shape;113;p15"/>
          <p:cNvGrpSpPr/>
          <p:nvPr/>
        </p:nvGrpSpPr>
        <p:grpSpPr>
          <a:xfrm>
            <a:off x="0" y="9543414"/>
            <a:ext cx="18288118" cy="552449"/>
            <a:chOff x="0" y="-85725"/>
            <a:chExt cx="4816592" cy="145500"/>
          </a:xfrm>
        </p:grpSpPr>
        <p:sp>
          <p:nvSpPr>
            <p:cNvPr id="114" name="Google Shape;114;p15"/>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15" name="Google Shape;115;p15"/>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16" name="Google Shape;116;p15"/>
          <p:cNvSpPr txBox="1"/>
          <p:nvPr/>
        </p:nvSpPr>
        <p:spPr>
          <a:xfrm>
            <a:off x="3645000" y="220363"/>
            <a:ext cx="10998000" cy="923299"/>
          </a:xfrm>
          <a:prstGeom prst="rect">
            <a:avLst/>
          </a:prstGeom>
          <a:noFill/>
          <a:ln>
            <a:noFill/>
          </a:ln>
        </p:spPr>
        <p:txBody>
          <a:bodyPr spcFirstLastPara="1" wrap="square" lIns="91425" tIns="91425" rIns="91425" bIns="91425" anchor="t" anchorCtr="0">
            <a:spAutoFit/>
          </a:bodyPr>
          <a:lstStyle/>
          <a:p>
            <a:pPr algn="l"/>
            <a:r>
              <a:rPr lang="en-GB" sz="4800" b="0" i="0" u="none" strike="noStrike" dirty="0">
                <a:solidFill>
                  <a:schemeClr val="bg1"/>
                </a:solidFill>
                <a:effectLst/>
              </a:rPr>
              <a:t>ESA’s Climate Change Initiative (CCI) </a:t>
            </a:r>
          </a:p>
        </p:txBody>
      </p:sp>
      <p:sp>
        <p:nvSpPr>
          <p:cNvPr id="117" name="Google Shape;117;p15"/>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18" name="Google Shape;118;p15"/>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pic>
        <p:nvPicPr>
          <p:cNvPr id="2052" name="Picture 4" descr="The ESA Climate Change Initiative performs R&amp;D to generate pre-operational products and processing systems for over 20 Essential Climate Variables">
            <a:extLst>
              <a:ext uri="{FF2B5EF4-FFF2-40B4-BE49-F238E27FC236}">
                <a16:creationId xmlns:a16="http://schemas.microsoft.com/office/drawing/2014/main" id="{B9FEB081-535E-73CD-DB5C-C8A0D34386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042" y="1346252"/>
            <a:ext cx="16687916" cy="752694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0BB0464-B165-01B9-40C2-946CA71A1DC4}"/>
              </a:ext>
            </a:extLst>
          </p:cNvPr>
          <p:cNvSpPr txBox="1"/>
          <p:nvPr/>
        </p:nvSpPr>
        <p:spPr>
          <a:xfrm>
            <a:off x="800041" y="9198687"/>
            <a:ext cx="13711244" cy="461665"/>
          </a:xfrm>
          <a:prstGeom prst="rect">
            <a:avLst/>
          </a:prstGeom>
          <a:noFill/>
        </p:spPr>
        <p:txBody>
          <a:bodyPr wrap="square">
            <a:spAutoFit/>
          </a:bodyPr>
          <a:lstStyle/>
          <a:p>
            <a:r>
              <a:rPr lang="en-US" sz="2400" dirty="0">
                <a:hlinkClick r:id="rId6"/>
              </a:rPr>
              <a:t>https://climate.esa.int/en/about-us-new/climate-change-initiative/Climate-Change-Initiative/</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C003B"/>
        </a:solidFill>
        <a:effectLst/>
      </p:bgPr>
    </p:bg>
    <p:spTree>
      <p:nvGrpSpPr>
        <p:cNvPr id="1" name="Shape 83">
          <a:extLst>
            <a:ext uri="{FF2B5EF4-FFF2-40B4-BE49-F238E27FC236}">
              <a16:creationId xmlns:a16="http://schemas.microsoft.com/office/drawing/2014/main" id="{FF205857-F9DD-9898-0D83-1CC1C569BE61}"/>
            </a:ext>
          </a:extLst>
        </p:cNvPr>
        <p:cNvGrpSpPr/>
        <p:nvPr/>
      </p:nvGrpSpPr>
      <p:grpSpPr>
        <a:xfrm>
          <a:off x="0" y="0"/>
          <a:ext cx="0" cy="0"/>
          <a:chOff x="0" y="0"/>
          <a:chExt cx="0" cy="0"/>
        </a:xfrm>
      </p:grpSpPr>
      <p:sp>
        <p:nvSpPr>
          <p:cNvPr id="84" name="Google Shape;84;p13">
            <a:extLst>
              <a:ext uri="{FF2B5EF4-FFF2-40B4-BE49-F238E27FC236}">
                <a16:creationId xmlns:a16="http://schemas.microsoft.com/office/drawing/2014/main" id="{BBF500F2-D3D0-81AE-9F6E-3F184EB9DA7F}"/>
              </a:ext>
            </a:extLst>
          </p:cNvPr>
          <p:cNvSpPr/>
          <p:nvPr/>
        </p:nvSpPr>
        <p:spPr>
          <a:xfrm>
            <a:off x="7728350" y="-1757502"/>
            <a:ext cx="11893945" cy="12044502"/>
          </a:xfrm>
          <a:custGeom>
            <a:avLst/>
            <a:gdLst/>
            <a:ahLst/>
            <a:cxnLst/>
            <a:rect l="l" t="t" r="r" b="b"/>
            <a:pathLst>
              <a:path w="11893945" h="12044502" extrusionOk="0">
                <a:moveTo>
                  <a:pt x="0" y="0"/>
                </a:moveTo>
                <a:lnTo>
                  <a:pt x="11893945" y="0"/>
                </a:lnTo>
                <a:lnTo>
                  <a:pt x="11893945" y="12044502"/>
                </a:lnTo>
                <a:lnTo>
                  <a:pt x="0" y="12044502"/>
                </a:lnTo>
                <a:lnTo>
                  <a:pt x="0" y="0"/>
                </a:lnTo>
                <a:close/>
              </a:path>
            </a:pathLst>
          </a:custGeom>
          <a:blipFill rotWithShape="1">
            <a:blip r:embed="rId3">
              <a:alphaModFix/>
            </a:blip>
            <a:stretch>
              <a:fillRect/>
            </a:stretch>
          </a:blipFill>
          <a:ln>
            <a:noFill/>
          </a:ln>
        </p:spPr>
        <p:txBody>
          <a:bodyPr/>
          <a:lstStyle/>
          <a:p>
            <a:endParaRPr lang="en-US"/>
          </a:p>
        </p:txBody>
      </p:sp>
      <p:grpSp>
        <p:nvGrpSpPr>
          <p:cNvPr id="85" name="Google Shape;85;p13">
            <a:extLst>
              <a:ext uri="{FF2B5EF4-FFF2-40B4-BE49-F238E27FC236}">
                <a16:creationId xmlns:a16="http://schemas.microsoft.com/office/drawing/2014/main" id="{EE880F32-8218-382E-63CF-C3883B3B3F83}"/>
              </a:ext>
            </a:extLst>
          </p:cNvPr>
          <p:cNvGrpSpPr/>
          <p:nvPr/>
        </p:nvGrpSpPr>
        <p:grpSpPr>
          <a:xfrm>
            <a:off x="0" y="-51721"/>
            <a:ext cx="3989953" cy="1344580"/>
            <a:chOff x="0" y="-433983"/>
            <a:chExt cx="5319937" cy="1792773"/>
          </a:xfrm>
        </p:grpSpPr>
        <p:grpSp>
          <p:nvGrpSpPr>
            <p:cNvPr id="86" name="Google Shape;86;p13">
              <a:extLst>
                <a:ext uri="{FF2B5EF4-FFF2-40B4-BE49-F238E27FC236}">
                  <a16:creationId xmlns:a16="http://schemas.microsoft.com/office/drawing/2014/main" id="{EC75F279-C260-2F86-78AB-C850451D2F28}"/>
                </a:ext>
              </a:extLst>
            </p:cNvPr>
            <p:cNvGrpSpPr/>
            <p:nvPr/>
          </p:nvGrpSpPr>
          <p:grpSpPr>
            <a:xfrm>
              <a:off x="0" y="-433983"/>
              <a:ext cx="5319937" cy="1792773"/>
              <a:chOff x="0" y="-85725"/>
              <a:chExt cx="1050852" cy="354128"/>
            </a:xfrm>
          </p:grpSpPr>
          <p:sp>
            <p:nvSpPr>
              <p:cNvPr id="87" name="Google Shape;87;p13">
                <a:extLst>
                  <a:ext uri="{FF2B5EF4-FFF2-40B4-BE49-F238E27FC236}">
                    <a16:creationId xmlns:a16="http://schemas.microsoft.com/office/drawing/2014/main" id="{EF3E0E9D-58E4-CC1E-352E-B7291C2236F7}"/>
                  </a:ext>
                </a:extLst>
              </p:cNvPr>
              <p:cNvSpPr/>
              <p:nvPr/>
            </p:nvSpPr>
            <p:spPr>
              <a:xfrm>
                <a:off x="0" y="0"/>
                <a:ext cx="1050852" cy="268403"/>
              </a:xfrm>
              <a:custGeom>
                <a:avLst/>
                <a:gdLst/>
                <a:ahLst/>
                <a:cxnLst/>
                <a:rect l="l" t="t" r="r" b="b"/>
                <a:pathLst>
                  <a:path w="1050852" h="268403" extrusionOk="0">
                    <a:moveTo>
                      <a:pt x="0" y="0"/>
                    </a:moveTo>
                    <a:lnTo>
                      <a:pt x="1050852" y="0"/>
                    </a:lnTo>
                    <a:lnTo>
                      <a:pt x="1050852" y="268403"/>
                    </a:lnTo>
                    <a:lnTo>
                      <a:pt x="0" y="268403"/>
                    </a:lnTo>
                    <a:close/>
                  </a:path>
                </a:pathLst>
              </a:custGeom>
              <a:solidFill>
                <a:srgbClr val="FFFFFF"/>
              </a:solidFill>
              <a:ln>
                <a:noFill/>
              </a:ln>
            </p:spPr>
            <p:txBody>
              <a:bodyPr/>
              <a:lstStyle/>
              <a:p>
                <a:endParaRPr lang="en-US"/>
              </a:p>
            </p:txBody>
          </p:sp>
          <p:sp>
            <p:nvSpPr>
              <p:cNvPr id="88" name="Google Shape;88;p13">
                <a:extLst>
                  <a:ext uri="{FF2B5EF4-FFF2-40B4-BE49-F238E27FC236}">
                    <a16:creationId xmlns:a16="http://schemas.microsoft.com/office/drawing/2014/main" id="{0301A251-89C7-920A-CE97-70C3DE135C76}"/>
                  </a:ext>
                </a:extLst>
              </p:cNvPr>
              <p:cNvSpPr txBox="1"/>
              <p:nvPr/>
            </p:nvSpPr>
            <p:spPr>
              <a:xfrm>
                <a:off x="0" y="-85725"/>
                <a:ext cx="1050852" cy="354128"/>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89" name="Google Shape;89;p13">
              <a:extLst>
                <a:ext uri="{FF2B5EF4-FFF2-40B4-BE49-F238E27FC236}">
                  <a16:creationId xmlns:a16="http://schemas.microsoft.com/office/drawing/2014/main" id="{F442E0F9-769D-3092-B51A-5120078E37BA}"/>
                </a:ext>
              </a:extLst>
            </p:cNvPr>
            <p:cNvSpPr/>
            <p:nvPr/>
          </p:nvSpPr>
          <p:spPr>
            <a:xfrm>
              <a:off x="3194650" y="0"/>
              <a:ext cx="2125287" cy="1358790"/>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4">
                <a:alphaModFix/>
              </a:blip>
              <a:stretch>
                <a:fillRect/>
              </a:stretch>
            </a:blipFill>
            <a:ln>
              <a:noFill/>
            </a:ln>
          </p:spPr>
          <p:txBody>
            <a:bodyPr/>
            <a:lstStyle/>
            <a:p>
              <a:endParaRPr lang="en-US"/>
            </a:p>
          </p:txBody>
        </p:sp>
        <p:sp>
          <p:nvSpPr>
            <p:cNvPr id="90" name="Google Shape;90;p13">
              <a:extLst>
                <a:ext uri="{FF2B5EF4-FFF2-40B4-BE49-F238E27FC236}">
                  <a16:creationId xmlns:a16="http://schemas.microsoft.com/office/drawing/2014/main" id="{D88B377C-8B7A-97F5-000E-978126CED23E}"/>
                </a:ext>
              </a:extLst>
            </p:cNvPr>
            <p:cNvSpPr/>
            <p:nvPr/>
          </p:nvSpPr>
          <p:spPr>
            <a:xfrm>
              <a:off x="433934" y="132067"/>
              <a:ext cx="2760717" cy="1226723"/>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5">
                <a:alphaModFix/>
              </a:blip>
              <a:stretch>
                <a:fillRect t="-10764"/>
              </a:stretch>
            </a:blipFill>
            <a:ln>
              <a:noFill/>
            </a:ln>
          </p:spPr>
          <p:txBody>
            <a:bodyPr/>
            <a:lstStyle/>
            <a:p>
              <a:endParaRPr lang="en-US"/>
            </a:p>
          </p:txBody>
        </p:sp>
      </p:grpSp>
      <p:sp>
        <p:nvSpPr>
          <p:cNvPr id="91" name="Google Shape;91;p13">
            <a:extLst>
              <a:ext uri="{FF2B5EF4-FFF2-40B4-BE49-F238E27FC236}">
                <a16:creationId xmlns:a16="http://schemas.microsoft.com/office/drawing/2014/main" id="{8897C458-0339-5E1B-9127-E96185280169}"/>
              </a:ext>
            </a:extLst>
          </p:cNvPr>
          <p:cNvSpPr txBox="1"/>
          <p:nvPr/>
        </p:nvSpPr>
        <p:spPr>
          <a:xfrm>
            <a:off x="325451" y="3073355"/>
            <a:ext cx="13805400" cy="5324535"/>
          </a:xfrm>
          <a:prstGeom prst="rect">
            <a:avLst/>
          </a:prstGeom>
          <a:noFill/>
          <a:ln>
            <a:noFill/>
          </a:ln>
        </p:spPr>
        <p:txBody>
          <a:bodyPr spcFirstLastPara="1" wrap="square" lIns="0" tIns="0" rIns="0" bIns="0" anchor="t" anchorCtr="0">
            <a:spAutoFit/>
          </a:bodyPr>
          <a:lstStyle/>
          <a:p>
            <a:pPr marL="0" marR="0" lvl="0" indent="0" algn="ctr" rtl="0">
              <a:lnSpc>
                <a:spcPct val="140006"/>
              </a:lnSpc>
              <a:spcBef>
                <a:spcPts val="1200"/>
              </a:spcBef>
              <a:spcAft>
                <a:spcPts val="0"/>
              </a:spcAft>
              <a:buNone/>
            </a:pPr>
            <a:r>
              <a:rPr lang="en-US" sz="8000" b="1" dirty="0">
                <a:solidFill>
                  <a:srgbClr val="FFFFFF"/>
                </a:solidFill>
              </a:rPr>
              <a:t>Insights from the University of Exeter Carbon Cycle group</a:t>
            </a:r>
          </a:p>
        </p:txBody>
      </p:sp>
    </p:spTree>
    <p:extLst>
      <p:ext uri="{BB962C8B-B14F-4D97-AF65-F5344CB8AC3E}">
        <p14:creationId xmlns:p14="http://schemas.microsoft.com/office/powerpoint/2010/main" val="3534165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FA319DBE-B4C5-A7D1-859F-6A98B50DBABB}"/>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49DDF697-2D07-CC9C-2330-2D1F5F1FEE56}"/>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C8199FDE-ECAC-14C0-759D-6AE2420C9A8F}"/>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3762C38B-8AF7-561C-DD1F-88A5762DB086}"/>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B63BDD29-E344-C3D5-07B5-75D7D72243EF}"/>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6050862D-2289-8D0C-3995-08698718E4E9}"/>
              </a:ext>
            </a:extLst>
          </p:cNvPr>
          <p:cNvSpPr txBox="1"/>
          <p:nvPr/>
        </p:nvSpPr>
        <p:spPr>
          <a:xfrm>
            <a:off x="2798113" y="251260"/>
            <a:ext cx="13460971" cy="738633"/>
          </a:xfrm>
          <a:prstGeom prst="rect">
            <a:avLst/>
          </a:prstGeom>
          <a:noFill/>
          <a:ln>
            <a:noFill/>
          </a:ln>
        </p:spPr>
        <p:txBody>
          <a:bodyPr spcFirstLastPara="1" wrap="square" lIns="91425" tIns="91425" rIns="91425" bIns="91425" anchor="t" anchorCtr="0">
            <a:spAutoFit/>
          </a:bodyPr>
          <a:lstStyle/>
          <a:p>
            <a:r>
              <a:rPr lang="en-GB" sz="3600" b="1" i="0" u="none" strike="noStrike" dirty="0">
                <a:solidFill>
                  <a:schemeClr val="bg1"/>
                </a:solidFill>
                <a:effectLst/>
              </a:rPr>
              <a:t>Improving Land-Use Emissions in the Global Carbon Budget</a:t>
            </a:r>
          </a:p>
        </p:txBody>
      </p:sp>
      <p:sp>
        <p:nvSpPr>
          <p:cNvPr id="128" name="Google Shape;128;p16">
            <a:extLst>
              <a:ext uri="{FF2B5EF4-FFF2-40B4-BE49-F238E27FC236}">
                <a16:creationId xmlns:a16="http://schemas.microsoft.com/office/drawing/2014/main" id="{2F6C52B0-C149-81A0-62B2-869970EB10B0}"/>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9F2DE7C0-E811-0304-5109-EF258D187F3B}"/>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pic>
        <p:nvPicPr>
          <p:cNvPr id="3" name="Picture 2" descr="A screenshot of a web page&#10;&#10;AI-generated content may be incorrect.">
            <a:extLst>
              <a:ext uri="{FF2B5EF4-FFF2-40B4-BE49-F238E27FC236}">
                <a16:creationId xmlns:a16="http://schemas.microsoft.com/office/drawing/2014/main" id="{6F478D39-5C9C-8990-34F9-86E675A445CC}"/>
              </a:ext>
            </a:extLst>
          </p:cNvPr>
          <p:cNvPicPr>
            <a:picLocks noChangeAspect="1"/>
          </p:cNvPicPr>
          <p:nvPr/>
        </p:nvPicPr>
        <p:blipFill>
          <a:blip r:embed="rId5"/>
          <a:stretch>
            <a:fillRect/>
          </a:stretch>
        </p:blipFill>
        <p:spPr>
          <a:xfrm>
            <a:off x="703798" y="2074596"/>
            <a:ext cx="9386962" cy="4870716"/>
          </a:xfrm>
          <a:prstGeom prst="rect">
            <a:avLst/>
          </a:prstGeom>
        </p:spPr>
      </p:pic>
      <p:pic>
        <p:nvPicPr>
          <p:cNvPr id="9" name="Picture 8">
            <a:extLst>
              <a:ext uri="{FF2B5EF4-FFF2-40B4-BE49-F238E27FC236}">
                <a16:creationId xmlns:a16="http://schemas.microsoft.com/office/drawing/2014/main" id="{802F493D-A504-9F32-BE27-2E82F2FEB3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87178" y="1909475"/>
            <a:ext cx="5461736" cy="7094211"/>
          </a:xfrm>
          <a:prstGeom prst="rect">
            <a:avLst/>
          </a:prstGeom>
        </p:spPr>
      </p:pic>
      <p:sp>
        <p:nvSpPr>
          <p:cNvPr id="10" name="TextBox 9">
            <a:extLst>
              <a:ext uri="{FF2B5EF4-FFF2-40B4-BE49-F238E27FC236}">
                <a16:creationId xmlns:a16="http://schemas.microsoft.com/office/drawing/2014/main" id="{BAF97473-C593-280E-1CE8-BEE86A8E6447}"/>
              </a:ext>
            </a:extLst>
          </p:cNvPr>
          <p:cNvSpPr txBox="1"/>
          <p:nvPr/>
        </p:nvSpPr>
        <p:spPr>
          <a:xfrm>
            <a:off x="10403223" y="1639193"/>
            <a:ext cx="194678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JULES DGVM</a:t>
            </a:r>
          </a:p>
        </p:txBody>
      </p:sp>
      <p:sp>
        <p:nvSpPr>
          <p:cNvPr id="11" name="TextBox 10">
            <a:extLst>
              <a:ext uri="{FF2B5EF4-FFF2-40B4-BE49-F238E27FC236}">
                <a16:creationId xmlns:a16="http://schemas.microsoft.com/office/drawing/2014/main" id="{EA2AF3A2-4FA6-F3B7-13DE-9C94F2B469B9}"/>
              </a:ext>
            </a:extLst>
          </p:cNvPr>
          <p:cNvSpPr txBox="1"/>
          <p:nvPr/>
        </p:nvSpPr>
        <p:spPr>
          <a:xfrm>
            <a:off x="10776366" y="5146087"/>
            <a:ext cx="12005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BLUE BK</a:t>
            </a:r>
          </a:p>
        </p:txBody>
      </p:sp>
      <p:sp>
        <p:nvSpPr>
          <p:cNvPr id="13" name="TextBox 12">
            <a:extLst>
              <a:ext uri="{FF2B5EF4-FFF2-40B4-BE49-F238E27FC236}">
                <a16:creationId xmlns:a16="http://schemas.microsoft.com/office/drawing/2014/main" id="{FDDB7B21-977D-47F4-E150-758203D7464E}"/>
              </a:ext>
            </a:extLst>
          </p:cNvPr>
          <p:cNvSpPr txBox="1"/>
          <p:nvPr/>
        </p:nvSpPr>
        <p:spPr>
          <a:xfrm>
            <a:off x="891004" y="7430856"/>
            <a:ext cx="9199756" cy="1384995"/>
          </a:xfrm>
          <a:prstGeom prst="rect">
            <a:avLst/>
          </a:prstGeom>
          <a:noFill/>
        </p:spPr>
        <p:txBody>
          <a:bodyPr wrap="square">
            <a:spAutoFit/>
          </a:bodyPr>
          <a:lstStyle/>
          <a:p>
            <a:pPr algn="ctr"/>
            <a:r>
              <a:rPr lang="en-GB" sz="2800" b="0" i="0" u="none" strike="noStrike" dirty="0">
                <a:solidFill>
                  <a:srgbClr val="2157A0"/>
                </a:solidFill>
                <a:effectLst/>
                <a:latin typeface="+mj-lt"/>
              </a:rPr>
              <a:t>“Using ESA CCI land cover maps in global LU datasets improved the spatial allocation of land use changes and emissions trends in Brazil”</a:t>
            </a:r>
            <a:endParaRPr lang="en-US" sz="2800" dirty="0">
              <a:solidFill>
                <a:srgbClr val="2157A0"/>
              </a:solidFill>
              <a:latin typeface="+mj-lt"/>
            </a:endParaRPr>
          </a:p>
        </p:txBody>
      </p:sp>
      <p:sp>
        <p:nvSpPr>
          <p:cNvPr id="15" name="TextBox 14">
            <a:extLst>
              <a:ext uri="{FF2B5EF4-FFF2-40B4-BE49-F238E27FC236}">
                <a16:creationId xmlns:a16="http://schemas.microsoft.com/office/drawing/2014/main" id="{8BCB8636-A383-35F6-1862-71E985005DE2}"/>
              </a:ext>
            </a:extLst>
          </p:cNvPr>
          <p:cNvSpPr txBox="1"/>
          <p:nvPr/>
        </p:nvSpPr>
        <p:spPr>
          <a:xfrm>
            <a:off x="3783021" y="9159422"/>
            <a:ext cx="9199756" cy="400110"/>
          </a:xfrm>
          <a:prstGeom prst="rect">
            <a:avLst/>
          </a:prstGeom>
          <a:noFill/>
        </p:spPr>
        <p:txBody>
          <a:bodyPr wrap="square">
            <a:spAutoFit/>
          </a:bodyPr>
          <a:lstStyle/>
          <a:p>
            <a:r>
              <a:rPr lang="en-GB" sz="2000" b="1" i="0" u="none" strike="noStrike" dirty="0" err="1">
                <a:solidFill>
                  <a:srgbClr val="2157A0"/>
                </a:solidFill>
                <a:effectLst/>
                <a:latin typeface="+mj-lt"/>
              </a:rPr>
              <a:t>REgional</a:t>
            </a:r>
            <a:r>
              <a:rPr lang="en-GB" sz="2000" b="1" i="0" u="none" strike="noStrike" dirty="0">
                <a:solidFill>
                  <a:srgbClr val="2157A0"/>
                </a:solidFill>
                <a:effectLst/>
                <a:latin typeface="+mj-lt"/>
              </a:rPr>
              <a:t> Carbon Cycle Assessment and Processes (RECCAP Project)</a:t>
            </a:r>
            <a:endParaRPr lang="en-US" sz="2000" b="1" dirty="0">
              <a:solidFill>
                <a:srgbClr val="2157A0"/>
              </a:solidFill>
              <a:latin typeface="+mj-lt"/>
            </a:endParaRPr>
          </a:p>
        </p:txBody>
      </p:sp>
    </p:spTree>
    <p:extLst>
      <p:ext uri="{BB962C8B-B14F-4D97-AF65-F5344CB8AC3E}">
        <p14:creationId xmlns:p14="http://schemas.microsoft.com/office/powerpoint/2010/main" val="4638561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83ED3426-55FD-9398-CFF4-9212E89C0421}"/>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EB69AC12-0EAE-1DE1-FD50-16E4F05D7F01}"/>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24ED7A86-1F6C-7A76-4D46-4ADAF6EF5BB0}"/>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403D12A8-4663-9041-655E-FF06BA94841C}"/>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919ADEB9-B4A2-22FB-EF3B-2FB04CFAD628}"/>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427264F1-21EE-E2E0-4234-B74FF56B2313}"/>
              </a:ext>
            </a:extLst>
          </p:cNvPr>
          <p:cNvSpPr txBox="1"/>
          <p:nvPr/>
        </p:nvSpPr>
        <p:spPr>
          <a:xfrm>
            <a:off x="2798113" y="251260"/>
            <a:ext cx="13460971" cy="738633"/>
          </a:xfrm>
          <a:prstGeom prst="rect">
            <a:avLst/>
          </a:prstGeom>
          <a:noFill/>
          <a:ln>
            <a:noFill/>
          </a:ln>
        </p:spPr>
        <p:txBody>
          <a:bodyPr spcFirstLastPara="1" wrap="square" lIns="91425" tIns="91425" rIns="91425" bIns="91425" anchor="t" anchorCtr="0">
            <a:spAutoFit/>
          </a:bodyPr>
          <a:lstStyle/>
          <a:p>
            <a:r>
              <a:rPr lang="en-GB" sz="3600" b="1" i="0" u="none" strike="noStrike" dirty="0">
                <a:solidFill>
                  <a:schemeClr val="bg1"/>
                </a:solidFill>
                <a:effectLst/>
              </a:rPr>
              <a:t>Improving Land-Use Emissions in the Global Carbon Budget</a:t>
            </a:r>
          </a:p>
        </p:txBody>
      </p:sp>
      <p:sp>
        <p:nvSpPr>
          <p:cNvPr id="128" name="Google Shape;128;p16">
            <a:extLst>
              <a:ext uri="{FF2B5EF4-FFF2-40B4-BE49-F238E27FC236}">
                <a16:creationId xmlns:a16="http://schemas.microsoft.com/office/drawing/2014/main" id="{74FCB317-7EFD-F311-74BD-994E3D761C37}"/>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C68076DC-1C26-4F80-1F34-06FA392095CF}"/>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pic>
        <p:nvPicPr>
          <p:cNvPr id="2" name="Google Shape;165;p13">
            <a:extLst>
              <a:ext uri="{FF2B5EF4-FFF2-40B4-BE49-F238E27FC236}">
                <a16:creationId xmlns:a16="http://schemas.microsoft.com/office/drawing/2014/main" id="{4B077A3A-6297-6EFB-F087-7F4633674E13}"/>
              </a:ext>
            </a:extLst>
          </p:cNvPr>
          <p:cNvPicPr preferRelativeResize="0">
            <a:picLocks/>
          </p:cNvPicPr>
          <p:nvPr/>
        </p:nvPicPr>
        <p:blipFill>
          <a:blip r:embed="rId5"/>
          <a:srcRect r="10594"/>
          <a:stretch/>
        </p:blipFill>
        <p:spPr>
          <a:xfrm>
            <a:off x="8575234" y="2247390"/>
            <a:ext cx="9545444" cy="5792219"/>
          </a:xfrm>
          <a:prstGeom prst="rect">
            <a:avLst/>
          </a:prstGeom>
          <a:noFill/>
          <a:ln>
            <a:noFill/>
          </a:ln>
        </p:spPr>
      </p:pic>
      <p:pic>
        <p:nvPicPr>
          <p:cNvPr id="3" name="Picture 2">
            <a:extLst>
              <a:ext uri="{FF2B5EF4-FFF2-40B4-BE49-F238E27FC236}">
                <a16:creationId xmlns:a16="http://schemas.microsoft.com/office/drawing/2014/main" id="{6597FDB3-7F6D-360B-207A-58A010BC9CA2}"/>
              </a:ext>
            </a:extLst>
          </p:cNvPr>
          <p:cNvPicPr>
            <a:picLocks noChangeAspect="1"/>
          </p:cNvPicPr>
          <p:nvPr/>
        </p:nvPicPr>
        <p:blipFill>
          <a:blip r:embed="rId6"/>
          <a:stretch>
            <a:fillRect/>
          </a:stretch>
        </p:blipFill>
        <p:spPr>
          <a:xfrm>
            <a:off x="278727" y="2384602"/>
            <a:ext cx="8296507" cy="5843138"/>
          </a:xfrm>
          <a:prstGeom prst="rect">
            <a:avLst/>
          </a:prstGeom>
        </p:spPr>
      </p:pic>
      <p:sp>
        <p:nvSpPr>
          <p:cNvPr id="4" name="TextBox 3">
            <a:extLst>
              <a:ext uri="{FF2B5EF4-FFF2-40B4-BE49-F238E27FC236}">
                <a16:creationId xmlns:a16="http://schemas.microsoft.com/office/drawing/2014/main" id="{614823A7-18F6-CDEA-83AA-1A287987CC81}"/>
              </a:ext>
            </a:extLst>
          </p:cNvPr>
          <p:cNvSpPr txBox="1"/>
          <p:nvPr/>
        </p:nvSpPr>
        <p:spPr>
          <a:xfrm>
            <a:off x="3592932" y="1861382"/>
            <a:ext cx="1863011" cy="523220"/>
          </a:xfrm>
          <a:prstGeom prst="rect">
            <a:avLst/>
          </a:prstGeom>
          <a:noFill/>
        </p:spPr>
        <p:txBody>
          <a:bodyPr wrap="none" rtlCol="0">
            <a:spAutoFit/>
          </a:bodyPr>
          <a:lstStyle/>
          <a:p>
            <a:r>
              <a:rPr lang="en-US" sz="2800" dirty="0"/>
              <a:t>GCB 2021</a:t>
            </a:r>
          </a:p>
        </p:txBody>
      </p:sp>
      <p:sp>
        <p:nvSpPr>
          <p:cNvPr id="6" name="TextBox 5">
            <a:extLst>
              <a:ext uri="{FF2B5EF4-FFF2-40B4-BE49-F238E27FC236}">
                <a16:creationId xmlns:a16="http://schemas.microsoft.com/office/drawing/2014/main" id="{9FBAE313-69A1-8589-E2A7-A7FB80626571}"/>
              </a:ext>
            </a:extLst>
          </p:cNvPr>
          <p:cNvSpPr txBox="1"/>
          <p:nvPr/>
        </p:nvSpPr>
        <p:spPr>
          <a:xfrm>
            <a:off x="11889439" y="1837774"/>
            <a:ext cx="1863011" cy="523220"/>
          </a:xfrm>
          <a:prstGeom prst="rect">
            <a:avLst/>
          </a:prstGeom>
          <a:noFill/>
        </p:spPr>
        <p:txBody>
          <a:bodyPr wrap="none" rtlCol="0">
            <a:spAutoFit/>
          </a:bodyPr>
          <a:lstStyle/>
          <a:p>
            <a:r>
              <a:rPr lang="en-US" sz="2800" dirty="0"/>
              <a:t>GCB 2024</a:t>
            </a:r>
          </a:p>
        </p:txBody>
      </p:sp>
      <p:sp>
        <p:nvSpPr>
          <p:cNvPr id="8" name="TextBox 7">
            <a:extLst>
              <a:ext uri="{FF2B5EF4-FFF2-40B4-BE49-F238E27FC236}">
                <a16:creationId xmlns:a16="http://schemas.microsoft.com/office/drawing/2014/main" id="{93D9A492-3CC9-C043-2919-84EF48CF7D1B}"/>
              </a:ext>
            </a:extLst>
          </p:cNvPr>
          <p:cNvSpPr txBox="1"/>
          <p:nvPr/>
        </p:nvSpPr>
        <p:spPr>
          <a:xfrm>
            <a:off x="3592932" y="3392499"/>
            <a:ext cx="1556836" cy="369332"/>
          </a:xfrm>
          <a:prstGeom prst="rect">
            <a:avLst/>
          </a:prstGeom>
          <a:noFill/>
        </p:spPr>
        <p:txBody>
          <a:bodyPr wrap="none" rtlCol="0">
            <a:spAutoFit/>
          </a:bodyPr>
          <a:lstStyle/>
          <a:p>
            <a:r>
              <a:rPr lang="en-US" sz="1800" dirty="0"/>
              <a:t>Deforestation</a:t>
            </a:r>
          </a:p>
        </p:txBody>
      </p:sp>
      <p:sp>
        <p:nvSpPr>
          <p:cNvPr id="9" name="TextBox 8">
            <a:extLst>
              <a:ext uri="{FF2B5EF4-FFF2-40B4-BE49-F238E27FC236}">
                <a16:creationId xmlns:a16="http://schemas.microsoft.com/office/drawing/2014/main" id="{B55EE46E-2D1B-B20B-C6C0-A6DCD94AE346}"/>
              </a:ext>
            </a:extLst>
          </p:cNvPr>
          <p:cNvSpPr txBox="1"/>
          <p:nvPr/>
        </p:nvSpPr>
        <p:spPr>
          <a:xfrm>
            <a:off x="3410795" y="6525170"/>
            <a:ext cx="3082895" cy="369332"/>
          </a:xfrm>
          <a:prstGeom prst="rect">
            <a:avLst/>
          </a:prstGeom>
          <a:noFill/>
        </p:spPr>
        <p:txBody>
          <a:bodyPr wrap="none" rtlCol="0">
            <a:spAutoFit/>
          </a:bodyPr>
          <a:lstStyle/>
          <a:p>
            <a:r>
              <a:rPr lang="en-US" sz="1800" dirty="0"/>
              <a:t>Regrowth - secondary forest</a:t>
            </a:r>
          </a:p>
        </p:txBody>
      </p:sp>
    </p:spTree>
    <p:extLst>
      <p:ext uri="{BB962C8B-B14F-4D97-AF65-F5344CB8AC3E}">
        <p14:creationId xmlns:p14="http://schemas.microsoft.com/office/powerpoint/2010/main" val="1403217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E4D50B1B-B860-965D-9317-6CC1F6DF7685}"/>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B112CD18-2153-EC9C-5B97-3FF4BC3B998A}"/>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161096FB-FE2F-27C9-8FBF-B0DA9270FCD6}"/>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5D45BD45-0BCA-DD19-2819-5DEBB0AE3661}"/>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22E83FC2-EEFC-D1A8-3A73-CF5121D6BA81}"/>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E342BDBA-C906-B9B4-C23E-C39C926A39E1}"/>
              </a:ext>
            </a:extLst>
          </p:cNvPr>
          <p:cNvSpPr txBox="1"/>
          <p:nvPr/>
        </p:nvSpPr>
        <p:spPr>
          <a:xfrm>
            <a:off x="2798113" y="251260"/>
            <a:ext cx="13460971" cy="738633"/>
          </a:xfrm>
          <a:prstGeom prst="rect">
            <a:avLst/>
          </a:prstGeom>
          <a:noFill/>
          <a:ln>
            <a:noFill/>
          </a:ln>
        </p:spPr>
        <p:txBody>
          <a:bodyPr spcFirstLastPara="1" wrap="square" lIns="91425" tIns="91425" rIns="91425" bIns="91425" anchor="t" anchorCtr="0">
            <a:spAutoFit/>
          </a:bodyPr>
          <a:lstStyle/>
          <a:p>
            <a:r>
              <a:rPr lang="en-GB" sz="3600" b="1" i="0" u="none" strike="noStrike" dirty="0">
                <a:solidFill>
                  <a:schemeClr val="bg1"/>
                </a:solidFill>
                <a:effectLst/>
              </a:rPr>
              <a:t>Improving Land-Use Emissions in the Global Carbon Budget</a:t>
            </a:r>
          </a:p>
        </p:txBody>
      </p:sp>
      <p:sp>
        <p:nvSpPr>
          <p:cNvPr id="128" name="Google Shape;128;p16">
            <a:extLst>
              <a:ext uri="{FF2B5EF4-FFF2-40B4-BE49-F238E27FC236}">
                <a16:creationId xmlns:a16="http://schemas.microsoft.com/office/drawing/2014/main" id="{295905DB-EA6B-E06C-CAE1-8AC3415DFCDD}"/>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CEE81018-13B2-B43A-C6B4-A0273968DA7F}"/>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pic>
        <p:nvPicPr>
          <p:cNvPr id="5" name="Google Shape;165;p13">
            <a:extLst>
              <a:ext uri="{FF2B5EF4-FFF2-40B4-BE49-F238E27FC236}">
                <a16:creationId xmlns:a16="http://schemas.microsoft.com/office/drawing/2014/main" id="{EAA8EFBB-A8A0-2FDF-3C87-F67E92C53785}"/>
              </a:ext>
            </a:extLst>
          </p:cNvPr>
          <p:cNvPicPr preferRelativeResize="0">
            <a:picLocks/>
          </p:cNvPicPr>
          <p:nvPr/>
        </p:nvPicPr>
        <p:blipFill>
          <a:blip r:embed="rId5"/>
          <a:srcRect/>
          <a:stretch/>
        </p:blipFill>
        <p:spPr>
          <a:xfrm>
            <a:off x="3306667" y="1618366"/>
            <a:ext cx="13220046" cy="6928922"/>
          </a:xfrm>
          <a:prstGeom prst="rect">
            <a:avLst/>
          </a:prstGeom>
          <a:noFill/>
          <a:ln>
            <a:noFill/>
          </a:ln>
        </p:spPr>
      </p:pic>
      <p:sp>
        <p:nvSpPr>
          <p:cNvPr id="7" name="TextBox 6">
            <a:extLst>
              <a:ext uri="{FF2B5EF4-FFF2-40B4-BE49-F238E27FC236}">
                <a16:creationId xmlns:a16="http://schemas.microsoft.com/office/drawing/2014/main" id="{97F7B9BD-F44A-51C3-8FAD-CB5F3686D213}"/>
              </a:ext>
            </a:extLst>
          </p:cNvPr>
          <p:cNvSpPr txBox="1"/>
          <p:nvPr/>
        </p:nvSpPr>
        <p:spPr>
          <a:xfrm>
            <a:off x="5936259" y="8691408"/>
            <a:ext cx="7184677" cy="707886"/>
          </a:xfrm>
          <a:prstGeom prst="rect">
            <a:avLst/>
          </a:prstGeom>
          <a:noFill/>
        </p:spPr>
        <p:txBody>
          <a:bodyPr wrap="square">
            <a:spAutoFit/>
          </a:bodyPr>
          <a:lstStyle/>
          <a:p>
            <a:r>
              <a:rPr lang="en-GB" sz="2000" dirty="0">
                <a:solidFill>
                  <a:srgbClr val="4083B7"/>
                </a:solidFill>
              </a:rPr>
              <a:t>Estimates from four bookkeeping models</a:t>
            </a:r>
            <a:br>
              <a:rPr lang="en-GB" sz="2000" dirty="0">
                <a:solidFill>
                  <a:srgbClr val="4083B7"/>
                </a:solidFill>
              </a:rPr>
            </a:br>
            <a:r>
              <a:rPr lang="en-GB" sz="2000" noProof="1">
                <a:solidFill>
                  <a:srgbClr val="4083B7"/>
                </a:solidFill>
              </a:rPr>
              <a:t>Source: </a:t>
            </a:r>
            <a:r>
              <a:rPr lang="en-GB" sz="2000" u="sng" noProof="1">
                <a:solidFill>
                  <a:schemeClr val="hlink"/>
                </a:solidFill>
                <a:hlinkClick r:id="rId6"/>
              </a:rPr>
              <a:t>Friedlingstein et al 2024</a:t>
            </a:r>
            <a:r>
              <a:rPr lang="en-GB" sz="2000" noProof="1">
                <a:solidFill>
                  <a:srgbClr val="4083B7"/>
                </a:solidFill>
              </a:rPr>
              <a:t>; </a:t>
            </a:r>
            <a:r>
              <a:rPr lang="en-GB" sz="2000" u="sng" noProof="1">
                <a:solidFill>
                  <a:schemeClr val="hlink"/>
                </a:solidFill>
                <a:hlinkClick r:id="rId7"/>
              </a:rPr>
              <a:t>Global Carbon Project 2024</a:t>
            </a:r>
            <a:endParaRPr lang="en-US" sz="2000" dirty="0"/>
          </a:p>
        </p:txBody>
      </p:sp>
    </p:spTree>
    <p:extLst>
      <p:ext uri="{BB962C8B-B14F-4D97-AF65-F5344CB8AC3E}">
        <p14:creationId xmlns:p14="http://schemas.microsoft.com/office/powerpoint/2010/main" val="18097822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5F1FCC25-9649-6D3E-78D4-6D72A12CB118}"/>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1B8D3B31-94C5-F679-3128-2489459DBC2C}"/>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0286D918-EE3D-1238-0911-1A30F15B4FA8}"/>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78A70AE0-5F7D-C059-1319-9F2E9CF0F278}"/>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6E45711C-4FF2-4B43-B477-2F739980D86D}"/>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CD8EDACD-A75A-6D82-2D01-83401BC00CB4}"/>
              </a:ext>
            </a:extLst>
          </p:cNvPr>
          <p:cNvSpPr txBox="1"/>
          <p:nvPr/>
        </p:nvSpPr>
        <p:spPr>
          <a:xfrm>
            <a:off x="2798113" y="251260"/>
            <a:ext cx="13460971" cy="738633"/>
          </a:xfrm>
          <a:prstGeom prst="rect">
            <a:avLst/>
          </a:prstGeom>
          <a:noFill/>
          <a:ln>
            <a:noFill/>
          </a:ln>
        </p:spPr>
        <p:txBody>
          <a:bodyPr spcFirstLastPara="1" wrap="square" lIns="91425" tIns="91425" rIns="91425" bIns="91425" anchor="t" anchorCtr="0">
            <a:spAutoFit/>
          </a:bodyPr>
          <a:lstStyle/>
          <a:p>
            <a:pPr algn="ctr"/>
            <a:r>
              <a:rPr lang="en-GB" sz="3600" b="1" i="0" u="none" strike="noStrike" dirty="0">
                <a:solidFill>
                  <a:schemeClr val="bg1"/>
                </a:solidFill>
                <a:effectLst/>
              </a:rPr>
              <a:t>Global Carbon Budget</a:t>
            </a:r>
          </a:p>
        </p:txBody>
      </p:sp>
      <p:sp>
        <p:nvSpPr>
          <p:cNvPr id="128" name="Google Shape;128;p16">
            <a:extLst>
              <a:ext uri="{FF2B5EF4-FFF2-40B4-BE49-F238E27FC236}">
                <a16:creationId xmlns:a16="http://schemas.microsoft.com/office/drawing/2014/main" id="{F6040070-5728-B617-65AC-658567E4B0D6}"/>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255E2E8D-F3A2-56FD-B952-4800850B0E86}"/>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sp>
        <p:nvSpPr>
          <p:cNvPr id="9" name="TextBox 8">
            <a:extLst>
              <a:ext uri="{FF2B5EF4-FFF2-40B4-BE49-F238E27FC236}">
                <a16:creationId xmlns:a16="http://schemas.microsoft.com/office/drawing/2014/main" id="{942DC7DF-17FE-70AF-A48E-26B910DB1E78}"/>
              </a:ext>
            </a:extLst>
          </p:cNvPr>
          <p:cNvSpPr txBox="1"/>
          <p:nvPr/>
        </p:nvSpPr>
        <p:spPr>
          <a:xfrm>
            <a:off x="10423078" y="6782007"/>
            <a:ext cx="6796668" cy="1200329"/>
          </a:xfrm>
          <a:prstGeom prst="rect">
            <a:avLst/>
          </a:prstGeom>
          <a:noFill/>
        </p:spPr>
        <p:txBody>
          <a:bodyPr wrap="square">
            <a:spAutoFit/>
          </a:bodyPr>
          <a:lstStyle/>
          <a:p>
            <a:r>
              <a:rPr lang="en-US" sz="3600" dirty="0">
                <a:hlinkClick r:id="rId5"/>
              </a:rPr>
              <a:t>https://globalcarbonatlas.org</a:t>
            </a:r>
            <a:endParaRPr lang="en-US" sz="3600" dirty="0"/>
          </a:p>
          <a:p>
            <a:endParaRPr lang="en-US" sz="3600" dirty="0"/>
          </a:p>
        </p:txBody>
      </p:sp>
      <p:pic>
        <p:nvPicPr>
          <p:cNvPr id="2" name="Google Shape;85;p4">
            <a:extLst>
              <a:ext uri="{FF2B5EF4-FFF2-40B4-BE49-F238E27FC236}">
                <a16:creationId xmlns:a16="http://schemas.microsoft.com/office/drawing/2014/main" id="{9B6BC562-7992-504D-688F-1E78EFBB5E4C}"/>
              </a:ext>
            </a:extLst>
          </p:cNvPr>
          <p:cNvPicPr preferRelativeResize="0"/>
          <p:nvPr/>
        </p:nvPicPr>
        <p:blipFill rotWithShape="1">
          <a:blip r:embed="rId6">
            <a:alphaModFix/>
          </a:blip>
          <a:srcRect/>
          <a:stretch/>
        </p:blipFill>
        <p:spPr>
          <a:xfrm>
            <a:off x="9144000" y="2237357"/>
            <a:ext cx="8075746" cy="4392762"/>
          </a:xfrm>
          <a:prstGeom prst="rect">
            <a:avLst/>
          </a:prstGeom>
          <a:noFill/>
          <a:ln>
            <a:noFill/>
          </a:ln>
        </p:spPr>
      </p:pic>
      <p:sp>
        <p:nvSpPr>
          <p:cNvPr id="3" name="Google Shape;81;p4">
            <a:extLst>
              <a:ext uri="{FF2B5EF4-FFF2-40B4-BE49-F238E27FC236}">
                <a16:creationId xmlns:a16="http://schemas.microsoft.com/office/drawing/2014/main" id="{4495A388-4483-D277-EA8F-70B873801D68}"/>
              </a:ext>
            </a:extLst>
          </p:cNvPr>
          <p:cNvSpPr txBox="1"/>
          <p:nvPr/>
        </p:nvSpPr>
        <p:spPr>
          <a:xfrm>
            <a:off x="1184531" y="6346940"/>
            <a:ext cx="7176440" cy="55245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600"/>
              <a:buFont typeface="Arial"/>
              <a:buNone/>
            </a:pPr>
            <a:r>
              <a:rPr lang="en-GB" sz="3600" b="0" i="0" u="none" strike="noStrike" cap="none" dirty="0">
                <a:solidFill>
                  <a:schemeClr val="bg2">
                    <a:lumMod val="50000"/>
                  </a:schemeClr>
                </a:solidFill>
                <a:latin typeface="Calibri"/>
                <a:ea typeface="Calibri"/>
                <a:cs typeface="Calibri"/>
                <a:sym typeface="Calibri"/>
              </a:rPr>
              <a:t>More information, </a:t>
            </a:r>
            <a:r>
              <a:rPr lang="en-GB" sz="3600" dirty="0">
                <a:solidFill>
                  <a:schemeClr val="bg2">
                    <a:lumMod val="50000"/>
                  </a:schemeClr>
                </a:solidFill>
                <a:latin typeface="Calibri"/>
                <a:ea typeface="Calibri"/>
                <a:cs typeface="Calibri"/>
                <a:sym typeface="Calibri"/>
              </a:rPr>
              <a:t>data sources and data files: </a:t>
            </a:r>
            <a:endParaRPr sz="3600" dirty="0">
              <a:solidFill>
                <a:schemeClr val="bg2">
                  <a:lumMod val="50000"/>
                </a:schemeClr>
              </a:solidFill>
              <a:latin typeface="Calibri"/>
              <a:ea typeface="Calibri"/>
              <a:cs typeface="Calibri"/>
            </a:endParaRPr>
          </a:p>
          <a:p>
            <a:pPr marL="0" marR="0" lvl="0" indent="0" algn="ctr" rtl="0">
              <a:lnSpc>
                <a:spcPct val="100000"/>
              </a:lnSpc>
              <a:spcBef>
                <a:spcPts val="0"/>
              </a:spcBef>
              <a:spcAft>
                <a:spcPts val="0"/>
              </a:spcAft>
              <a:buClr>
                <a:srgbClr val="000000"/>
              </a:buClr>
              <a:buSzPts val="1600"/>
              <a:buFont typeface="Arial"/>
              <a:buNone/>
            </a:pPr>
            <a:r>
              <a:rPr lang="en-GB" sz="3600" dirty="0">
                <a:solidFill>
                  <a:schemeClr val="bg2">
                    <a:lumMod val="50000"/>
                  </a:schemeClr>
                </a:solidFill>
                <a:latin typeface="Calibri"/>
                <a:ea typeface="Calibri"/>
                <a:cs typeface="Calibri"/>
                <a:sym typeface="Calibri"/>
                <a:hlinkClick r:id="rId7">
                  <a:extLst>
                    <a:ext uri="{A12FA001-AC4F-418D-AE19-62706E023703}">
                      <ahyp:hlinkClr xmlns:ahyp="http://schemas.microsoft.com/office/drawing/2018/hyperlinkcolor" val="tx"/>
                    </a:ext>
                  </a:extLst>
                </a:hlinkClick>
              </a:rPr>
              <a:t>https://globalcarbonbudget.org/carbonbudget</a:t>
            </a:r>
            <a:endParaRPr lang="en-GB" sz="3600" dirty="0">
              <a:solidFill>
                <a:schemeClr val="bg2">
                  <a:lumMod val="50000"/>
                </a:schemeClr>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600"/>
              <a:buFont typeface="Arial"/>
              <a:buNone/>
            </a:pPr>
            <a:endParaRPr sz="1600" dirty="0">
              <a:solidFill>
                <a:schemeClr val="bg2">
                  <a:lumMod val="50000"/>
                </a:schemeClr>
              </a:solidFill>
              <a:latin typeface="Calibri"/>
              <a:ea typeface="Calibri"/>
              <a:cs typeface="Calibri"/>
              <a:sym typeface="Calibri"/>
            </a:endParaRPr>
          </a:p>
        </p:txBody>
      </p:sp>
      <p:pic>
        <p:nvPicPr>
          <p:cNvPr id="4" name="Picture 4">
            <a:extLst>
              <a:ext uri="{FF2B5EF4-FFF2-40B4-BE49-F238E27FC236}">
                <a16:creationId xmlns:a16="http://schemas.microsoft.com/office/drawing/2014/main" id="{029455C9-E643-5131-0832-D5AFF3AE5592}"/>
              </a:ext>
            </a:extLst>
          </p:cNvPr>
          <p:cNvPicPr>
            <a:picLocks noChangeAspect="1" noChangeArrowheads="1"/>
          </p:cNvPicPr>
          <p:nvPr/>
        </p:nvPicPr>
        <p:blipFill rotWithShape="1">
          <a:blip r:embed="rId8" cstate="hqprint">
            <a:extLst>
              <a:ext uri="{28A0092B-C50C-407E-A947-70E740481C1C}">
                <a14:useLocalDpi xmlns:a14="http://schemas.microsoft.com/office/drawing/2010/main"/>
              </a:ext>
            </a:extLst>
          </a:blip>
          <a:srcRect b="13869"/>
          <a:stretch/>
        </p:blipFill>
        <p:spPr bwMode="auto">
          <a:xfrm>
            <a:off x="762132" y="2433537"/>
            <a:ext cx="8021237" cy="3545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567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C2967BB0-38E0-3DCA-A9CB-9B71E58E8FEE}"/>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74587D4D-E717-95AD-2FD6-5FE295669924}"/>
              </a:ext>
            </a:extLst>
          </p:cNvPr>
          <p:cNvSpPr/>
          <p:nvPr/>
        </p:nvSpPr>
        <p:spPr>
          <a:xfrm>
            <a:off x="0" y="-40818"/>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A39DA8C7-6E8A-B87C-4EAF-1AB7352B5741}"/>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429EEB7D-C901-3B99-E2E4-BCBCF8B60605}"/>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CD1DC92C-5C26-2188-AF34-DEB2C0E60902}"/>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A23525B1-7067-7749-F66C-77C294D68DC2}"/>
              </a:ext>
            </a:extLst>
          </p:cNvPr>
          <p:cNvSpPr txBox="1"/>
          <p:nvPr/>
        </p:nvSpPr>
        <p:spPr>
          <a:xfrm>
            <a:off x="1956709" y="277205"/>
            <a:ext cx="15366986" cy="738633"/>
          </a:xfrm>
          <a:prstGeom prst="rect">
            <a:avLst/>
          </a:prstGeom>
          <a:noFill/>
          <a:ln>
            <a:noFill/>
          </a:ln>
        </p:spPr>
        <p:txBody>
          <a:bodyPr spcFirstLastPara="1" wrap="square" lIns="91425" tIns="91425" rIns="91425" bIns="91425" anchor="t" anchorCtr="0">
            <a:spAutoFit/>
          </a:bodyPr>
          <a:lstStyle/>
          <a:p>
            <a:r>
              <a:rPr lang="en-GB" sz="3600" b="1" dirty="0">
                <a:solidFill>
                  <a:schemeClr val="bg1"/>
                </a:solidFill>
              </a:rPr>
              <a:t>Estimating the carbon potential of secondary forests in the Amazon</a:t>
            </a:r>
            <a:endParaRPr lang="en-GB" sz="3600" b="1" i="0" u="none" strike="noStrike" dirty="0">
              <a:solidFill>
                <a:schemeClr val="bg1"/>
              </a:solidFill>
              <a:effectLst/>
            </a:endParaRPr>
          </a:p>
        </p:txBody>
      </p:sp>
      <p:sp>
        <p:nvSpPr>
          <p:cNvPr id="128" name="Google Shape;128;p16">
            <a:extLst>
              <a:ext uri="{FF2B5EF4-FFF2-40B4-BE49-F238E27FC236}">
                <a16:creationId xmlns:a16="http://schemas.microsoft.com/office/drawing/2014/main" id="{DBDE6F01-BDCC-3346-4996-F5B70F9E432A}"/>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785AE921-AB19-353B-53D3-B79132F142FB}"/>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pic>
        <p:nvPicPr>
          <p:cNvPr id="2" name="Picture 1">
            <a:extLst>
              <a:ext uri="{FF2B5EF4-FFF2-40B4-BE49-F238E27FC236}">
                <a16:creationId xmlns:a16="http://schemas.microsoft.com/office/drawing/2014/main" id="{9B078C0E-6778-BF53-38C0-B3BDE5BF0EFD}"/>
              </a:ext>
            </a:extLst>
          </p:cNvPr>
          <p:cNvPicPr>
            <a:picLocks noChangeAspect="1"/>
          </p:cNvPicPr>
          <p:nvPr/>
        </p:nvPicPr>
        <p:blipFill>
          <a:blip r:embed="rId5"/>
          <a:stretch>
            <a:fillRect/>
          </a:stretch>
        </p:blipFill>
        <p:spPr>
          <a:xfrm>
            <a:off x="245272" y="1595860"/>
            <a:ext cx="8235177" cy="4052771"/>
          </a:xfrm>
          <a:prstGeom prst="rect">
            <a:avLst/>
          </a:prstGeom>
        </p:spPr>
      </p:pic>
      <p:pic>
        <p:nvPicPr>
          <p:cNvPr id="3" name="Picture 2">
            <a:extLst>
              <a:ext uri="{FF2B5EF4-FFF2-40B4-BE49-F238E27FC236}">
                <a16:creationId xmlns:a16="http://schemas.microsoft.com/office/drawing/2014/main" id="{C2E3D66E-1EC1-943B-8765-FBD56EEA3729}"/>
              </a:ext>
            </a:extLst>
          </p:cNvPr>
          <p:cNvPicPr>
            <a:picLocks noChangeAspect="1"/>
          </p:cNvPicPr>
          <p:nvPr/>
        </p:nvPicPr>
        <p:blipFill>
          <a:blip r:embed="rId6"/>
          <a:stretch>
            <a:fillRect/>
          </a:stretch>
        </p:blipFill>
        <p:spPr>
          <a:xfrm>
            <a:off x="8480449" y="1466526"/>
            <a:ext cx="9640229" cy="7449267"/>
          </a:xfrm>
          <a:prstGeom prst="rect">
            <a:avLst/>
          </a:prstGeom>
        </p:spPr>
      </p:pic>
      <p:sp>
        <p:nvSpPr>
          <p:cNvPr id="4" name="TextBox 3">
            <a:extLst>
              <a:ext uri="{FF2B5EF4-FFF2-40B4-BE49-F238E27FC236}">
                <a16:creationId xmlns:a16="http://schemas.microsoft.com/office/drawing/2014/main" id="{20B18299-89DF-628A-C3E8-623B70BE3207}"/>
              </a:ext>
            </a:extLst>
          </p:cNvPr>
          <p:cNvSpPr txBox="1"/>
          <p:nvPr/>
        </p:nvSpPr>
        <p:spPr>
          <a:xfrm>
            <a:off x="677324" y="6505781"/>
            <a:ext cx="7371072" cy="1815882"/>
          </a:xfrm>
          <a:prstGeom prst="rect">
            <a:avLst/>
          </a:prstGeom>
          <a:noFill/>
        </p:spPr>
        <p:txBody>
          <a:bodyPr wrap="square">
            <a:spAutoFit/>
          </a:bodyPr>
          <a:lstStyle/>
          <a:p>
            <a:pPr algn="ctr"/>
            <a:r>
              <a:rPr lang="en-GB" sz="2800" b="0" i="0" u="none" strike="noStrike" dirty="0">
                <a:solidFill>
                  <a:srgbClr val="2157A0"/>
                </a:solidFill>
                <a:effectLst/>
                <a:latin typeface="+mj-lt"/>
              </a:rPr>
              <a:t>“Utilizing ESA CCI aboveground biomass and secondary forest age maps, we </a:t>
            </a:r>
            <a:r>
              <a:rPr lang="en-GB" sz="2800" b="0" i="0" u="none" strike="noStrike" dirty="0" err="1">
                <a:solidFill>
                  <a:srgbClr val="2157A0"/>
                </a:solidFill>
                <a:effectLst/>
                <a:latin typeface="+mj-lt"/>
              </a:rPr>
              <a:t>modeled</a:t>
            </a:r>
            <a:r>
              <a:rPr lang="en-GB" sz="2800" b="0" i="0" u="none" strike="noStrike" dirty="0">
                <a:solidFill>
                  <a:srgbClr val="2157A0"/>
                </a:solidFill>
                <a:effectLst/>
                <a:latin typeface="+mj-lt"/>
              </a:rPr>
              <a:t> the regrowth rates of secondary forests and their carbon sink potential.”</a:t>
            </a:r>
            <a:endParaRPr lang="en-US" sz="2800" dirty="0">
              <a:solidFill>
                <a:srgbClr val="2157A0"/>
              </a:solidFill>
              <a:latin typeface="+mj-lt"/>
            </a:endParaRPr>
          </a:p>
        </p:txBody>
      </p:sp>
    </p:spTree>
    <p:extLst>
      <p:ext uri="{BB962C8B-B14F-4D97-AF65-F5344CB8AC3E}">
        <p14:creationId xmlns:p14="http://schemas.microsoft.com/office/powerpoint/2010/main" val="3235281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86E6711A-F9B3-74D0-78AF-48FF307DB299}"/>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7F440765-390E-5516-6929-ABFBE624E04E}"/>
              </a:ext>
            </a:extLst>
          </p:cNvPr>
          <p:cNvSpPr/>
          <p:nvPr/>
        </p:nvSpPr>
        <p:spPr>
          <a:xfrm>
            <a:off x="0" y="-40818"/>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975DDFAE-EA0C-A515-D262-B247FD3E4B05}"/>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9741FFDE-4B14-971E-E708-FB76A164EC3C}"/>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7361522F-A6AC-9041-0F1C-DE6B1180E199}"/>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61EB838B-F3DB-A014-128E-D3EFF253DE85}"/>
              </a:ext>
            </a:extLst>
          </p:cNvPr>
          <p:cNvSpPr txBox="1"/>
          <p:nvPr/>
        </p:nvSpPr>
        <p:spPr>
          <a:xfrm>
            <a:off x="1956709" y="277205"/>
            <a:ext cx="15366986" cy="738633"/>
          </a:xfrm>
          <a:prstGeom prst="rect">
            <a:avLst/>
          </a:prstGeom>
          <a:noFill/>
          <a:ln>
            <a:noFill/>
          </a:ln>
        </p:spPr>
        <p:txBody>
          <a:bodyPr spcFirstLastPara="1" wrap="square" lIns="91425" tIns="91425" rIns="91425" bIns="91425" anchor="t" anchorCtr="0">
            <a:spAutoFit/>
          </a:bodyPr>
          <a:lstStyle/>
          <a:p>
            <a:r>
              <a:rPr lang="en-GB" sz="3600" b="1" dirty="0">
                <a:solidFill>
                  <a:schemeClr val="bg1"/>
                </a:solidFill>
              </a:rPr>
              <a:t>Estimating the carbon potential of secondary forests in the Amazon</a:t>
            </a:r>
            <a:endParaRPr lang="en-GB" sz="3600" b="1" i="0" u="none" strike="noStrike" dirty="0">
              <a:solidFill>
                <a:schemeClr val="bg1"/>
              </a:solidFill>
              <a:effectLst/>
            </a:endParaRPr>
          </a:p>
        </p:txBody>
      </p:sp>
      <p:sp>
        <p:nvSpPr>
          <p:cNvPr id="128" name="Google Shape;128;p16">
            <a:extLst>
              <a:ext uri="{FF2B5EF4-FFF2-40B4-BE49-F238E27FC236}">
                <a16:creationId xmlns:a16="http://schemas.microsoft.com/office/drawing/2014/main" id="{FD385E76-6C68-7074-5919-529D9CE11428}"/>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EE56FCB1-220F-C444-9809-BD3621E9845C}"/>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pic>
        <p:nvPicPr>
          <p:cNvPr id="2" name="Picture 1">
            <a:extLst>
              <a:ext uri="{FF2B5EF4-FFF2-40B4-BE49-F238E27FC236}">
                <a16:creationId xmlns:a16="http://schemas.microsoft.com/office/drawing/2014/main" id="{33A09C98-D7F8-8E7E-D74A-82E405B6B043}"/>
              </a:ext>
            </a:extLst>
          </p:cNvPr>
          <p:cNvPicPr>
            <a:picLocks noChangeAspect="1"/>
          </p:cNvPicPr>
          <p:nvPr/>
        </p:nvPicPr>
        <p:blipFill>
          <a:blip r:embed="rId5"/>
          <a:stretch>
            <a:fillRect/>
          </a:stretch>
        </p:blipFill>
        <p:spPr>
          <a:xfrm>
            <a:off x="245272" y="1595860"/>
            <a:ext cx="8235177" cy="4052771"/>
          </a:xfrm>
          <a:prstGeom prst="rect">
            <a:avLst/>
          </a:prstGeom>
        </p:spPr>
      </p:pic>
      <p:sp>
        <p:nvSpPr>
          <p:cNvPr id="4" name="TextBox 3">
            <a:extLst>
              <a:ext uri="{FF2B5EF4-FFF2-40B4-BE49-F238E27FC236}">
                <a16:creationId xmlns:a16="http://schemas.microsoft.com/office/drawing/2014/main" id="{2583ACB3-84A7-C208-9912-F9D5B750798A}"/>
              </a:ext>
            </a:extLst>
          </p:cNvPr>
          <p:cNvSpPr txBox="1"/>
          <p:nvPr/>
        </p:nvSpPr>
        <p:spPr>
          <a:xfrm>
            <a:off x="245271" y="6026362"/>
            <a:ext cx="7850513" cy="2677656"/>
          </a:xfrm>
          <a:prstGeom prst="rect">
            <a:avLst/>
          </a:prstGeom>
          <a:noFill/>
        </p:spPr>
        <p:txBody>
          <a:bodyPr wrap="square">
            <a:spAutoFit/>
          </a:bodyPr>
          <a:lstStyle/>
          <a:p>
            <a:pPr marL="571500" indent="-571500">
              <a:buFont typeface="Arial" panose="020B0604020202020204" pitchFamily="34" charset="0"/>
              <a:buChar char="•"/>
            </a:pPr>
            <a:r>
              <a:rPr lang="en-GB" sz="2800" dirty="0">
                <a:solidFill>
                  <a:srgbClr val="2157A0"/>
                </a:solidFill>
              </a:rPr>
              <a:t>Fires &amp; deforestation </a:t>
            </a:r>
            <a:r>
              <a:rPr lang="en-GB" sz="2800" b="1" dirty="0">
                <a:solidFill>
                  <a:srgbClr val="2157A0"/>
                </a:solidFill>
              </a:rPr>
              <a:t>reduce regrowth by 8–55%</a:t>
            </a:r>
          </a:p>
          <a:p>
            <a:pPr marL="571500" indent="-571500">
              <a:buFont typeface="Arial" panose="020B0604020202020204" pitchFamily="34" charset="0"/>
              <a:buChar char="•"/>
            </a:pPr>
            <a:endParaRPr lang="en-GB" sz="2800" b="1" dirty="0">
              <a:solidFill>
                <a:srgbClr val="2157A0"/>
              </a:solidFill>
            </a:endParaRPr>
          </a:p>
          <a:p>
            <a:pPr marL="571500" indent="-571500">
              <a:buFont typeface="Arial" panose="020B0604020202020204" pitchFamily="34" charset="0"/>
              <a:buChar char="•"/>
            </a:pPr>
            <a:r>
              <a:rPr lang="en-GB" sz="2800" dirty="0">
                <a:solidFill>
                  <a:srgbClr val="2157A0"/>
                </a:solidFill>
              </a:rPr>
              <a:t>Protecting secondary forests enhances their carbon sink potential and can contribute to reduction emissions targets</a:t>
            </a:r>
            <a:endParaRPr lang="en-US" sz="2000" dirty="0">
              <a:solidFill>
                <a:srgbClr val="2157A0"/>
              </a:solidFill>
              <a:latin typeface="+mj-lt"/>
            </a:endParaRPr>
          </a:p>
        </p:txBody>
      </p:sp>
      <p:pic>
        <p:nvPicPr>
          <p:cNvPr id="5" name="Picture 4">
            <a:extLst>
              <a:ext uri="{FF2B5EF4-FFF2-40B4-BE49-F238E27FC236}">
                <a16:creationId xmlns:a16="http://schemas.microsoft.com/office/drawing/2014/main" id="{DD24EF62-BB54-E406-FA87-67181776A00B}"/>
              </a:ext>
            </a:extLst>
          </p:cNvPr>
          <p:cNvPicPr>
            <a:picLocks noChangeAspect="1"/>
          </p:cNvPicPr>
          <p:nvPr/>
        </p:nvPicPr>
        <p:blipFill>
          <a:blip r:embed="rId6"/>
          <a:stretch>
            <a:fillRect/>
          </a:stretch>
        </p:blipFill>
        <p:spPr>
          <a:xfrm>
            <a:off x="8705585" y="2166997"/>
            <a:ext cx="9671515" cy="6401995"/>
          </a:xfrm>
          <a:prstGeom prst="rect">
            <a:avLst/>
          </a:prstGeom>
        </p:spPr>
      </p:pic>
    </p:spTree>
    <p:extLst>
      <p:ext uri="{BB962C8B-B14F-4D97-AF65-F5344CB8AC3E}">
        <p14:creationId xmlns:p14="http://schemas.microsoft.com/office/powerpoint/2010/main" val="3302749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B6AB1676-0652-DD3A-986D-540D6886D73B}"/>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5DEAA56C-D97D-7EF1-0DAC-D95E160E1AAD}"/>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ACB8274B-6170-596A-8D2D-8E89A833E356}"/>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D9CE2AFC-429E-33F1-A42F-2E62251B5634}"/>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1F90921B-61F3-52B6-77BD-329590553A57}"/>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360B2C27-51C9-63A5-D08B-0DA118ECE03C}"/>
              </a:ext>
            </a:extLst>
          </p:cNvPr>
          <p:cNvSpPr txBox="1"/>
          <p:nvPr/>
        </p:nvSpPr>
        <p:spPr>
          <a:xfrm>
            <a:off x="1259880" y="195950"/>
            <a:ext cx="15768008" cy="738633"/>
          </a:xfrm>
          <a:prstGeom prst="rect">
            <a:avLst/>
          </a:prstGeom>
          <a:noFill/>
          <a:ln>
            <a:noFill/>
          </a:ln>
        </p:spPr>
        <p:txBody>
          <a:bodyPr spcFirstLastPara="1" wrap="square" lIns="91425" tIns="91425" rIns="91425" bIns="91425" anchor="t" anchorCtr="0">
            <a:spAutoFit/>
          </a:bodyPr>
          <a:lstStyle/>
          <a:p>
            <a:r>
              <a:rPr lang="en-GB" sz="3600" b="1" i="0" u="none" strike="noStrike" dirty="0">
                <a:solidFill>
                  <a:schemeClr val="bg1"/>
                </a:solidFill>
                <a:effectLst/>
              </a:rPr>
              <a:t>Estimating the carbon sink of secondary and degraded humid forests</a:t>
            </a:r>
          </a:p>
        </p:txBody>
      </p:sp>
      <p:sp>
        <p:nvSpPr>
          <p:cNvPr id="128" name="Google Shape;128;p16">
            <a:extLst>
              <a:ext uri="{FF2B5EF4-FFF2-40B4-BE49-F238E27FC236}">
                <a16:creationId xmlns:a16="http://schemas.microsoft.com/office/drawing/2014/main" id="{EB04336E-CEB7-BF1C-35E6-EAB6829E896A}"/>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FB1C5239-BA55-4CC5-F055-20620AB6B651}"/>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pic>
        <p:nvPicPr>
          <p:cNvPr id="2" name="Picture 1">
            <a:extLst>
              <a:ext uri="{FF2B5EF4-FFF2-40B4-BE49-F238E27FC236}">
                <a16:creationId xmlns:a16="http://schemas.microsoft.com/office/drawing/2014/main" id="{73229468-9435-1707-8529-C0366159705E}"/>
              </a:ext>
            </a:extLst>
          </p:cNvPr>
          <p:cNvPicPr>
            <a:picLocks noChangeAspect="1"/>
          </p:cNvPicPr>
          <p:nvPr/>
        </p:nvPicPr>
        <p:blipFill>
          <a:blip r:embed="rId5"/>
          <a:stretch>
            <a:fillRect/>
          </a:stretch>
        </p:blipFill>
        <p:spPr>
          <a:xfrm>
            <a:off x="172844" y="1705541"/>
            <a:ext cx="8413596" cy="2951197"/>
          </a:xfrm>
          <a:prstGeom prst="rect">
            <a:avLst/>
          </a:prstGeom>
        </p:spPr>
      </p:pic>
      <p:pic>
        <p:nvPicPr>
          <p:cNvPr id="4" name="Picture 3">
            <a:extLst>
              <a:ext uri="{FF2B5EF4-FFF2-40B4-BE49-F238E27FC236}">
                <a16:creationId xmlns:a16="http://schemas.microsoft.com/office/drawing/2014/main" id="{F30DE308-1B4D-FE9B-05D1-ADDC1D0E2E17}"/>
              </a:ext>
            </a:extLst>
          </p:cNvPr>
          <p:cNvPicPr>
            <a:picLocks noChangeAspect="1"/>
          </p:cNvPicPr>
          <p:nvPr/>
        </p:nvPicPr>
        <p:blipFill>
          <a:blip r:embed="rId6"/>
          <a:srcRect b="33602"/>
          <a:stretch/>
        </p:blipFill>
        <p:spPr>
          <a:xfrm>
            <a:off x="8643887" y="2821914"/>
            <a:ext cx="9688713" cy="5192463"/>
          </a:xfrm>
          <a:prstGeom prst="rect">
            <a:avLst/>
          </a:prstGeom>
        </p:spPr>
      </p:pic>
      <p:sp>
        <p:nvSpPr>
          <p:cNvPr id="7" name="TextBox 6">
            <a:extLst>
              <a:ext uri="{FF2B5EF4-FFF2-40B4-BE49-F238E27FC236}">
                <a16:creationId xmlns:a16="http://schemas.microsoft.com/office/drawing/2014/main" id="{DCEE72FF-D55B-DB8D-576F-1874E06CB425}"/>
              </a:ext>
            </a:extLst>
          </p:cNvPr>
          <p:cNvSpPr txBox="1"/>
          <p:nvPr/>
        </p:nvSpPr>
        <p:spPr>
          <a:xfrm>
            <a:off x="172844" y="4982227"/>
            <a:ext cx="7850513" cy="3970318"/>
          </a:xfrm>
          <a:prstGeom prst="rect">
            <a:avLst/>
          </a:prstGeom>
          <a:noFill/>
        </p:spPr>
        <p:txBody>
          <a:bodyPr wrap="square">
            <a:spAutoFit/>
          </a:bodyPr>
          <a:lstStyle/>
          <a:p>
            <a:pPr marL="571500" indent="-571500">
              <a:buFont typeface="Arial" panose="020B0604020202020204" pitchFamily="34" charset="0"/>
              <a:buChar char="•"/>
            </a:pPr>
            <a:r>
              <a:rPr lang="en-GB" sz="2800" dirty="0">
                <a:solidFill>
                  <a:srgbClr val="2157A0"/>
                </a:solidFill>
              </a:rPr>
              <a:t>In the first 20 years of recovery, regrowth rates in Borneo were up to </a:t>
            </a:r>
            <a:r>
              <a:rPr lang="en-GB" sz="2800" b="1" dirty="0">
                <a:solidFill>
                  <a:srgbClr val="2157A0"/>
                </a:solidFill>
              </a:rPr>
              <a:t>45% and 58%</a:t>
            </a:r>
            <a:r>
              <a:rPr lang="en-GB" sz="2800" dirty="0">
                <a:solidFill>
                  <a:srgbClr val="2157A0"/>
                </a:solidFill>
              </a:rPr>
              <a:t> higher than in Central Africa and the Amazon, respectively.</a:t>
            </a:r>
          </a:p>
          <a:p>
            <a:pPr marL="571500" indent="-571500">
              <a:buFont typeface="Arial" panose="020B0604020202020204" pitchFamily="34" charset="0"/>
              <a:buChar char="•"/>
            </a:pPr>
            <a:endParaRPr lang="en-GB" sz="2800" b="1" dirty="0">
              <a:solidFill>
                <a:srgbClr val="2157A0"/>
              </a:solidFill>
            </a:endParaRPr>
          </a:p>
          <a:p>
            <a:pPr marL="571500" indent="-571500">
              <a:buFont typeface="Arial" panose="020B0604020202020204" pitchFamily="34" charset="0"/>
              <a:buChar char="•"/>
            </a:pPr>
            <a:r>
              <a:rPr lang="en-GB" sz="2800" b="0" i="0" u="none" strike="noStrike" dirty="0">
                <a:solidFill>
                  <a:srgbClr val="2157A0"/>
                </a:solidFill>
                <a:effectLst/>
                <a:latin typeface="+mn-lt"/>
              </a:rPr>
              <a:t>Understanding regional variations in forest regrowth can guide tailored reforestation and conservation strategies, optimizing carbon sequestration outcomes.</a:t>
            </a:r>
            <a:endParaRPr lang="en-US" sz="1600" dirty="0">
              <a:solidFill>
                <a:srgbClr val="2157A0"/>
              </a:solidFill>
              <a:latin typeface="+mn-lt"/>
            </a:endParaRPr>
          </a:p>
        </p:txBody>
      </p:sp>
    </p:spTree>
    <p:extLst>
      <p:ext uri="{BB962C8B-B14F-4D97-AF65-F5344CB8AC3E}">
        <p14:creationId xmlns:p14="http://schemas.microsoft.com/office/powerpoint/2010/main" val="4041258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96F8A73D-8AB8-B3A0-53DE-6AAA5C386625}"/>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982F622C-5AF4-EAC1-9E2B-D1EF92431302}"/>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C8C29BC0-CD70-4747-3E52-1AC149AA834E}"/>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DF8E9219-6FE7-90F7-6E3A-653F0B3205B4}"/>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14FF71CA-07D5-5D20-203C-1091D56742F4}"/>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67B0DE7F-2F74-3123-B9BD-A22B7B19BD30}"/>
              </a:ext>
            </a:extLst>
          </p:cNvPr>
          <p:cNvSpPr txBox="1"/>
          <p:nvPr/>
        </p:nvSpPr>
        <p:spPr>
          <a:xfrm>
            <a:off x="1259880" y="195950"/>
            <a:ext cx="15768008" cy="738633"/>
          </a:xfrm>
          <a:prstGeom prst="rect">
            <a:avLst/>
          </a:prstGeom>
          <a:noFill/>
          <a:ln>
            <a:noFill/>
          </a:ln>
        </p:spPr>
        <p:txBody>
          <a:bodyPr spcFirstLastPara="1" wrap="square" lIns="91425" tIns="91425" rIns="91425" bIns="91425" anchor="t" anchorCtr="0">
            <a:spAutoFit/>
          </a:bodyPr>
          <a:lstStyle/>
          <a:p>
            <a:r>
              <a:rPr lang="en-GB" sz="3600" b="1" i="0" u="none" strike="noStrike" dirty="0">
                <a:solidFill>
                  <a:schemeClr val="bg1"/>
                </a:solidFill>
                <a:effectLst/>
              </a:rPr>
              <a:t>Estimating the carbon sink of secondary and degraded humid forests</a:t>
            </a:r>
          </a:p>
        </p:txBody>
      </p:sp>
      <p:sp>
        <p:nvSpPr>
          <p:cNvPr id="128" name="Google Shape;128;p16">
            <a:extLst>
              <a:ext uri="{FF2B5EF4-FFF2-40B4-BE49-F238E27FC236}">
                <a16:creationId xmlns:a16="http://schemas.microsoft.com/office/drawing/2014/main" id="{53F86EA7-97CF-DC98-069C-F2AC3D77F044}"/>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08A51A8E-B370-CE21-1F06-1FDA9E265E91}"/>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pic>
        <p:nvPicPr>
          <p:cNvPr id="2" name="Picture 1">
            <a:extLst>
              <a:ext uri="{FF2B5EF4-FFF2-40B4-BE49-F238E27FC236}">
                <a16:creationId xmlns:a16="http://schemas.microsoft.com/office/drawing/2014/main" id="{EDBD270E-CB9F-787D-CCDC-49C16BEAD9D5}"/>
              </a:ext>
            </a:extLst>
          </p:cNvPr>
          <p:cNvPicPr>
            <a:picLocks noChangeAspect="1"/>
          </p:cNvPicPr>
          <p:nvPr/>
        </p:nvPicPr>
        <p:blipFill>
          <a:blip r:embed="rId5"/>
          <a:stretch>
            <a:fillRect/>
          </a:stretch>
        </p:blipFill>
        <p:spPr>
          <a:xfrm>
            <a:off x="172844" y="1705541"/>
            <a:ext cx="8413596" cy="2951197"/>
          </a:xfrm>
          <a:prstGeom prst="rect">
            <a:avLst/>
          </a:prstGeom>
        </p:spPr>
      </p:pic>
      <p:pic>
        <p:nvPicPr>
          <p:cNvPr id="3" name="Picture 2">
            <a:extLst>
              <a:ext uri="{FF2B5EF4-FFF2-40B4-BE49-F238E27FC236}">
                <a16:creationId xmlns:a16="http://schemas.microsoft.com/office/drawing/2014/main" id="{94DFDF89-505D-F63B-6A46-4243D54F9DB5}"/>
              </a:ext>
            </a:extLst>
          </p:cNvPr>
          <p:cNvPicPr>
            <a:picLocks noChangeAspect="1"/>
          </p:cNvPicPr>
          <p:nvPr/>
        </p:nvPicPr>
        <p:blipFill>
          <a:blip r:embed="rId6"/>
          <a:stretch>
            <a:fillRect/>
          </a:stretch>
        </p:blipFill>
        <p:spPr>
          <a:xfrm>
            <a:off x="8586440" y="1618366"/>
            <a:ext cx="9350297" cy="7413449"/>
          </a:xfrm>
          <a:prstGeom prst="rect">
            <a:avLst/>
          </a:prstGeom>
        </p:spPr>
      </p:pic>
      <p:sp>
        <p:nvSpPr>
          <p:cNvPr id="4" name="TextBox 3">
            <a:extLst>
              <a:ext uri="{FF2B5EF4-FFF2-40B4-BE49-F238E27FC236}">
                <a16:creationId xmlns:a16="http://schemas.microsoft.com/office/drawing/2014/main" id="{64B8752F-2408-E9E8-3125-A31FDEEFA926}"/>
              </a:ext>
            </a:extLst>
          </p:cNvPr>
          <p:cNvSpPr txBox="1"/>
          <p:nvPr/>
        </p:nvSpPr>
        <p:spPr>
          <a:xfrm>
            <a:off x="1232210" y="5515908"/>
            <a:ext cx="6294863" cy="2677656"/>
          </a:xfrm>
          <a:prstGeom prst="rect">
            <a:avLst/>
          </a:prstGeom>
          <a:noFill/>
        </p:spPr>
        <p:txBody>
          <a:bodyPr wrap="square">
            <a:spAutoFit/>
          </a:bodyPr>
          <a:lstStyle/>
          <a:p>
            <a:r>
              <a:rPr lang="en-GB" sz="2800" dirty="0">
                <a:solidFill>
                  <a:srgbClr val="2157A0"/>
                </a:solidFill>
              </a:rPr>
              <a:t>“Regrowing degraded and secondary forests accumulated 107 </a:t>
            </a:r>
            <a:r>
              <a:rPr lang="en-GB" sz="2800" dirty="0" err="1">
                <a:solidFill>
                  <a:srgbClr val="2157A0"/>
                </a:solidFill>
              </a:rPr>
              <a:t>Tg</a:t>
            </a:r>
            <a:r>
              <a:rPr lang="en-GB" sz="2800" dirty="0">
                <a:solidFill>
                  <a:srgbClr val="2157A0"/>
                </a:solidFill>
              </a:rPr>
              <a:t> C year</a:t>
            </a:r>
            <a:r>
              <a:rPr lang="en-GB" sz="2800" baseline="30000" dirty="0">
                <a:solidFill>
                  <a:srgbClr val="2157A0"/>
                </a:solidFill>
              </a:rPr>
              <a:t>−1</a:t>
            </a:r>
            <a:r>
              <a:rPr lang="en-GB" sz="2800" dirty="0">
                <a:solidFill>
                  <a:srgbClr val="2157A0"/>
                </a:solidFill>
              </a:rPr>
              <a:t> between 1984 and 2018, counterbalancing </a:t>
            </a:r>
            <a:r>
              <a:rPr lang="en-GB" sz="2800" b="1" dirty="0">
                <a:solidFill>
                  <a:srgbClr val="2157A0"/>
                </a:solidFill>
              </a:rPr>
              <a:t>26%</a:t>
            </a:r>
            <a:r>
              <a:rPr lang="en-GB" sz="2800" dirty="0">
                <a:solidFill>
                  <a:srgbClr val="2157A0"/>
                </a:solidFill>
              </a:rPr>
              <a:t> (21–34%) of carbon emissions from humid tropical forest loss during the same period”</a:t>
            </a:r>
            <a:endParaRPr lang="en-US" sz="2000" dirty="0">
              <a:solidFill>
                <a:srgbClr val="2157A0"/>
              </a:solidFill>
              <a:latin typeface="+mj-lt"/>
            </a:endParaRPr>
          </a:p>
        </p:txBody>
      </p:sp>
    </p:spTree>
    <p:extLst>
      <p:ext uri="{BB962C8B-B14F-4D97-AF65-F5344CB8AC3E}">
        <p14:creationId xmlns:p14="http://schemas.microsoft.com/office/powerpoint/2010/main" val="1780458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97E4F26F-FC13-A14C-D37B-49CD9590D75E}"/>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CFF10F8F-BFFE-7A4A-6AD4-96C6DED1BBE4}"/>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6711A949-2D81-C27C-24BA-2035AB6F2560}"/>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0A9D7222-6690-E3E9-3901-21A503A31773}"/>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0DDC24E7-DEFE-CD73-9F6D-F6E6E9F6DE78}"/>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5C8994DE-97EE-E948-541A-177FF507B56A}"/>
              </a:ext>
            </a:extLst>
          </p:cNvPr>
          <p:cNvSpPr txBox="1"/>
          <p:nvPr/>
        </p:nvSpPr>
        <p:spPr>
          <a:xfrm>
            <a:off x="3512397" y="189705"/>
            <a:ext cx="14174043" cy="861744"/>
          </a:xfrm>
          <a:prstGeom prst="rect">
            <a:avLst/>
          </a:prstGeom>
          <a:noFill/>
          <a:ln>
            <a:noFill/>
          </a:ln>
        </p:spPr>
        <p:txBody>
          <a:bodyPr spcFirstLastPara="1" wrap="square" lIns="91425" tIns="91425" rIns="91425" bIns="91425" anchor="t" anchorCtr="0">
            <a:spAutoFit/>
          </a:bodyPr>
          <a:lstStyle/>
          <a:p>
            <a:pPr algn="l"/>
            <a:r>
              <a:rPr lang="en-GB" sz="4400" b="1" i="0" u="none" strike="noStrike" dirty="0">
                <a:solidFill>
                  <a:schemeClr val="bg1"/>
                </a:solidFill>
                <a:effectLst/>
              </a:rPr>
              <a:t>Fire Emissions Monitoring in the Amazon</a:t>
            </a:r>
          </a:p>
        </p:txBody>
      </p:sp>
      <p:sp>
        <p:nvSpPr>
          <p:cNvPr id="128" name="Google Shape;128;p16">
            <a:extLst>
              <a:ext uri="{FF2B5EF4-FFF2-40B4-BE49-F238E27FC236}">
                <a16:creationId xmlns:a16="http://schemas.microsoft.com/office/drawing/2014/main" id="{69E8B8F5-E174-6CE7-CC07-0D34A025FFFA}"/>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B849F3A7-12D6-A5E4-D1EE-EE5BFA116E7B}"/>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sp>
        <p:nvSpPr>
          <p:cNvPr id="2" name="Arrow: Right 51">
            <a:extLst>
              <a:ext uri="{FF2B5EF4-FFF2-40B4-BE49-F238E27FC236}">
                <a16:creationId xmlns:a16="http://schemas.microsoft.com/office/drawing/2014/main" id="{E15778C4-A561-EFBE-C15D-DF3D3D947A47}"/>
              </a:ext>
            </a:extLst>
          </p:cNvPr>
          <p:cNvSpPr/>
          <p:nvPr/>
        </p:nvSpPr>
        <p:spPr>
          <a:xfrm>
            <a:off x="3382877" y="3088867"/>
            <a:ext cx="5605008" cy="747643"/>
          </a:xfrm>
          <a:prstGeom prst="rightArrow">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endParaRPr>
          </a:p>
        </p:txBody>
      </p:sp>
      <p:cxnSp>
        <p:nvCxnSpPr>
          <p:cNvPr id="3" name="Connector: Elbow 67">
            <a:extLst>
              <a:ext uri="{FF2B5EF4-FFF2-40B4-BE49-F238E27FC236}">
                <a16:creationId xmlns:a16="http://schemas.microsoft.com/office/drawing/2014/main" id="{94A36D12-EB14-7A99-BAEE-93F9E723080F}"/>
              </a:ext>
            </a:extLst>
          </p:cNvPr>
          <p:cNvCxnSpPr>
            <a:cxnSpLocks/>
          </p:cNvCxnSpPr>
          <p:nvPr/>
        </p:nvCxnSpPr>
        <p:spPr>
          <a:xfrm>
            <a:off x="3178653" y="6470485"/>
            <a:ext cx="1832168" cy="229788"/>
          </a:xfrm>
          <a:prstGeom prst="bentConnector2">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 name="Connector: Elbow 79">
            <a:extLst>
              <a:ext uri="{FF2B5EF4-FFF2-40B4-BE49-F238E27FC236}">
                <a16:creationId xmlns:a16="http://schemas.microsoft.com/office/drawing/2014/main" id="{CE4E2A3B-29EB-B399-4E39-D2CE554B0191}"/>
              </a:ext>
            </a:extLst>
          </p:cNvPr>
          <p:cNvCxnSpPr>
            <a:cxnSpLocks/>
          </p:cNvCxnSpPr>
          <p:nvPr/>
        </p:nvCxnSpPr>
        <p:spPr>
          <a:xfrm rot="16200000" flipH="1">
            <a:off x="5705974" y="5610356"/>
            <a:ext cx="1157173" cy="1022660"/>
          </a:xfrm>
          <a:prstGeom prst="bentConnector3">
            <a:avLst>
              <a:gd name="adj1" fmla="val 50000"/>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09CFE2E8-B828-8EED-8B46-4E3C8EB13DF0}"/>
              </a:ext>
            </a:extLst>
          </p:cNvPr>
          <p:cNvPicPr>
            <a:picLocks noChangeAspect="1"/>
          </p:cNvPicPr>
          <p:nvPr/>
        </p:nvPicPr>
        <p:blipFill>
          <a:blip r:embed="rId5"/>
          <a:stretch>
            <a:fillRect/>
          </a:stretch>
        </p:blipFill>
        <p:spPr>
          <a:xfrm>
            <a:off x="8692289" y="7107896"/>
            <a:ext cx="1613233" cy="1541356"/>
          </a:xfrm>
          <a:prstGeom prst="rect">
            <a:avLst/>
          </a:prstGeom>
        </p:spPr>
      </p:pic>
      <p:pic>
        <p:nvPicPr>
          <p:cNvPr id="6" name="Picture 5">
            <a:extLst>
              <a:ext uri="{FF2B5EF4-FFF2-40B4-BE49-F238E27FC236}">
                <a16:creationId xmlns:a16="http://schemas.microsoft.com/office/drawing/2014/main" id="{A05041FC-0609-A13B-27C0-3C0EDC2EC361}"/>
              </a:ext>
            </a:extLst>
          </p:cNvPr>
          <p:cNvPicPr>
            <a:picLocks noChangeAspect="1"/>
          </p:cNvPicPr>
          <p:nvPr/>
        </p:nvPicPr>
        <p:blipFill>
          <a:blip r:embed="rId6"/>
          <a:stretch>
            <a:fillRect/>
          </a:stretch>
        </p:blipFill>
        <p:spPr>
          <a:xfrm>
            <a:off x="6008283" y="7122689"/>
            <a:ext cx="1622272" cy="1557543"/>
          </a:xfrm>
          <a:prstGeom prst="rect">
            <a:avLst/>
          </a:prstGeom>
        </p:spPr>
      </p:pic>
      <p:pic>
        <p:nvPicPr>
          <p:cNvPr id="7" name="Picture 6">
            <a:extLst>
              <a:ext uri="{FF2B5EF4-FFF2-40B4-BE49-F238E27FC236}">
                <a16:creationId xmlns:a16="http://schemas.microsoft.com/office/drawing/2014/main" id="{E5B4C663-E557-733B-889B-01571C7CB9FA}"/>
              </a:ext>
            </a:extLst>
          </p:cNvPr>
          <p:cNvPicPr>
            <a:picLocks noChangeAspect="1"/>
          </p:cNvPicPr>
          <p:nvPr/>
        </p:nvPicPr>
        <p:blipFill>
          <a:blip r:embed="rId7"/>
          <a:stretch>
            <a:fillRect/>
          </a:stretch>
        </p:blipFill>
        <p:spPr>
          <a:xfrm>
            <a:off x="4207079" y="7128541"/>
            <a:ext cx="1605579" cy="1545671"/>
          </a:xfrm>
          <a:prstGeom prst="rect">
            <a:avLst/>
          </a:prstGeom>
        </p:spPr>
      </p:pic>
      <p:pic>
        <p:nvPicPr>
          <p:cNvPr id="8" name="Picture 7">
            <a:extLst>
              <a:ext uri="{FF2B5EF4-FFF2-40B4-BE49-F238E27FC236}">
                <a16:creationId xmlns:a16="http://schemas.microsoft.com/office/drawing/2014/main" id="{EF69EF44-FE9D-1124-4426-481EB117378A}"/>
              </a:ext>
            </a:extLst>
          </p:cNvPr>
          <p:cNvPicPr>
            <a:picLocks noChangeAspect="1"/>
          </p:cNvPicPr>
          <p:nvPr/>
        </p:nvPicPr>
        <p:blipFill>
          <a:blip r:embed="rId8"/>
          <a:stretch>
            <a:fillRect/>
          </a:stretch>
        </p:blipFill>
        <p:spPr>
          <a:xfrm>
            <a:off x="8980342" y="4484583"/>
            <a:ext cx="1590719" cy="1527249"/>
          </a:xfrm>
          <a:prstGeom prst="rect">
            <a:avLst/>
          </a:prstGeom>
        </p:spPr>
      </p:pic>
      <p:pic>
        <p:nvPicPr>
          <p:cNvPr id="9" name="Picture 8">
            <a:extLst>
              <a:ext uri="{FF2B5EF4-FFF2-40B4-BE49-F238E27FC236}">
                <a16:creationId xmlns:a16="http://schemas.microsoft.com/office/drawing/2014/main" id="{F5DEDDD5-6652-11D4-E3F6-40E65BC60CAE}"/>
              </a:ext>
            </a:extLst>
          </p:cNvPr>
          <p:cNvPicPr>
            <a:picLocks noChangeAspect="1"/>
          </p:cNvPicPr>
          <p:nvPr/>
        </p:nvPicPr>
        <p:blipFill>
          <a:blip r:embed="rId9"/>
          <a:stretch>
            <a:fillRect/>
          </a:stretch>
        </p:blipFill>
        <p:spPr>
          <a:xfrm>
            <a:off x="1553830" y="2682679"/>
            <a:ext cx="1599220" cy="1531591"/>
          </a:xfrm>
          <a:prstGeom prst="rect">
            <a:avLst/>
          </a:prstGeom>
        </p:spPr>
      </p:pic>
      <p:pic>
        <p:nvPicPr>
          <p:cNvPr id="10" name="Picture 9">
            <a:extLst>
              <a:ext uri="{FF2B5EF4-FFF2-40B4-BE49-F238E27FC236}">
                <a16:creationId xmlns:a16="http://schemas.microsoft.com/office/drawing/2014/main" id="{87562370-AE42-F0E5-2503-52D4632FE3D5}"/>
              </a:ext>
            </a:extLst>
          </p:cNvPr>
          <p:cNvPicPr>
            <a:picLocks noChangeAspect="1"/>
          </p:cNvPicPr>
          <p:nvPr/>
        </p:nvPicPr>
        <p:blipFill>
          <a:blip r:embed="rId10"/>
          <a:stretch>
            <a:fillRect/>
          </a:stretch>
        </p:blipFill>
        <p:spPr>
          <a:xfrm>
            <a:off x="8992166" y="2540366"/>
            <a:ext cx="1586060" cy="1522933"/>
          </a:xfrm>
          <a:prstGeom prst="rect">
            <a:avLst/>
          </a:prstGeom>
        </p:spPr>
      </p:pic>
      <p:cxnSp>
        <p:nvCxnSpPr>
          <p:cNvPr id="11" name="Connector: Elbow 25">
            <a:extLst>
              <a:ext uri="{FF2B5EF4-FFF2-40B4-BE49-F238E27FC236}">
                <a16:creationId xmlns:a16="http://schemas.microsoft.com/office/drawing/2014/main" id="{A5D2048A-674E-3B97-686B-9F6083307ACC}"/>
              </a:ext>
            </a:extLst>
          </p:cNvPr>
          <p:cNvCxnSpPr>
            <a:cxnSpLocks/>
            <a:stCxn id="18" idx="3"/>
            <a:endCxn id="21" idx="0"/>
          </p:cNvCxnSpPr>
          <p:nvPr/>
        </p:nvCxnSpPr>
        <p:spPr>
          <a:xfrm>
            <a:off x="3178652" y="6470485"/>
            <a:ext cx="1832168" cy="229788"/>
          </a:xfrm>
          <a:prstGeom prst="bentConnector2">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A44B16E7-D321-5E2A-576A-F21B8FEDB1EF}"/>
              </a:ext>
            </a:extLst>
          </p:cNvPr>
          <p:cNvSpPr/>
          <p:nvPr/>
        </p:nvSpPr>
        <p:spPr>
          <a:xfrm>
            <a:off x="1525063" y="2252334"/>
            <a:ext cx="1704975" cy="329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Pre fire AGB</a:t>
            </a:r>
          </a:p>
        </p:txBody>
      </p:sp>
      <p:pic>
        <p:nvPicPr>
          <p:cNvPr id="13" name="Picture 12">
            <a:extLst>
              <a:ext uri="{FF2B5EF4-FFF2-40B4-BE49-F238E27FC236}">
                <a16:creationId xmlns:a16="http://schemas.microsoft.com/office/drawing/2014/main" id="{79B5E5A6-EA55-ED12-5E14-B5EA952FFD70}"/>
              </a:ext>
            </a:extLst>
          </p:cNvPr>
          <p:cNvPicPr>
            <a:picLocks noChangeAspect="1"/>
          </p:cNvPicPr>
          <p:nvPr/>
        </p:nvPicPr>
        <p:blipFill rotWithShape="1">
          <a:blip r:embed="rId11"/>
          <a:srcRect r="80003" b="8684"/>
          <a:stretch/>
        </p:blipFill>
        <p:spPr>
          <a:xfrm>
            <a:off x="3218603" y="2707577"/>
            <a:ext cx="150471" cy="452288"/>
          </a:xfrm>
          <a:prstGeom prst="rect">
            <a:avLst/>
          </a:prstGeom>
        </p:spPr>
      </p:pic>
      <p:sp>
        <p:nvSpPr>
          <p:cNvPr id="14" name="Rectangle 13">
            <a:extLst>
              <a:ext uri="{FF2B5EF4-FFF2-40B4-BE49-F238E27FC236}">
                <a16:creationId xmlns:a16="http://schemas.microsoft.com/office/drawing/2014/main" id="{07D82FEE-7A3B-5DB6-5E6E-D68949884DF7}"/>
              </a:ext>
            </a:extLst>
          </p:cNvPr>
          <p:cNvSpPr/>
          <p:nvPr/>
        </p:nvSpPr>
        <p:spPr>
          <a:xfrm>
            <a:off x="4819645" y="4987442"/>
            <a:ext cx="1907163" cy="555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Tahoma" panose="020B0604030504040204" pitchFamily="34" charset="0"/>
                <a:cs typeface="Tahoma" panose="020B0604030504040204" pitchFamily="34" charset="0"/>
              </a:rPr>
              <a:t>Fuel load</a:t>
            </a:r>
          </a:p>
        </p:txBody>
      </p:sp>
      <p:sp>
        <p:nvSpPr>
          <p:cNvPr id="15" name="TextBox 14">
            <a:extLst>
              <a:ext uri="{FF2B5EF4-FFF2-40B4-BE49-F238E27FC236}">
                <a16:creationId xmlns:a16="http://schemas.microsoft.com/office/drawing/2014/main" id="{A2863721-997D-38B9-4CCE-2EE2F28D07F8}"/>
              </a:ext>
            </a:extLst>
          </p:cNvPr>
          <p:cNvSpPr txBox="1"/>
          <p:nvPr/>
        </p:nvSpPr>
        <p:spPr>
          <a:xfrm>
            <a:off x="3614705" y="3652361"/>
            <a:ext cx="2024272" cy="646331"/>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Post-fire Mortality,</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Deforestation</a:t>
            </a:r>
          </a:p>
        </p:txBody>
      </p:sp>
      <p:pic>
        <p:nvPicPr>
          <p:cNvPr id="16" name="Picture 15">
            <a:extLst>
              <a:ext uri="{FF2B5EF4-FFF2-40B4-BE49-F238E27FC236}">
                <a16:creationId xmlns:a16="http://schemas.microsoft.com/office/drawing/2014/main" id="{AE28ED95-4CCD-747C-DC96-5A3EE9AF28A2}"/>
              </a:ext>
            </a:extLst>
          </p:cNvPr>
          <p:cNvPicPr>
            <a:picLocks noChangeAspect="1"/>
          </p:cNvPicPr>
          <p:nvPr/>
        </p:nvPicPr>
        <p:blipFill rotWithShape="1">
          <a:blip r:embed="rId12"/>
          <a:srcRect r="78490" b="14646"/>
          <a:stretch/>
        </p:blipFill>
        <p:spPr>
          <a:xfrm>
            <a:off x="7664477" y="7378633"/>
            <a:ext cx="157755" cy="430888"/>
          </a:xfrm>
          <a:prstGeom prst="rect">
            <a:avLst/>
          </a:prstGeom>
        </p:spPr>
      </p:pic>
      <p:sp>
        <p:nvSpPr>
          <p:cNvPr id="17" name="Rectangle 16">
            <a:extLst>
              <a:ext uri="{FF2B5EF4-FFF2-40B4-BE49-F238E27FC236}">
                <a16:creationId xmlns:a16="http://schemas.microsoft.com/office/drawing/2014/main" id="{86D356B9-3AA3-C21E-BEF3-2CA62C1A759B}"/>
              </a:ext>
            </a:extLst>
          </p:cNvPr>
          <p:cNvSpPr/>
          <p:nvPr/>
        </p:nvSpPr>
        <p:spPr>
          <a:xfrm>
            <a:off x="1260407" y="5296370"/>
            <a:ext cx="2059648" cy="320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Fire (Burned area)</a:t>
            </a:r>
          </a:p>
        </p:txBody>
      </p:sp>
      <p:pic>
        <p:nvPicPr>
          <p:cNvPr id="18" name="Picture 17">
            <a:extLst>
              <a:ext uri="{FF2B5EF4-FFF2-40B4-BE49-F238E27FC236}">
                <a16:creationId xmlns:a16="http://schemas.microsoft.com/office/drawing/2014/main" id="{88666667-8867-7431-F579-44737FC38443}"/>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581428" y="5704365"/>
            <a:ext cx="1597224" cy="1532240"/>
          </a:xfrm>
          <a:prstGeom prst="rect">
            <a:avLst/>
          </a:prstGeom>
        </p:spPr>
      </p:pic>
      <p:cxnSp>
        <p:nvCxnSpPr>
          <p:cNvPr id="19" name="Connector: Elbow 18">
            <a:extLst>
              <a:ext uri="{FF2B5EF4-FFF2-40B4-BE49-F238E27FC236}">
                <a16:creationId xmlns:a16="http://schemas.microsoft.com/office/drawing/2014/main" id="{BB7153BB-C36B-352E-0205-25C41982C7EC}"/>
              </a:ext>
            </a:extLst>
          </p:cNvPr>
          <p:cNvCxnSpPr>
            <a:cxnSpLocks/>
            <a:stCxn id="14" idx="2"/>
            <a:endCxn id="21" idx="0"/>
          </p:cNvCxnSpPr>
          <p:nvPr/>
        </p:nvCxnSpPr>
        <p:spPr>
          <a:xfrm rot="5400000">
            <a:off x="4813438" y="5740484"/>
            <a:ext cx="1157175" cy="762407"/>
          </a:xfrm>
          <a:prstGeom prst="bentConnector3">
            <a:avLst>
              <a:gd name="adj1" fmla="val 50000"/>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FE26E5D3-DE6C-4651-A819-429F92B17D45}"/>
              </a:ext>
            </a:extLst>
          </p:cNvPr>
          <p:cNvSpPr/>
          <p:nvPr/>
        </p:nvSpPr>
        <p:spPr>
          <a:xfrm>
            <a:off x="5943401" y="6700272"/>
            <a:ext cx="1704975" cy="329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Decomposition</a:t>
            </a:r>
          </a:p>
        </p:txBody>
      </p:sp>
      <p:sp>
        <p:nvSpPr>
          <p:cNvPr id="21" name="Rectangle 20">
            <a:extLst>
              <a:ext uri="{FF2B5EF4-FFF2-40B4-BE49-F238E27FC236}">
                <a16:creationId xmlns:a16="http://schemas.microsoft.com/office/drawing/2014/main" id="{F9B04D76-87DA-A79C-DE2F-0E67207D4E9B}"/>
              </a:ext>
            </a:extLst>
          </p:cNvPr>
          <p:cNvSpPr/>
          <p:nvPr/>
        </p:nvSpPr>
        <p:spPr>
          <a:xfrm>
            <a:off x="4158334" y="6700273"/>
            <a:ext cx="1704975" cy="329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Combustion</a:t>
            </a:r>
          </a:p>
        </p:txBody>
      </p:sp>
      <p:sp>
        <p:nvSpPr>
          <p:cNvPr id="22" name="Rectangle 21">
            <a:extLst>
              <a:ext uri="{FF2B5EF4-FFF2-40B4-BE49-F238E27FC236}">
                <a16:creationId xmlns:a16="http://schemas.microsoft.com/office/drawing/2014/main" id="{0C381C5F-432B-6912-3885-97F7AA8D22F4}"/>
              </a:ext>
            </a:extLst>
          </p:cNvPr>
          <p:cNvSpPr/>
          <p:nvPr/>
        </p:nvSpPr>
        <p:spPr>
          <a:xfrm>
            <a:off x="8633134" y="6709018"/>
            <a:ext cx="1704975" cy="329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Regrowth</a:t>
            </a:r>
          </a:p>
        </p:txBody>
      </p:sp>
      <p:pic>
        <p:nvPicPr>
          <p:cNvPr id="23" name="Picture 22">
            <a:extLst>
              <a:ext uri="{FF2B5EF4-FFF2-40B4-BE49-F238E27FC236}">
                <a16:creationId xmlns:a16="http://schemas.microsoft.com/office/drawing/2014/main" id="{A0A835B9-4B6E-EBFF-7417-1DF9213BFC71}"/>
              </a:ext>
            </a:extLst>
          </p:cNvPr>
          <p:cNvPicPr>
            <a:picLocks noChangeAspect="1"/>
          </p:cNvPicPr>
          <p:nvPr/>
        </p:nvPicPr>
        <p:blipFill rotWithShape="1">
          <a:blip r:embed="rId14"/>
          <a:srcRect r="68088" b="11430"/>
          <a:stretch/>
        </p:blipFill>
        <p:spPr>
          <a:xfrm>
            <a:off x="10337009" y="7379269"/>
            <a:ext cx="234051" cy="430252"/>
          </a:xfrm>
          <a:prstGeom prst="rect">
            <a:avLst/>
          </a:prstGeom>
        </p:spPr>
      </p:pic>
      <p:sp>
        <p:nvSpPr>
          <p:cNvPr id="24" name="Rectangle 23">
            <a:extLst>
              <a:ext uri="{FF2B5EF4-FFF2-40B4-BE49-F238E27FC236}">
                <a16:creationId xmlns:a16="http://schemas.microsoft.com/office/drawing/2014/main" id="{9C10C33A-87F2-7551-E729-85D276999F8B}"/>
              </a:ext>
            </a:extLst>
          </p:cNvPr>
          <p:cNvSpPr/>
          <p:nvPr/>
        </p:nvSpPr>
        <p:spPr>
          <a:xfrm>
            <a:off x="3671628" y="6097563"/>
            <a:ext cx="7637417" cy="2752124"/>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20777401-7929-7052-92D8-3787FA9A1267}"/>
              </a:ext>
            </a:extLst>
          </p:cNvPr>
          <p:cNvSpPr txBox="1"/>
          <p:nvPr/>
        </p:nvSpPr>
        <p:spPr>
          <a:xfrm rot="16200000">
            <a:off x="2922855" y="7230378"/>
            <a:ext cx="1099981" cy="369332"/>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Emissions</a:t>
            </a:r>
          </a:p>
        </p:txBody>
      </p:sp>
      <p:sp>
        <p:nvSpPr>
          <p:cNvPr id="26" name="Arrow: Bent 5">
            <a:extLst>
              <a:ext uri="{FF2B5EF4-FFF2-40B4-BE49-F238E27FC236}">
                <a16:creationId xmlns:a16="http://schemas.microsoft.com/office/drawing/2014/main" id="{59F15224-A724-BA13-19D9-5C66D9DABD29}"/>
              </a:ext>
            </a:extLst>
          </p:cNvPr>
          <p:cNvSpPr/>
          <p:nvPr/>
        </p:nvSpPr>
        <p:spPr>
          <a:xfrm rot="5400000">
            <a:off x="3889660" y="2843505"/>
            <a:ext cx="1637155" cy="2650720"/>
          </a:xfrm>
          <a:prstGeom prst="bentArrow">
            <a:avLst>
              <a:gd name="adj1" fmla="val 18178"/>
              <a:gd name="adj2" fmla="val 17541"/>
              <a:gd name="adj3" fmla="val 25000"/>
              <a:gd name="adj4" fmla="val 437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27" name="Rectangle 26">
            <a:extLst>
              <a:ext uri="{FF2B5EF4-FFF2-40B4-BE49-F238E27FC236}">
                <a16:creationId xmlns:a16="http://schemas.microsoft.com/office/drawing/2014/main" id="{3E81447C-9D18-0E69-58ED-B9C8ED806F2E}"/>
              </a:ext>
            </a:extLst>
          </p:cNvPr>
          <p:cNvSpPr/>
          <p:nvPr/>
        </p:nvSpPr>
        <p:spPr>
          <a:xfrm>
            <a:off x="8912782" y="2132054"/>
            <a:ext cx="1704975" cy="3295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mn-ea"/>
                <a:cs typeface="+mn-cs"/>
              </a:rPr>
              <a:t>Post fire AGB</a:t>
            </a:r>
          </a:p>
        </p:txBody>
      </p:sp>
      <p:pic>
        <p:nvPicPr>
          <p:cNvPr id="28" name="Picture 27">
            <a:extLst>
              <a:ext uri="{FF2B5EF4-FFF2-40B4-BE49-F238E27FC236}">
                <a16:creationId xmlns:a16="http://schemas.microsoft.com/office/drawing/2014/main" id="{BD8D4A16-F8E4-7425-6FE3-1CFA261FEC08}"/>
              </a:ext>
            </a:extLst>
          </p:cNvPr>
          <p:cNvPicPr>
            <a:picLocks noChangeAspect="1"/>
          </p:cNvPicPr>
          <p:nvPr/>
        </p:nvPicPr>
        <p:blipFill rotWithShape="1">
          <a:blip r:embed="rId11"/>
          <a:srcRect r="80576" b="15234"/>
          <a:stretch/>
        </p:blipFill>
        <p:spPr>
          <a:xfrm>
            <a:off x="10638482" y="2564583"/>
            <a:ext cx="146159" cy="419843"/>
          </a:xfrm>
          <a:prstGeom prst="rect">
            <a:avLst/>
          </a:prstGeom>
        </p:spPr>
      </p:pic>
      <p:pic>
        <p:nvPicPr>
          <p:cNvPr id="29" name="Picture 28">
            <a:extLst>
              <a:ext uri="{FF2B5EF4-FFF2-40B4-BE49-F238E27FC236}">
                <a16:creationId xmlns:a16="http://schemas.microsoft.com/office/drawing/2014/main" id="{89E007BF-6A1D-16C3-B4BD-C9840AD372F6}"/>
              </a:ext>
            </a:extLst>
          </p:cNvPr>
          <p:cNvPicPr>
            <a:picLocks noChangeAspect="1"/>
          </p:cNvPicPr>
          <p:nvPr/>
        </p:nvPicPr>
        <p:blipFill rotWithShape="1">
          <a:blip r:embed="rId15"/>
          <a:srcRect r="79821" b="-164"/>
          <a:stretch/>
        </p:blipFill>
        <p:spPr>
          <a:xfrm>
            <a:off x="10628955" y="4769643"/>
            <a:ext cx="155684" cy="505655"/>
          </a:xfrm>
          <a:prstGeom prst="rect">
            <a:avLst/>
          </a:prstGeom>
        </p:spPr>
      </p:pic>
      <p:sp>
        <p:nvSpPr>
          <p:cNvPr id="30" name="Rectangle 29">
            <a:extLst>
              <a:ext uri="{FF2B5EF4-FFF2-40B4-BE49-F238E27FC236}">
                <a16:creationId xmlns:a16="http://schemas.microsoft.com/office/drawing/2014/main" id="{ACE4B659-0DAA-DA15-C2F7-616BB93DC30E}"/>
              </a:ext>
            </a:extLst>
          </p:cNvPr>
          <p:cNvSpPr/>
          <p:nvPr/>
        </p:nvSpPr>
        <p:spPr>
          <a:xfrm>
            <a:off x="8780712" y="4114808"/>
            <a:ext cx="2003929" cy="3295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Calibri" panose="020F0502020204030204"/>
                <a:ea typeface="Tahoma" panose="020B0604030504040204" pitchFamily="34" charset="0"/>
                <a:cs typeface="Tahoma" panose="020B0604030504040204" pitchFamily="34" charset="0"/>
              </a:rPr>
              <a:t>Dead wood pool</a:t>
            </a:r>
          </a:p>
        </p:txBody>
      </p:sp>
      <p:cxnSp>
        <p:nvCxnSpPr>
          <p:cNvPr id="31" name="Straight Arrow Connector 30">
            <a:extLst>
              <a:ext uri="{FF2B5EF4-FFF2-40B4-BE49-F238E27FC236}">
                <a16:creationId xmlns:a16="http://schemas.microsoft.com/office/drawing/2014/main" id="{62CE12A8-E5A3-E61A-646F-6EA1CBA2B99B}"/>
              </a:ext>
            </a:extLst>
          </p:cNvPr>
          <p:cNvCxnSpPr>
            <a:cxnSpLocks/>
            <a:stCxn id="14" idx="3"/>
          </p:cNvCxnSpPr>
          <p:nvPr/>
        </p:nvCxnSpPr>
        <p:spPr>
          <a:xfrm>
            <a:off x="6726810" y="5265271"/>
            <a:ext cx="2272719" cy="1369"/>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69">
            <a:extLst>
              <a:ext uri="{FF2B5EF4-FFF2-40B4-BE49-F238E27FC236}">
                <a16:creationId xmlns:a16="http://schemas.microsoft.com/office/drawing/2014/main" id="{B26DFB05-4BF2-B226-45EC-AD1143FD87A8}"/>
              </a:ext>
            </a:extLst>
          </p:cNvPr>
          <p:cNvCxnSpPr>
            <a:cxnSpLocks/>
          </p:cNvCxnSpPr>
          <p:nvPr/>
        </p:nvCxnSpPr>
        <p:spPr>
          <a:xfrm flipV="1">
            <a:off x="10305520" y="3316019"/>
            <a:ext cx="271944" cy="4567439"/>
          </a:xfrm>
          <a:prstGeom prst="bentConnector3">
            <a:avLst>
              <a:gd name="adj1" fmla="val 478676"/>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EA5BECBC-2C27-88A7-924D-401FF961FD71}"/>
              </a:ext>
            </a:extLst>
          </p:cNvPr>
          <p:cNvSpPr txBox="1"/>
          <p:nvPr/>
        </p:nvSpPr>
        <p:spPr>
          <a:xfrm>
            <a:off x="3207015" y="2415893"/>
            <a:ext cx="660758" cy="261610"/>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Mg ha</a:t>
            </a:r>
            <a:r>
              <a:rPr kumimoji="0" lang="en-GB"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a:t>
            </a: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4" name="TextBox 33">
            <a:extLst>
              <a:ext uri="{FF2B5EF4-FFF2-40B4-BE49-F238E27FC236}">
                <a16:creationId xmlns:a16="http://schemas.microsoft.com/office/drawing/2014/main" id="{FC748DA3-BDF6-EEC9-0D76-C5C0318F6E36}"/>
              </a:ext>
            </a:extLst>
          </p:cNvPr>
          <p:cNvSpPr txBox="1"/>
          <p:nvPr/>
        </p:nvSpPr>
        <p:spPr>
          <a:xfrm>
            <a:off x="10595928" y="2286478"/>
            <a:ext cx="660758" cy="261610"/>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Mg ha</a:t>
            </a:r>
            <a:r>
              <a:rPr kumimoji="0" lang="en-GB"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a:t>
            </a: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082F050F-7F2A-31CD-CA2F-0241534AEC2F}"/>
              </a:ext>
            </a:extLst>
          </p:cNvPr>
          <p:cNvSpPr txBox="1"/>
          <p:nvPr/>
        </p:nvSpPr>
        <p:spPr>
          <a:xfrm>
            <a:off x="7617089" y="7104682"/>
            <a:ext cx="901209" cy="261610"/>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Mg ha</a:t>
            </a:r>
            <a:r>
              <a:rPr kumimoji="0" lang="en-GB"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a:t>
            </a: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yr</a:t>
            </a:r>
            <a:r>
              <a:rPr kumimoji="0" lang="en-GB"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a:t>
            </a: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11E3B785-7BB8-977F-F068-F86066FE110F}"/>
              </a:ext>
            </a:extLst>
          </p:cNvPr>
          <p:cNvSpPr txBox="1"/>
          <p:nvPr/>
        </p:nvSpPr>
        <p:spPr>
          <a:xfrm>
            <a:off x="10265550" y="7087074"/>
            <a:ext cx="901209" cy="261610"/>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Mg ha</a:t>
            </a:r>
            <a:r>
              <a:rPr kumimoji="0" lang="en-GB"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a:t>
            </a: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yr</a:t>
            </a:r>
            <a:r>
              <a:rPr kumimoji="0" lang="en-GB"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a:t>
            </a: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23E6627E-9C0C-8972-1094-649842F0B4CE}"/>
              </a:ext>
            </a:extLst>
          </p:cNvPr>
          <p:cNvSpPr txBox="1"/>
          <p:nvPr/>
        </p:nvSpPr>
        <p:spPr>
          <a:xfrm>
            <a:off x="10577464" y="4477369"/>
            <a:ext cx="660758" cy="261610"/>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Mg ha</a:t>
            </a:r>
            <a:r>
              <a:rPr kumimoji="0" lang="en-GB" sz="1100" b="0" i="0" u="none" strike="noStrike" kern="120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-1</a:t>
            </a: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38" name="Connector: Elbow 8">
            <a:extLst>
              <a:ext uri="{FF2B5EF4-FFF2-40B4-BE49-F238E27FC236}">
                <a16:creationId xmlns:a16="http://schemas.microsoft.com/office/drawing/2014/main" id="{FBAA532A-4015-18FA-A63C-0388CC7F2D81}"/>
              </a:ext>
            </a:extLst>
          </p:cNvPr>
          <p:cNvCxnSpPr>
            <a:cxnSpLocks/>
            <a:stCxn id="18" idx="3"/>
            <a:endCxn id="15" idx="1"/>
          </p:cNvCxnSpPr>
          <p:nvPr/>
        </p:nvCxnSpPr>
        <p:spPr>
          <a:xfrm flipV="1">
            <a:off x="3178652" y="3975527"/>
            <a:ext cx="436053" cy="2494958"/>
          </a:xfrm>
          <a:prstGeom prst="bentConnector3">
            <a:avLst>
              <a:gd name="adj1" fmla="val 50000"/>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F958B866-1A3B-3EFC-0E21-4771F627BB6C}"/>
              </a:ext>
            </a:extLst>
          </p:cNvPr>
          <p:cNvSpPr txBox="1"/>
          <p:nvPr/>
        </p:nvSpPr>
        <p:spPr>
          <a:xfrm>
            <a:off x="3337017" y="2628144"/>
            <a:ext cx="420308" cy="43088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250</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0" name="TextBox 39">
            <a:extLst>
              <a:ext uri="{FF2B5EF4-FFF2-40B4-BE49-F238E27FC236}">
                <a16:creationId xmlns:a16="http://schemas.microsoft.com/office/drawing/2014/main" id="{DFC8F742-D69F-C4BE-F428-D6E048E51A39}"/>
              </a:ext>
            </a:extLst>
          </p:cNvPr>
          <p:cNvSpPr txBox="1"/>
          <p:nvPr/>
        </p:nvSpPr>
        <p:spPr>
          <a:xfrm>
            <a:off x="3321883" y="2951297"/>
            <a:ext cx="263214" cy="43088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1" name="TextBox 40">
            <a:extLst>
              <a:ext uri="{FF2B5EF4-FFF2-40B4-BE49-F238E27FC236}">
                <a16:creationId xmlns:a16="http://schemas.microsoft.com/office/drawing/2014/main" id="{93F65CE4-362A-1B7E-F776-B3B592E548B3}"/>
              </a:ext>
            </a:extLst>
          </p:cNvPr>
          <p:cNvSpPr txBox="1"/>
          <p:nvPr/>
        </p:nvSpPr>
        <p:spPr>
          <a:xfrm>
            <a:off x="10760139" y="2506123"/>
            <a:ext cx="420308" cy="43088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250</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2" name="TextBox 41">
            <a:extLst>
              <a:ext uri="{FF2B5EF4-FFF2-40B4-BE49-F238E27FC236}">
                <a16:creationId xmlns:a16="http://schemas.microsoft.com/office/drawing/2014/main" id="{3746D505-EC83-323C-B2D6-ECDC6E2BCDC1}"/>
              </a:ext>
            </a:extLst>
          </p:cNvPr>
          <p:cNvSpPr txBox="1"/>
          <p:nvPr/>
        </p:nvSpPr>
        <p:spPr>
          <a:xfrm>
            <a:off x="10761121" y="2829275"/>
            <a:ext cx="263214" cy="43088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3" name="TextBox 42">
            <a:extLst>
              <a:ext uri="{FF2B5EF4-FFF2-40B4-BE49-F238E27FC236}">
                <a16:creationId xmlns:a16="http://schemas.microsoft.com/office/drawing/2014/main" id="{EFED83AF-0FE3-4E2C-BA98-326355FF05D7}"/>
              </a:ext>
            </a:extLst>
          </p:cNvPr>
          <p:cNvSpPr txBox="1"/>
          <p:nvPr/>
        </p:nvSpPr>
        <p:spPr>
          <a:xfrm>
            <a:off x="10766708" y="4701909"/>
            <a:ext cx="420308" cy="43088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125</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54F68223-2F15-C562-30DC-6933FEAF9D14}"/>
              </a:ext>
            </a:extLst>
          </p:cNvPr>
          <p:cNvSpPr txBox="1"/>
          <p:nvPr/>
        </p:nvSpPr>
        <p:spPr>
          <a:xfrm>
            <a:off x="10767689" y="5025063"/>
            <a:ext cx="263214" cy="43088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5" name="TextBox 44">
            <a:extLst>
              <a:ext uri="{FF2B5EF4-FFF2-40B4-BE49-F238E27FC236}">
                <a16:creationId xmlns:a16="http://schemas.microsoft.com/office/drawing/2014/main" id="{AD28DCE1-59D5-78F1-07CD-F40E00027F5F}"/>
              </a:ext>
            </a:extLst>
          </p:cNvPr>
          <p:cNvSpPr txBox="1"/>
          <p:nvPr/>
        </p:nvSpPr>
        <p:spPr>
          <a:xfrm>
            <a:off x="7772219" y="7313740"/>
            <a:ext cx="420308" cy="43088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200</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6" name="TextBox 45">
            <a:extLst>
              <a:ext uri="{FF2B5EF4-FFF2-40B4-BE49-F238E27FC236}">
                <a16:creationId xmlns:a16="http://schemas.microsoft.com/office/drawing/2014/main" id="{5FF8323F-7B70-FF9D-FC0B-FEB465E07E95}"/>
              </a:ext>
            </a:extLst>
          </p:cNvPr>
          <p:cNvSpPr txBox="1"/>
          <p:nvPr/>
        </p:nvSpPr>
        <p:spPr>
          <a:xfrm>
            <a:off x="7773201" y="7636893"/>
            <a:ext cx="263214" cy="43088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7" name="TextBox 46">
            <a:extLst>
              <a:ext uri="{FF2B5EF4-FFF2-40B4-BE49-F238E27FC236}">
                <a16:creationId xmlns:a16="http://schemas.microsoft.com/office/drawing/2014/main" id="{07F97CC4-4931-0F47-13C6-276036B3CC94}"/>
              </a:ext>
            </a:extLst>
          </p:cNvPr>
          <p:cNvSpPr txBox="1"/>
          <p:nvPr/>
        </p:nvSpPr>
        <p:spPr>
          <a:xfrm>
            <a:off x="10497540" y="7288647"/>
            <a:ext cx="341760" cy="43088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25</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48" name="TextBox 47">
            <a:extLst>
              <a:ext uri="{FF2B5EF4-FFF2-40B4-BE49-F238E27FC236}">
                <a16:creationId xmlns:a16="http://schemas.microsoft.com/office/drawing/2014/main" id="{859CCAE9-D5EF-760C-2855-1A8D43D4AD3F}"/>
              </a:ext>
            </a:extLst>
          </p:cNvPr>
          <p:cNvSpPr txBox="1"/>
          <p:nvPr/>
        </p:nvSpPr>
        <p:spPr>
          <a:xfrm>
            <a:off x="10498521" y="7611800"/>
            <a:ext cx="263214" cy="430887"/>
          </a:xfrm>
          <a:prstGeom prst="rect">
            <a:avLst/>
          </a:prstGeom>
          <a:noFill/>
        </p:spPr>
        <p:txBody>
          <a:bodyPr wrap="non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0</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49" name="Picture 48">
            <a:extLst>
              <a:ext uri="{FF2B5EF4-FFF2-40B4-BE49-F238E27FC236}">
                <a16:creationId xmlns:a16="http://schemas.microsoft.com/office/drawing/2014/main" id="{8449DC05-76B9-B345-D422-D03AB8964996}"/>
              </a:ext>
            </a:extLst>
          </p:cNvPr>
          <p:cNvPicPr>
            <a:picLocks noChangeAspect="1"/>
          </p:cNvPicPr>
          <p:nvPr/>
        </p:nvPicPr>
        <p:blipFill>
          <a:blip r:embed="rId16"/>
          <a:stretch>
            <a:fillRect/>
          </a:stretch>
        </p:blipFill>
        <p:spPr>
          <a:xfrm>
            <a:off x="6321369" y="2052465"/>
            <a:ext cx="1020337" cy="981260"/>
          </a:xfrm>
          <a:prstGeom prst="rect">
            <a:avLst/>
          </a:prstGeom>
          <a:effectLst>
            <a:outerShdw blurRad="50800" dist="38100" dir="2700000" algn="tl" rotWithShape="0">
              <a:prstClr val="black">
                <a:alpha val="40000"/>
              </a:prstClr>
            </a:outerShdw>
          </a:effectLst>
        </p:spPr>
      </p:pic>
      <p:pic>
        <p:nvPicPr>
          <p:cNvPr id="50" name="Picture 49">
            <a:extLst>
              <a:ext uri="{FF2B5EF4-FFF2-40B4-BE49-F238E27FC236}">
                <a16:creationId xmlns:a16="http://schemas.microsoft.com/office/drawing/2014/main" id="{555C386D-7E6B-4B9B-CEA8-0D7BFD6802AB}"/>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4626841" y="2068280"/>
            <a:ext cx="1110723" cy="944175"/>
          </a:xfrm>
          <a:prstGeom prst="rect">
            <a:avLst/>
          </a:prstGeom>
        </p:spPr>
      </p:pic>
      <p:cxnSp>
        <p:nvCxnSpPr>
          <p:cNvPr id="51" name="Straight Connector 50">
            <a:extLst>
              <a:ext uri="{FF2B5EF4-FFF2-40B4-BE49-F238E27FC236}">
                <a16:creationId xmlns:a16="http://schemas.microsoft.com/office/drawing/2014/main" id="{BCD511EB-75B0-1A52-3C25-EBB6309AB23F}"/>
              </a:ext>
            </a:extLst>
          </p:cNvPr>
          <p:cNvCxnSpPr>
            <a:cxnSpLocks/>
          </p:cNvCxnSpPr>
          <p:nvPr/>
        </p:nvCxnSpPr>
        <p:spPr>
          <a:xfrm flipV="1">
            <a:off x="5314592" y="2091695"/>
            <a:ext cx="1006776" cy="592689"/>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CE374F6-FE1E-35BB-D67C-5CD2F8BE3BC5}"/>
              </a:ext>
            </a:extLst>
          </p:cNvPr>
          <p:cNvCxnSpPr>
            <a:cxnSpLocks/>
          </p:cNvCxnSpPr>
          <p:nvPr/>
        </p:nvCxnSpPr>
        <p:spPr>
          <a:xfrm>
            <a:off x="5314592" y="2684383"/>
            <a:ext cx="1022576" cy="326377"/>
          </a:xfrm>
          <a:prstGeom prst="line">
            <a:avLst/>
          </a:prstGeom>
          <a:ln w="381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E4DED3AA-0BB1-349F-E1B9-959DBB385D68}"/>
              </a:ext>
            </a:extLst>
          </p:cNvPr>
          <p:cNvSpPr txBox="1"/>
          <p:nvPr/>
        </p:nvSpPr>
        <p:spPr>
          <a:xfrm>
            <a:off x="1383944" y="4279592"/>
            <a:ext cx="1979773" cy="307777"/>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ESA CCI Biomass, ML</a:t>
            </a:r>
          </a:p>
        </p:txBody>
      </p:sp>
      <p:sp>
        <p:nvSpPr>
          <p:cNvPr id="54" name="TextBox 53">
            <a:extLst>
              <a:ext uri="{FF2B5EF4-FFF2-40B4-BE49-F238E27FC236}">
                <a16:creationId xmlns:a16="http://schemas.microsoft.com/office/drawing/2014/main" id="{9EF83106-C6CE-EE9C-2B78-629A28FE6A2D}"/>
              </a:ext>
            </a:extLst>
          </p:cNvPr>
          <p:cNvSpPr txBox="1"/>
          <p:nvPr/>
        </p:nvSpPr>
        <p:spPr>
          <a:xfrm>
            <a:off x="1563516" y="7299511"/>
            <a:ext cx="1111202" cy="523220"/>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MCD64A1, </a:t>
            </a:r>
          </a:p>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MOD43 </a:t>
            </a:r>
          </a:p>
        </p:txBody>
      </p:sp>
      <p:sp>
        <p:nvSpPr>
          <p:cNvPr id="55" name="TextBox 54">
            <a:extLst>
              <a:ext uri="{FF2B5EF4-FFF2-40B4-BE49-F238E27FC236}">
                <a16:creationId xmlns:a16="http://schemas.microsoft.com/office/drawing/2014/main" id="{D9E30AD4-41D9-D7C4-AD68-ACA1C9433569}"/>
              </a:ext>
            </a:extLst>
          </p:cNvPr>
          <p:cNvSpPr txBox="1"/>
          <p:nvPr/>
        </p:nvSpPr>
        <p:spPr>
          <a:xfrm>
            <a:off x="4104870" y="4251738"/>
            <a:ext cx="1228221" cy="307777"/>
          </a:xfrm>
          <a:prstGeom prst="rect">
            <a:avLst/>
          </a:prstGeom>
          <a:noFill/>
        </p:spPr>
        <p:txBody>
          <a:bodyPr wrap="none" rtlCol="0">
            <a:spAutoFit/>
          </a:bodyPr>
          <a:lstStyle/>
          <a:p>
            <a:pPr marL="0" marR="0" lvl="0" indent="0" algn="l" defTabSz="609585"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GB" sz="14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Mapbiomas</a:t>
            </a:r>
            <a:r>
              <a:rPr kumimoji="0" lang="en-GB"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p:sp>
        <p:nvSpPr>
          <p:cNvPr id="57" name="TextBox 56">
            <a:extLst>
              <a:ext uri="{FF2B5EF4-FFF2-40B4-BE49-F238E27FC236}">
                <a16:creationId xmlns:a16="http://schemas.microsoft.com/office/drawing/2014/main" id="{375CE984-6866-A063-2C04-5088C1BDF390}"/>
              </a:ext>
            </a:extLst>
          </p:cNvPr>
          <p:cNvSpPr txBox="1"/>
          <p:nvPr/>
        </p:nvSpPr>
        <p:spPr>
          <a:xfrm>
            <a:off x="11934629" y="2881180"/>
            <a:ext cx="6155622" cy="5159426"/>
          </a:xfrm>
          <a:prstGeom prst="rect">
            <a:avLst/>
          </a:prstGeom>
          <a:noFill/>
        </p:spPr>
        <p:txBody>
          <a:bodyPr wrap="square">
            <a:spAutoFit/>
          </a:bodyPr>
          <a:lstStyle/>
          <a:p>
            <a:pPr marL="342900" marR="0" lvl="1" indent="0" algn="l" defTabSz="342900" rtl="0" eaLnBrk="1" fontAlgn="auto" latinLnBrk="0" hangingPunct="1">
              <a:lnSpc>
                <a:spcPct val="120000"/>
              </a:lnSpc>
              <a:spcBef>
                <a:spcPct val="20000"/>
              </a:spcBef>
              <a:spcAft>
                <a:spcPts val="0"/>
              </a:spcAft>
              <a:buClrTx/>
              <a:buSzTx/>
              <a:buFont typeface="Arial" panose="020B0604020202020204" pitchFamily="34" charset="0"/>
              <a:buChar char="•"/>
              <a:tabLst/>
              <a:defRPr/>
            </a:pPr>
            <a:r>
              <a:rPr lang="en-GB" sz="3200" kern="1200" dirty="0">
                <a:solidFill>
                  <a:srgbClr val="2157A0"/>
                </a:solidFill>
                <a:latin typeface="+mn-lt"/>
                <a:ea typeface="Verdana" panose="020B0604030504040204" pitchFamily="34" charset="0"/>
                <a:cs typeface="Tahoma" panose="020B0604030504040204" pitchFamily="34" charset="0"/>
              </a:rPr>
              <a:t> S</a:t>
            </a:r>
            <a:r>
              <a:rPr kumimoji="0" lang="en-GB" sz="3200" b="0" i="0" u="none" strike="noStrike" kern="1200" cap="none" spc="0" normalizeH="0" baseline="0" noProof="0" dirty="0" err="1">
                <a:ln>
                  <a:noFill/>
                </a:ln>
                <a:solidFill>
                  <a:srgbClr val="2157A0"/>
                </a:solidFill>
                <a:effectLst/>
                <a:uLnTx/>
                <a:uFillTx/>
                <a:latin typeface="+mn-lt"/>
                <a:ea typeface="Verdana" panose="020B0604030504040204" pitchFamily="34" charset="0"/>
                <a:cs typeface="Tahoma" panose="020B0604030504040204" pitchFamily="34" charset="0"/>
              </a:rPr>
              <a:t>patial</a:t>
            </a:r>
            <a:r>
              <a:rPr kumimoji="0" lang="en-GB" sz="3200" b="0" i="0" u="none" strike="noStrike" kern="1200" cap="none" spc="0" normalizeH="0" baseline="0" noProof="0" dirty="0">
                <a:ln>
                  <a:noFill/>
                </a:ln>
                <a:solidFill>
                  <a:srgbClr val="2157A0"/>
                </a:solidFill>
                <a:effectLst/>
                <a:uLnTx/>
                <a:uFillTx/>
                <a:latin typeface="+mn-lt"/>
                <a:ea typeface="Verdana" panose="020B0604030504040204" pitchFamily="34" charset="0"/>
                <a:cs typeface="Tahoma" panose="020B0604030504040204" pitchFamily="34" charset="0"/>
              </a:rPr>
              <a:t> resolution</a:t>
            </a:r>
          </a:p>
          <a:p>
            <a:pPr marL="342900" marR="0" lvl="1" indent="0" algn="l" defTabSz="342900" rtl="0" eaLnBrk="1" fontAlgn="auto" latinLnBrk="0" hangingPunct="1">
              <a:lnSpc>
                <a:spcPct val="120000"/>
              </a:lnSpc>
              <a:spcBef>
                <a:spcPct val="20000"/>
              </a:spcBef>
              <a:spcAft>
                <a:spcPts val="0"/>
              </a:spcAft>
              <a:buClrTx/>
              <a:buSzTx/>
              <a:buFont typeface="Arial" panose="020B0604020202020204" pitchFamily="34" charset="0"/>
              <a:buChar char="•"/>
              <a:tabLst/>
              <a:defRPr/>
            </a:pPr>
            <a:endParaRPr kumimoji="0" lang="en-GB" sz="3200" b="0" i="0" u="none" strike="noStrike" kern="1200" cap="none" spc="0" normalizeH="0" baseline="0" noProof="0" dirty="0">
              <a:ln>
                <a:noFill/>
              </a:ln>
              <a:solidFill>
                <a:srgbClr val="2157A0"/>
              </a:solidFill>
              <a:effectLst/>
              <a:uLnTx/>
              <a:uFillTx/>
              <a:latin typeface="+mn-lt"/>
              <a:ea typeface="Verdana" panose="020B0604030504040204" pitchFamily="34" charset="0"/>
              <a:cs typeface="Tahoma" panose="020B0604030504040204" pitchFamily="34" charset="0"/>
            </a:endParaRPr>
          </a:p>
          <a:p>
            <a:pPr marL="342900" marR="0" lvl="1" indent="0" algn="l" defTabSz="342900" rtl="0" eaLnBrk="1" fontAlgn="auto" latinLnBrk="0" hangingPunct="1">
              <a:lnSpc>
                <a:spcPct val="120000"/>
              </a:lnSpc>
              <a:spcBef>
                <a:spcPct val="20000"/>
              </a:spcBef>
              <a:spcAft>
                <a:spcPts val="0"/>
              </a:spcAft>
              <a:buClrTx/>
              <a:buSzTx/>
              <a:buFont typeface="Arial" panose="020B0604020202020204" pitchFamily="34" charset="0"/>
              <a:buChar char="•"/>
              <a:tabLst/>
              <a:defRPr/>
            </a:pPr>
            <a:r>
              <a:rPr lang="en-GB" sz="3200" kern="1200" dirty="0">
                <a:solidFill>
                  <a:srgbClr val="2157A0"/>
                </a:solidFill>
                <a:latin typeface="+mn-lt"/>
                <a:ea typeface="Verdana" panose="020B0604030504040204" pitchFamily="34" charset="0"/>
                <a:cs typeface="Tahoma" panose="020B0604030504040204" pitchFamily="34" charset="0"/>
              </a:rPr>
              <a:t> W</a:t>
            </a:r>
            <a:r>
              <a:rPr kumimoji="0" lang="en-GB" sz="3200" b="0" i="0" u="none" strike="noStrike" kern="1200" cap="none" spc="0" normalizeH="0" baseline="0" noProof="0" dirty="0" err="1">
                <a:ln>
                  <a:noFill/>
                </a:ln>
                <a:solidFill>
                  <a:srgbClr val="2157A0"/>
                </a:solidFill>
                <a:effectLst/>
                <a:uLnTx/>
                <a:uFillTx/>
                <a:latin typeface="+mn-lt"/>
                <a:ea typeface="Verdana" panose="020B0604030504040204" pitchFamily="34" charset="0"/>
                <a:cs typeface="Tahoma" panose="020B0604030504040204" pitchFamily="34" charset="0"/>
              </a:rPr>
              <a:t>oody</a:t>
            </a:r>
            <a:r>
              <a:rPr kumimoji="0" lang="en-GB" sz="3200" b="0" i="0" u="none" strike="noStrike" kern="1200" cap="none" spc="0" normalizeH="0" baseline="0" noProof="0" dirty="0">
                <a:ln>
                  <a:noFill/>
                </a:ln>
                <a:solidFill>
                  <a:srgbClr val="2157A0"/>
                </a:solidFill>
                <a:effectLst/>
                <a:uLnTx/>
                <a:uFillTx/>
                <a:latin typeface="+mn-lt"/>
                <a:ea typeface="Verdana" panose="020B0604030504040204" pitchFamily="34" charset="0"/>
                <a:cs typeface="Tahoma" panose="020B0604030504040204" pitchFamily="34" charset="0"/>
              </a:rPr>
              <a:t> biomass density with regional variability</a:t>
            </a:r>
          </a:p>
          <a:p>
            <a:pPr marL="342900" marR="0" lvl="1" indent="0" algn="l" defTabSz="342900" rtl="0" eaLnBrk="1" fontAlgn="auto" latinLnBrk="0" hangingPunct="1">
              <a:lnSpc>
                <a:spcPct val="120000"/>
              </a:lnSpc>
              <a:spcBef>
                <a:spcPct val="20000"/>
              </a:spcBef>
              <a:spcAft>
                <a:spcPts val="0"/>
              </a:spcAft>
              <a:buClrTx/>
              <a:buSzTx/>
              <a:buFont typeface="Arial" panose="020B0604020202020204" pitchFamily="34" charset="0"/>
              <a:buChar char="•"/>
              <a:tabLst/>
              <a:defRPr/>
            </a:pPr>
            <a:endParaRPr kumimoji="0" lang="en-GB" sz="3200" b="0" i="0" u="none" strike="noStrike" kern="1200" cap="none" spc="0" normalizeH="0" baseline="0" noProof="0" dirty="0">
              <a:ln>
                <a:noFill/>
              </a:ln>
              <a:solidFill>
                <a:srgbClr val="2157A0"/>
              </a:solidFill>
              <a:effectLst/>
              <a:uLnTx/>
              <a:uFillTx/>
              <a:latin typeface="+mn-lt"/>
              <a:ea typeface="Verdana" panose="020B0604030504040204" pitchFamily="34" charset="0"/>
              <a:cs typeface="Tahoma" panose="020B0604030504040204" pitchFamily="34" charset="0"/>
            </a:endParaRPr>
          </a:p>
          <a:p>
            <a:pPr marL="342900" marR="0" lvl="1" indent="0" algn="l" defTabSz="342900" rtl="0" eaLnBrk="1" fontAlgn="auto" latinLnBrk="0" hangingPunct="1">
              <a:lnSpc>
                <a:spcPct val="120000"/>
              </a:lnSpc>
              <a:spcBef>
                <a:spcPct val="20000"/>
              </a:spcBef>
              <a:spcAft>
                <a:spcPts val="0"/>
              </a:spcAft>
              <a:buClrTx/>
              <a:buSzTx/>
              <a:buFont typeface="Arial" panose="020B0604020202020204" pitchFamily="34" charset="0"/>
              <a:buChar char="•"/>
              <a:tabLst/>
              <a:defRPr/>
            </a:pPr>
            <a:r>
              <a:rPr kumimoji="0" lang="en-GB" sz="3200" b="0" i="0" u="none" strike="noStrike" kern="1200" cap="none" spc="0" normalizeH="0" baseline="0" noProof="0" dirty="0">
                <a:ln>
                  <a:noFill/>
                </a:ln>
                <a:solidFill>
                  <a:srgbClr val="2157A0"/>
                </a:solidFill>
                <a:effectLst/>
                <a:uLnTx/>
                <a:uFillTx/>
                <a:latin typeface="+mn-lt"/>
                <a:ea typeface="Verdana" panose="020B0604030504040204" pitchFamily="34" charset="0"/>
                <a:cs typeface="Tahoma" panose="020B0604030504040204" pitchFamily="34" charset="0"/>
              </a:rPr>
              <a:t> Biome specific estimates of post-fire mortality and legacy fluxes</a:t>
            </a:r>
          </a:p>
        </p:txBody>
      </p:sp>
      <p:sp>
        <p:nvSpPr>
          <p:cNvPr id="58" name="TextBox 57">
            <a:extLst>
              <a:ext uri="{FF2B5EF4-FFF2-40B4-BE49-F238E27FC236}">
                <a16:creationId xmlns:a16="http://schemas.microsoft.com/office/drawing/2014/main" id="{8CD88086-4698-F3A8-A11F-9E62DB5699B7}"/>
              </a:ext>
            </a:extLst>
          </p:cNvPr>
          <p:cNvSpPr txBox="1"/>
          <p:nvPr/>
        </p:nvSpPr>
        <p:spPr>
          <a:xfrm>
            <a:off x="1490678" y="8042687"/>
            <a:ext cx="1346844" cy="338554"/>
          </a:xfrm>
          <a:prstGeom prst="rect">
            <a:avLst/>
          </a:prstGeom>
          <a:noFill/>
        </p:spPr>
        <p:txBody>
          <a:bodyPr wrap="none" rtlCol="0">
            <a:spAutoFit/>
          </a:bodyPr>
          <a:lstStyle/>
          <a:p>
            <a:r>
              <a:rPr lang="en-US" sz="1600" dirty="0">
                <a:solidFill>
                  <a:srgbClr val="C00000"/>
                </a:solidFill>
              </a:rPr>
              <a:t>ESA CCI fire</a:t>
            </a:r>
          </a:p>
        </p:txBody>
      </p:sp>
    </p:spTree>
    <p:extLst>
      <p:ext uri="{BB962C8B-B14F-4D97-AF65-F5344CB8AC3E}">
        <p14:creationId xmlns:p14="http://schemas.microsoft.com/office/powerpoint/2010/main" val="511825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animBg="1"/>
      <p:bldP spid="30" grpId="0" animBg="1"/>
      <p:bldP spid="34" grpId="0"/>
      <p:bldP spid="37" grpId="0"/>
      <p:bldP spid="41" grpId="0"/>
      <p:bldP spid="42" grpId="0"/>
      <p:bldP spid="43" grpId="0"/>
      <p:bldP spid="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8338750A-9306-82CA-CFDD-8913293C6797}"/>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463E78EB-679F-0378-1877-4C46D40ADA6C}"/>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A30C973B-ABCD-FDF4-C211-C5998A3BD4D1}"/>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89A210B5-2C24-8D48-C1B3-D87D3FE1E33A}"/>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A1C8CBFA-6DA8-CB6E-DA67-8DD1B82D7106}"/>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FC525950-0F24-E889-582A-205E149587C7}"/>
              </a:ext>
            </a:extLst>
          </p:cNvPr>
          <p:cNvSpPr txBox="1"/>
          <p:nvPr/>
        </p:nvSpPr>
        <p:spPr>
          <a:xfrm>
            <a:off x="3512397" y="189705"/>
            <a:ext cx="14174043" cy="861744"/>
          </a:xfrm>
          <a:prstGeom prst="rect">
            <a:avLst/>
          </a:prstGeom>
          <a:noFill/>
          <a:ln>
            <a:noFill/>
          </a:ln>
        </p:spPr>
        <p:txBody>
          <a:bodyPr spcFirstLastPara="1" wrap="square" lIns="91425" tIns="91425" rIns="91425" bIns="91425" anchor="t" anchorCtr="0">
            <a:spAutoFit/>
          </a:bodyPr>
          <a:lstStyle/>
          <a:p>
            <a:pPr algn="l"/>
            <a:r>
              <a:rPr lang="en-GB" sz="4400" b="1" i="0" u="none" strike="noStrike" dirty="0">
                <a:solidFill>
                  <a:schemeClr val="bg1"/>
                </a:solidFill>
                <a:effectLst/>
              </a:rPr>
              <a:t>Fire Emissions Monitoring in the Amazon</a:t>
            </a:r>
          </a:p>
        </p:txBody>
      </p:sp>
      <p:sp>
        <p:nvSpPr>
          <p:cNvPr id="128" name="Google Shape;128;p16">
            <a:extLst>
              <a:ext uri="{FF2B5EF4-FFF2-40B4-BE49-F238E27FC236}">
                <a16:creationId xmlns:a16="http://schemas.microsoft.com/office/drawing/2014/main" id="{1631BA82-0970-EBCE-2E6E-38034AF2C571}"/>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E0017690-EBA2-F2F5-63A6-E5215D958215}"/>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pic>
        <p:nvPicPr>
          <p:cNvPr id="2" name="Picture 2" descr="A graph of different colored bars&#10;&#10;Description automatically generated">
            <a:extLst>
              <a:ext uri="{FF2B5EF4-FFF2-40B4-BE49-F238E27FC236}">
                <a16:creationId xmlns:a16="http://schemas.microsoft.com/office/drawing/2014/main" id="{990B6612-EF40-DCAB-EB36-87AA608883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322" y="1909475"/>
            <a:ext cx="9084707" cy="72384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FF152B0D-D008-0E16-8A98-F12901D14DA6}"/>
              </a:ext>
            </a:extLst>
          </p:cNvPr>
          <p:cNvPicPr>
            <a:picLocks noChangeAspect="1"/>
          </p:cNvPicPr>
          <p:nvPr/>
        </p:nvPicPr>
        <p:blipFill>
          <a:blip r:embed="rId6"/>
          <a:stretch>
            <a:fillRect/>
          </a:stretch>
        </p:blipFill>
        <p:spPr>
          <a:xfrm>
            <a:off x="2993774" y="3009612"/>
            <a:ext cx="1037246" cy="976231"/>
          </a:xfrm>
          <a:prstGeom prst="rect">
            <a:avLst/>
          </a:prstGeom>
        </p:spPr>
      </p:pic>
      <p:sp>
        <p:nvSpPr>
          <p:cNvPr id="4" name="TextBox 3">
            <a:extLst>
              <a:ext uri="{FF2B5EF4-FFF2-40B4-BE49-F238E27FC236}">
                <a16:creationId xmlns:a16="http://schemas.microsoft.com/office/drawing/2014/main" id="{B06E09A4-1110-F536-3819-49B67B0C9DA0}"/>
              </a:ext>
            </a:extLst>
          </p:cNvPr>
          <p:cNvSpPr txBox="1"/>
          <p:nvPr/>
        </p:nvSpPr>
        <p:spPr>
          <a:xfrm>
            <a:off x="1301380" y="9288759"/>
            <a:ext cx="3984298" cy="461665"/>
          </a:xfrm>
          <a:prstGeom prst="rect">
            <a:avLst/>
          </a:prstGeom>
          <a:noFill/>
        </p:spPr>
        <p:txBody>
          <a:bodyPr wrap="square" rtlCol="0">
            <a:spAutoFit/>
          </a:bodyPr>
          <a:lstStyle/>
          <a:p>
            <a:pPr algn="l"/>
            <a:r>
              <a:rPr lang="en-US" sz="2400" dirty="0">
                <a:solidFill>
                  <a:srgbClr val="2157A0"/>
                </a:solidFill>
                <a:latin typeface="Arial" panose="020B0604020202020204" pitchFamily="34" charset="0"/>
                <a:ea typeface="MS PGothic" pitchFamily="34" charset="-128"/>
                <a:cs typeface="Arial" panose="020B0604020202020204" pitchFamily="34" charset="0"/>
              </a:rPr>
              <a:t>Fawcett et al., in prep</a:t>
            </a:r>
          </a:p>
        </p:txBody>
      </p:sp>
      <p:sp>
        <p:nvSpPr>
          <p:cNvPr id="6" name="TextBox 5">
            <a:extLst>
              <a:ext uri="{FF2B5EF4-FFF2-40B4-BE49-F238E27FC236}">
                <a16:creationId xmlns:a16="http://schemas.microsoft.com/office/drawing/2014/main" id="{B7ADF01E-1BC2-9397-9AA4-D9946D0C7898}"/>
              </a:ext>
            </a:extLst>
          </p:cNvPr>
          <p:cNvSpPr txBox="1"/>
          <p:nvPr/>
        </p:nvSpPr>
        <p:spPr>
          <a:xfrm>
            <a:off x="9717904" y="3604597"/>
            <a:ext cx="7605791" cy="3416320"/>
          </a:xfrm>
          <a:prstGeom prst="rect">
            <a:avLst/>
          </a:prstGeom>
          <a:noFill/>
        </p:spPr>
        <p:txBody>
          <a:bodyPr wrap="square">
            <a:spAutoFit/>
          </a:bodyPr>
          <a:lstStyle/>
          <a:p>
            <a:pPr marR="0" lvl="0" algn="ctr" defTabSz="457200" rtl="0" eaLnBrk="1" fontAlgn="auto" latinLnBrk="0" hangingPunct="1">
              <a:lnSpc>
                <a:spcPct val="100000"/>
              </a:lnSpc>
              <a:spcBef>
                <a:spcPts val="0"/>
              </a:spcBef>
              <a:spcAft>
                <a:spcPts val="0"/>
              </a:spcAft>
              <a:buClrTx/>
              <a:buSzTx/>
              <a:tabLst/>
              <a:defRPr/>
            </a:pPr>
            <a:r>
              <a:rPr lang="en-GB" sz="3600" kern="1200" dirty="0">
                <a:solidFill>
                  <a:srgbClr val="2157A0"/>
                </a:solidFill>
                <a:latin typeface="+mn-lt"/>
                <a:ea typeface="Tahoma" panose="020B0604030504040204" pitchFamily="34" charset="0"/>
                <a:cs typeface="Tahoma" panose="020B0604030504040204" pitchFamily="34" charset="0"/>
              </a:rPr>
              <a:t>“</a:t>
            </a:r>
            <a:r>
              <a:rPr kumimoji="0" lang="en-GB" sz="3600" b="0" i="0" u="none" strike="noStrike" kern="1200" cap="none" spc="0" normalizeH="0" baseline="0" noProof="0" dirty="0">
                <a:ln>
                  <a:noFill/>
                </a:ln>
                <a:solidFill>
                  <a:srgbClr val="2157A0"/>
                </a:solidFill>
                <a:effectLst/>
                <a:uLnTx/>
                <a:uFillTx/>
                <a:latin typeface="+mn-lt"/>
                <a:ea typeface="Tahoma" panose="020B0604030504040204" pitchFamily="34" charset="0"/>
                <a:cs typeface="Tahoma" panose="020B0604030504040204" pitchFamily="34" charset="0"/>
              </a:rPr>
              <a:t>While instantaneous degradation emissions are comparatively small (9.5% of total instantaneous emissions), legacy fluxes account for 30.3% of gross emissions on average”</a:t>
            </a:r>
          </a:p>
        </p:txBody>
      </p:sp>
    </p:spTree>
    <p:extLst>
      <p:ext uri="{BB962C8B-B14F-4D97-AF65-F5344CB8AC3E}">
        <p14:creationId xmlns:p14="http://schemas.microsoft.com/office/powerpoint/2010/main" val="39702831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8FA97DCB-3018-81CA-021E-26E973BABD68}"/>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3F9B7304-4632-B035-FCC8-EE8B48F9C71E}"/>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44094245-E7B2-F533-5F68-EFD3BBE81F28}"/>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952EC9DB-841D-DC83-8220-E192B895296E}"/>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6CE52C49-92FB-5839-3C89-C2D4B47C9C70}"/>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759BA3B3-B8E8-3EB1-2E84-A0CD8EA7F259}"/>
              </a:ext>
            </a:extLst>
          </p:cNvPr>
          <p:cNvSpPr txBox="1"/>
          <p:nvPr/>
        </p:nvSpPr>
        <p:spPr>
          <a:xfrm>
            <a:off x="3512397" y="189705"/>
            <a:ext cx="14174043" cy="861744"/>
          </a:xfrm>
          <a:prstGeom prst="rect">
            <a:avLst/>
          </a:prstGeom>
          <a:noFill/>
          <a:ln>
            <a:noFill/>
          </a:ln>
        </p:spPr>
        <p:txBody>
          <a:bodyPr spcFirstLastPara="1" wrap="square" lIns="91425" tIns="91425" rIns="91425" bIns="91425" anchor="t" anchorCtr="0">
            <a:spAutoFit/>
          </a:bodyPr>
          <a:lstStyle/>
          <a:p>
            <a:pPr algn="l"/>
            <a:r>
              <a:rPr lang="en-GB" sz="4400" dirty="0">
                <a:solidFill>
                  <a:schemeClr val="bg1"/>
                </a:solidFill>
              </a:rPr>
              <a:t>Near-Real-Time terrestrial carbon balance</a:t>
            </a:r>
            <a:endParaRPr lang="en-GB" sz="4400" b="1" i="0" u="none" strike="noStrike" dirty="0">
              <a:solidFill>
                <a:schemeClr val="bg1"/>
              </a:solidFill>
              <a:effectLst/>
            </a:endParaRPr>
          </a:p>
        </p:txBody>
      </p:sp>
      <p:sp>
        <p:nvSpPr>
          <p:cNvPr id="128" name="Google Shape;128;p16">
            <a:extLst>
              <a:ext uri="{FF2B5EF4-FFF2-40B4-BE49-F238E27FC236}">
                <a16:creationId xmlns:a16="http://schemas.microsoft.com/office/drawing/2014/main" id="{D9A381FA-642F-CC4F-B3E0-F07981D3FCDF}"/>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F70EFC7E-BFB3-E578-916F-F356BED01B17}"/>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sp>
        <p:nvSpPr>
          <p:cNvPr id="2" name="TextBox 1">
            <a:extLst>
              <a:ext uri="{FF2B5EF4-FFF2-40B4-BE49-F238E27FC236}">
                <a16:creationId xmlns:a16="http://schemas.microsoft.com/office/drawing/2014/main" id="{3D5B420A-7D49-E42F-2B7E-13261B27EBD2}"/>
              </a:ext>
            </a:extLst>
          </p:cNvPr>
          <p:cNvSpPr txBox="1"/>
          <p:nvPr/>
        </p:nvSpPr>
        <p:spPr>
          <a:xfrm>
            <a:off x="802915" y="3547241"/>
            <a:ext cx="5418963" cy="3416320"/>
          </a:xfrm>
          <a:prstGeom prst="rect">
            <a:avLst/>
          </a:prstGeom>
          <a:noFill/>
        </p:spPr>
        <p:txBody>
          <a:bodyPr wrap="square" rtlCol="0">
            <a:spAutoFit/>
          </a:bodyPr>
          <a:lstStyle/>
          <a:p>
            <a:pPr algn="ctr"/>
            <a:r>
              <a:rPr lang="en-DE" sz="3600" dirty="0">
                <a:solidFill>
                  <a:srgbClr val="2157A0"/>
                </a:solidFill>
                <a:latin typeface="+mn-lt"/>
              </a:rPr>
              <a:t>DGVMs allow to estimate anomalies in carbon fluxes (and other variables) that are not directly or easily observed</a:t>
            </a:r>
          </a:p>
        </p:txBody>
      </p:sp>
      <p:pic>
        <p:nvPicPr>
          <p:cNvPr id="5" name="Picture 4">
            <a:extLst>
              <a:ext uri="{FF2B5EF4-FFF2-40B4-BE49-F238E27FC236}">
                <a16:creationId xmlns:a16="http://schemas.microsoft.com/office/drawing/2014/main" id="{E6664E3B-918F-340C-A463-C92E8EDBA749}"/>
              </a:ext>
            </a:extLst>
          </p:cNvPr>
          <p:cNvPicPr>
            <a:picLocks noChangeAspect="1"/>
          </p:cNvPicPr>
          <p:nvPr/>
        </p:nvPicPr>
        <p:blipFill>
          <a:blip r:embed="rId5"/>
          <a:stretch>
            <a:fillRect/>
          </a:stretch>
        </p:blipFill>
        <p:spPr>
          <a:xfrm>
            <a:off x="8070215" y="1618366"/>
            <a:ext cx="8576026" cy="7465977"/>
          </a:xfrm>
          <a:prstGeom prst="rect">
            <a:avLst/>
          </a:prstGeom>
        </p:spPr>
      </p:pic>
    </p:spTree>
    <p:extLst>
      <p:ext uri="{BB962C8B-B14F-4D97-AF65-F5344CB8AC3E}">
        <p14:creationId xmlns:p14="http://schemas.microsoft.com/office/powerpoint/2010/main" val="2806515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3AC8DD23-69A3-DEEE-6D9D-73D2D8F0E5A3}"/>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7D3C7F90-996F-A1A5-B4B2-27B02E2FA32C}"/>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5A9096FC-1ABB-9E35-3E87-ED7FD9D70870}"/>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EFC37B23-2DE4-2BE8-D550-3B2D657D0F82}"/>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FE4B03B5-501B-DDB0-6D49-F51551582851}"/>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7E5EDA42-7451-F390-4203-0AB32C3CCC1E}"/>
              </a:ext>
            </a:extLst>
          </p:cNvPr>
          <p:cNvSpPr txBox="1"/>
          <p:nvPr/>
        </p:nvSpPr>
        <p:spPr>
          <a:xfrm>
            <a:off x="3512397" y="189705"/>
            <a:ext cx="14174043" cy="861744"/>
          </a:xfrm>
          <a:prstGeom prst="rect">
            <a:avLst/>
          </a:prstGeom>
          <a:noFill/>
          <a:ln>
            <a:noFill/>
          </a:ln>
        </p:spPr>
        <p:txBody>
          <a:bodyPr spcFirstLastPara="1" wrap="square" lIns="91425" tIns="91425" rIns="91425" bIns="91425" anchor="t" anchorCtr="0">
            <a:spAutoFit/>
          </a:bodyPr>
          <a:lstStyle/>
          <a:p>
            <a:pPr algn="l"/>
            <a:r>
              <a:rPr lang="en-GB" sz="4400" dirty="0">
                <a:solidFill>
                  <a:schemeClr val="bg1"/>
                </a:solidFill>
              </a:rPr>
              <a:t>Near-Real-Time terrestrial carbon balance</a:t>
            </a:r>
            <a:endParaRPr lang="en-GB" sz="4400" b="1" i="0" u="none" strike="noStrike" dirty="0">
              <a:solidFill>
                <a:schemeClr val="bg1"/>
              </a:solidFill>
              <a:effectLst/>
            </a:endParaRPr>
          </a:p>
        </p:txBody>
      </p:sp>
      <p:sp>
        <p:nvSpPr>
          <p:cNvPr id="128" name="Google Shape;128;p16">
            <a:extLst>
              <a:ext uri="{FF2B5EF4-FFF2-40B4-BE49-F238E27FC236}">
                <a16:creationId xmlns:a16="http://schemas.microsoft.com/office/drawing/2014/main" id="{F069409D-3B70-3FCD-F28F-C92D8B59E918}"/>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C7B0FD3B-729C-27CF-7753-08B58B58D17A}"/>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sp>
        <p:nvSpPr>
          <p:cNvPr id="2" name="TextBox 1">
            <a:extLst>
              <a:ext uri="{FF2B5EF4-FFF2-40B4-BE49-F238E27FC236}">
                <a16:creationId xmlns:a16="http://schemas.microsoft.com/office/drawing/2014/main" id="{AD410978-0126-C54D-C1E8-CAEEF26F3A9F}"/>
              </a:ext>
            </a:extLst>
          </p:cNvPr>
          <p:cNvSpPr txBox="1"/>
          <p:nvPr/>
        </p:nvSpPr>
        <p:spPr>
          <a:xfrm>
            <a:off x="133631" y="4263983"/>
            <a:ext cx="5418963" cy="2308324"/>
          </a:xfrm>
          <a:prstGeom prst="rect">
            <a:avLst/>
          </a:prstGeom>
          <a:noFill/>
        </p:spPr>
        <p:txBody>
          <a:bodyPr wrap="square" rtlCol="0">
            <a:spAutoFit/>
          </a:bodyPr>
          <a:lstStyle/>
          <a:p>
            <a:pPr algn="ctr"/>
            <a:r>
              <a:rPr lang="en-DE" sz="3600">
                <a:solidFill>
                  <a:srgbClr val="2157A0"/>
                </a:solidFill>
                <a:latin typeface="+mn-lt"/>
              </a:rPr>
              <a:t>DGVMs </a:t>
            </a:r>
            <a:r>
              <a:rPr lang="en-GB" sz="3600" dirty="0">
                <a:solidFill>
                  <a:srgbClr val="2157A0"/>
                </a:solidFill>
                <a:latin typeface="+mn-lt"/>
              </a:rPr>
              <a:t>Simulations targeted to extreme events that impacts the terrestrial carbon balance</a:t>
            </a:r>
            <a:endParaRPr lang="en-DE" sz="3600" dirty="0">
              <a:solidFill>
                <a:srgbClr val="2157A0"/>
              </a:solidFill>
              <a:latin typeface="+mn-lt"/>
            </a:endParaRPr>
          </a:p>
        </p:txBody>
      </p:sp>
      <p:pic>
        <p:nvPicPr>
          <p:cNvPr id="11" name="Picture 10">
            <a:extLst>
              <a:ext uri="{FF2B5EF4-FFF2-40B4-BE49-F238E27FC236}">
                <a16:creationId xmlns:a16="http://schemas.microsoft.com/office/drawing/2014/main" id="{681E07D4-94E1-8ED6-6B6B-410ECE328CFD}"/>
              </a:ext>
            </a:extLst>
          </p:cNvPr>
          <p:cNvPicPr>
            <a:picLocks noChangeAspect="1"/>
          </p:cNvPicPr>
          <p:nvPr/>
        </p:nvPicPr>
        <p:blipFill>
          <a:blip r:embed="rId5"/>
          <a:stretch>
            <a:fillRect/>
          </a:stretch>
        </p:blipFill>
        <p:spPr>
          <a:xfrm>
            <a:off x="3702205" y="2424732"/>
            <a:ext cx="14452164" cy="5986826"/>
          </a:xfrm>
          <a:prstGeom prst="rect">
            <a:avLst/>
          </a:prstGeom>
        </p:spPr>
      </p:pic>
      <p:sp>
        <p:nvSpPr>
          <p:cNvPr id="13" name="TextBox 12">
            <a:extLst>
              <a:ext uri="{FF2B5EF4-FFF2-40B4-BE49-F238E27FC236}">
                <a16:creationId xmlns:a16="http://schemas.microsoft.com/office/drawing/2014/main" id="{C7E62158-1E58-83BB-95C9-F8EB659A4397}"/>
              </a:ext>
            </a:extLst>
          </p:cNvPr>
          <p:cNvSpPr txBox="1"/>
          <p:nvPr/>
        </p:nvSpPr>
        <p:spPr>
          <a:xfrm>
            <a:off x="7081630" y="1854823"/>
            <a:ext cx="9199756" cy="523220"/>
          </a:xfrm>
          <a:prstGeom prst="rect">
            <a:avLst/>
          </a:prstGeom>
          <a:noFill/>
        </p:spPr>
        <p:txBody>
          <a:bodyPr wrap="square">
            <a:spAutoFit/>
          </a:bodyPr>
          <a:lstStyle/>
          <a:p>
            <a:r>
              <a:rPr lang="en-US" sz="2800" dirty="0">
                <a:solidFill>
                  <a:schemeClr val="bg2">
                    <a:lumMod val="50000"/>
                  </a:schemeClr>
                </a:solidFill>
              </a:rPr>
              <a:t>Preliminary Results for summer heatwave 2023</a:t>
            </a:r>
          </a:p>
        </p:txBody>
      </p:sp>
      <p:sp>
        <p:nvSpPr>
          <p:cNvPr id="14" name="TextBox 13">
            <a:extLst>
              <a:ext uri="{FF2B5EF4-FFF2-40B4-BE49-F238E27FC236}">
                <a16:creationId xmlns:a16="http://schemas.microsoft.com/office/drawing/2014/main" id="{F5CBFE2D-0D43-2CC4-410F-F46976550097}"/>
              </a:ext>
            </a:extLst>
          </p:cNvPr>
          <p:cNvSpPr txBox="1"/>
          <p:nvPr/>
        </p:nvSpPr>
        <p:spPr>
          <a:xfrm>
            <a:off x="7181655" y="8882060"/>
            <a:ext cx="6835526" cy="523220"/>
          </a:xfrm>
          <a:prstGeom prst="rect">
            <a:avLst/>
          </a:prstGeom>
          <a:noFill/>
        </p:spPr>
        <p:txBody>
          <a:bodyPr wrap="none" rtlCol="0">
            <a:spAutoFit/>
          </a:bodyPr>
          <a:lstStyle/>
          <a:p>
            <a:r>
              <a:rPr lang="en-US" sz="2800" dirty="0"/>
              <a:t>Climate data from ESA ERA5 Reanalysis </a:t>
            </a:r>
          </a:p>
        </p:txBody>
      </p:sp>
    </p:spTree>
    <p:extLst>
      <p:ext uri="{BB962C8B-B14F-4D97-AF65-F5344CB8AC3E}">
        <p14:creationId xmlns:p14="http://schemas.microsoft.com/office/powerpoint/2010/main" val="3038575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02362CB8-D16B-CC76-9774-9F92CD4642C4}"/>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D6151F6D-E32F-B80E-DE91-C38C92476B6B}"/>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B114297E-B6A0-C0E8-18AA-CA4AD2991D93}"/>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D130D4F7-3BBA-F73A-EB1B-FC364CDE2716}"/>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4DF8A340-AFC3-5A44-C50B-DF60B306CF1A}"/>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3B0AB35D-C7B6-C513-5EFE-A463BCEDE539}"/>
              </a:ext>
            </a:extLst>
          </p:cNvPr>
          <p:cNvSpPr txBox="1"/>
          <p:nvPr/>
        </p:nvSpPr>
        <p:spPr>
          <a:xfrm>
            <a:off x="601560" y="189705"/>
            <a:ext cx="17285322" cy="861744"/>
          </a:xfrm>
          <a:prstGeom prst="rect">
            <a:avLst/>
          </a:prstGeom>
          <a:noFill/>
          <a:ln>
            <a:noFill/>
          </a:ln>
        </p:spPr>
        <p:txBody>
          <a:bodyPr spcFirstLastPara="1" wrap="square" lIns="91425" tIns="91425" rIns="91425" bIns="91425" anchor="t" anchorCtr="0">
            <a:spAutoFit/>
          </a:bodyPr>
          <a:lstStyle/>
          <a:p>
            <a:pPr algn="l"/>
            <a:r>
              <a:rPr lang="en-GB" sz="4400" b="1" i="0" u="none" strike="noStrike" dirty="0">
                <a:solidFill>
                  <a:schemeClr val="bg1"/>
                </a:solidFill>
                <a:effectLst/>
              </a:rPr>
              <a:t>Carbon Sequestration Potential in the Brazilian Atlantic Forest</a:t>
            </a:r>
          </a:p>
        </p:txBody>
      </p:sp>
      <p:sp>
        <p:nvSpPr>
          <p:cNvPr id="128" name="Google Shape;128;p16">
            <a:extLst>
              <a:ext uri="{FF2B5EF4-FFF2-40B4-BE49-F238E27FC236}">
                <a16:creationId xmlns:a16="http://schemas.microsoft.com/office/drawing/2014/main" id="{53E24192-0969-3F37-2EE5-13FA232EC5B9}"/>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049DC16C-1A4C-8510-7CBA-FF2F15A0778C}"/>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sp>
        <p:nvSpPr>
          <p:cNvPr id="2" name="Freeform 10" descr="From hotspot to hopespot: An opportunity for the Brazilian Atlantic Forest  - ScienceDirect">
            <a:extLst>
              <a:ext uri="{FF2B5EF4-FFF2-40B4-BE49-F238E27FC236}">
                <a16:creationId xmlns:a16="http://schemas.microsoft.com/office/drawing/2014/main" id="{E9453332-226F-D5C4-672B-CC3B19FCFB45}"/>
              </a:ext>
            </a:extLst>
          </p:cNvPr>
          <p:cNvSpPr/>
          <p:nvPr/>
        </p:nvSpPr>
        <p:spPr>
          <a:xfrm>
            <a:off x="10611352" y="1437418"/>
            <a:ext cx="7275530" cy="7478375"/>
          </a:xfrm>
          <a:custGeom>
            <a:avLst/>
            <a:gdLst/>
            <a:ahLst/>
            <a:cxnLst/>
            <a:rect l="l" t="t" r="r" b="b"/>
            <a:pathLst>
              <a:path w="9690592" h="9690592">
                <a:moveTo>
                  <a:pt x="0" y="0"/>
                </a:moveTo>
                <a:lnTo>
                  <a:pt x="9690592" y="0"/>
                </a:lnTo>
                <a:lnTo>
                  <a:pt x="9690592" y="9690592"/>
                </a:lnTo>
                <a:lnTo>
                  <a:pt x="0" y="9690592"/>
                </a:lnTo>
                <a:lnTo>
                  <a:pt x="0" y="0"/>
                </a:lnTo>
                <a:close/>
              </a:path>
            </a:pathLst>
          </a:custGeom>
          <a:blipFill>
            <a:blip r:embed="rId5"/>
            <a:stretch>
              <a:fillRect/>
            </a:stretch>
          </a:blipFill>
        </p:spPr>
        <p:txBody>
          <a:bodyPr/>
          <a:lstStyle/>
          <a:p>
            <a:endParaRPr lang="en-US"/>
          </a:p>
        </p:txBody>
      </p:sp>
      <p:sp>
        <p:nvSpPr>
          <p:cNvPr id="4" name="TextBox 3">
            <a:extLst>
              <a:ext uri="{FF2B5EF4-FFF2-40B4-BE49-F238E27FC236}">
                <a16:creationId xmlns:a16="http://schemas.microsoft.com/office/drawing/2014/main" id="{EB0DED3C-EB51-E1CA-EA1C-B68B814FDCA9}"/>
              </a:ext>
            </a:extLst>
          </p:cNvPr>
          <p:cNvSpPr txBox="1"/>
          <p:nvPr/>
        </p:nvSpPr>
        <p:spPr>
          <a:xfrm>
            <a:off x="786162" y="1821045"/>
            <a:ext cx="9199756" cy="6986528"/>
          </a:xfrm>
          <a:prstGeom prst="rect">
            <a:avLst/>
          </a:prstGeom>
          <a:noFill/>
        </p:spPr>
        <p:txBody>
          <a:bodyPr wrap="square">
            <a:spAutoFit/>
          </a:bodyPr>
          <a:lstStyle/>
          <a:p>
            <a:endParaRPr lang="en-US" sz="3200" dirty="0"/>
          </a:p>
          <a:p>
            <a:pPr marL="285750" indent="-285750">
              <a:buFont typeface="Arial" panose="020B0604020202020204" pitchFamily="34" charset="0"/>
              <a:buChar char="•"/>
            </a:pPr>
            <a:r>
              <a:rPr lang="en-US" sz="3200" b="1" dirty="0"/>
              <a:t>Biodiversity Hotspot </a:t>
            </a:r>
            <a:r>
              <a:rPr lang="en-US" sz="3200" dirty="0"/>
              <a:t>– home to 20,000+ plant species and unique wildlife</a:t>
            </a:r>
          </a:p>
          <a:p>
            <a:pPr marL="285750" indent="-285750">
              <a:buFont typeface="Arial" panose="020B0604020202020204" pitchFamily="34" charset="0"/>
              <a:buChar char="•"/>
            </a:pPr>
            <a:endParaRPr lang="en-US" sz="3200" dirty="0"/>
          </a:p>
          <a:p>
            <a:pPr marL="285750" indent="-285750">
              <a:buFont typeface="Arial" panose="020B0604020202020204" pitchFamily="34" charset="0"/>
              <a:buChar char="•"/>
            </a:pPr>
            <a:r>
              <a:rPr lang="en-US" sz="3200" b="1" dirty="0"/>
              <a:t>Deforestation &amp; Habitat Loss </a:t>
            </a:r>
            <a:r>
              <a:rPr lang="en-US" sz="3200" dirty="0"/>
              <a:t>– Over 85% of its original area has been lost due to urbanization and agriculture</a:t>
            </a:r>
          </a:p>
          <a:p>
            <a:endParaRPr lang="en-US" sz="3200" dirty="0"/>
          </a:p>
          <a:p>
            <a:pPr marL="285750" indent="-285750">
              <a:buFont typeface="Arial" panose="020B0604020202020204" pitchFamily="34" charset="0"/>
              <a:buChar char="•"/>
            </a:pPr>
            <a:r>
              <a:rPr lang="en-US" sz="3200" dirty="0"/>
              <a:t>Highly fragmented landscape</a:t>
            </a:r>
          </a:p>
          <a:p>
            <a:endParaRPr lang="en-US" sz="3200" dirty="0"/>
          </a:p>
          <a:p>
            <a:r>
              <a:rPr lang="en-US" sz="3200" b="1" dirty="0"/>
              <a:t>Atlantic Forest – a restoration hotspot </a:t>
            </a:r>
          </a:p>
          <a:p>
            <a:r>
              <a:rPr lang="en-US" sz="3200" dirty="0"/>
              <a:t>21.6Mha – 36Mha of land potentially available for regeneration (Barros et al., 2023; </a:t>
            </a:r>
            <a:r>
              <a:rPr lang="en-US" sz="3200" dirty="0" err="1"/>
              <a:t>Crouzeilles</a:t>
            </a:r>
            <a:r>
              <a:rPr lang="en-US" sz="3200" dirty="0"/>
              <a:t> et al., 2020)</a:t>
            </a:r>
          </a:p>
        </p:txBody>
      </p:sp>
    </p:spTree>
    <p:extLst>
      <p:ext uri="{BB962C8B-B14F-4D97-AF65-F5344CB8AC3E}">
        <p14:creationId xmlns:p14="http://schemas.microsoft.com/office/powerpoint/2010/main" val="1426398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2E628EED-FD9F-D84C-CEED-1DAF89ACEB8E}"/>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9169B038-9193-7031-A8F5-53A1CB0DE917}"/>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B4698A31-4325-CAAA-FFB4-D24DF7B3CA20}"/>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7BB34648-EA80-2C08-FE24-586AAFA6AC30}"/>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F029D08A-29E5-E52B-1D5C-3F030C78A7C9}"/>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325E2D10-6DCB-331C-2E44-99AF8BAA67A8}"/>
              </a:ext>
            </a:extLst>
          </p:cNvPr>
          <p:cNvSpPr txBox="1"/>
          <p:nvPr/>
        </p:nvSpPr>
        <p:spPr>
          <a:xfrm>
            <a:off x="601560" y="189705"/>
            <a:ext cx="17285322" cy="861744"/>
          </a:xfrm>
          <a:prstGeom prst="rect">
            <a:avLst/>
          </a:prstGeom>
          <a:noFill/>
          <a:ln>
            <a:noFill/>
          </a:ln>
        </p:spPr>
        <p:txBody>
          <a:bodyPr spcFirstLastPara="1" wrap="square" lIns="91425" tIns="91425" rIns="91425" bIns="91425" anchor="t" anchorCtr="0">
            <a:spAutoFit/>
          </a:bodyPr>
          <a:lstStyle/>
          <a:p>
            <a:pPr algn="l"/>
            <a:r>
              <a:rPr lang="en-GB" sz="4400" b="1" i="0" u="none" strike="noStrike" dirty="0">
                <a:solidFill>
                  <a:schemeClr val="bg1"/>
                </a:solidFill>
                <a:effectLst/>
              </a:rPr>
              <a:t>Carbon Sequestration Potential in the Brazilian Atlantic Forest</a:t>
            </a:r>
          </a:p>
        </p:txBody>
      </p:sp>
      <p:sp>
        <p:nvSpPr>
          <p:cNvPr id="128" name="Google Shape;128;p16">
            <a:extLst>
              <a:ext uri="{FF2B5EF4-FFF2-40B4-BE49-F238E27FC236}">
                <a16:creationId xmlns:a16="http://schemas.microsoft.com/office/drawing/2014/main" id="{21A22162-5D75-2872-B713-EAB5AD2A2B25}"/>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484E0FAD-5E8B-411F-59C6-81F451A20AE0}"/>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sp>
        <p:nvSpPr>
          <p:cNvPr id="3" name="Freeform 4">
            <a:extLst>
              <a:ext uri="{FF2B5EF4-FFF2-40B4-BE49-F238E27FC236}">
                <a16:creationId xmlns:a16="http://schemas.microsoft.com/office/drawing/2014/main" id="{2B850250-7DE7-D552-CFF4-AA702B40AB83}"/>
              </a:ext>
            </a:extLst>
          </p:cNvPr>
          <p:cNvSpPr/>
          <p:nvPr/>
        </p:nvSpPr>
        <p:spPr>
          <a:xfrm>
            <a:off x="2149207" y="4569959"/>
            <a:ext cx="4239741" cy="4120351"/>
          </a:xfrm>
          <a:custGeom>
            <a:avLst/>
            <a:gdLst/>
            <a:ahLst/>
            <a:cxnLst/>
            <a:rect l="l" t="t" r="r" b="b"/>
            <a:pathLst>
              <a:path w="4239741" h="4120351">
                <a:moveTo>
                  <a:pt x="0" y="0"/>
                </a:moveTo>
                <a:lnTo>
                  <a:pt x="4239740" y="0"/>
                </a:lnTo>
                <a:lnTo>
                  <a:pt x="4239740" y="4120351"/>
                </a:lnTo>
                <a:lnTo>
                  <a:pt x="0" y="41203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F2F6E3E9-64F8-D619-D058-4E1B5399B69F}"/>
              </a:ext>
            </a:extLst>
          </p:cNvPr>
          <p:cNvSpPr/>
          <p:nvPr/>
        </p:nvSpPr>
        <p:spPr>
          <a:xfrm>
            <a:off x="7024669" y="4569959"/>
            <a:ext cx="4239741" cy="4120351"/>
          </a:xfrm>
          <a:custGeom>
            <a:avLst/>
            <a:gdLst/>
            <a:ahLst/>
            <a:cxnLst/>
            <a:rect l="l" t="t" r="r" b="b"/>
            <a:pathLst>
              <a:path w="4239741" h="4120351">
                <a:moveTo>
                  <a:pt x="0" y="0"/>
                </a:moveTo>
                <a:lnTo>
                  <a:pt x="4239740" y="0"/>
                </a:lnTo>
                <a:lnTo>
                  <a:pt x="4239740" y="4120351"/>
                </a:lnTo>
                <a:lnTo>
                  <a:pt x="0" y="41203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6765D88B-72FE-2FDE-DE20-40EB519DB2A6}"/>
              </a:ext>
            </a:extLst>
          </p:cNvPr>
          <p:cNvSpPr/>
          <p:nvPr/>
        </p:nvSpPr>
        <p:spPr>
          <a:xfrm>
            <a:off x="11899053" y="4569959"/>
            <a:ext cx="4239741" cy="4120351"/>
          </a:xfrm>
          <a:custGeom>
            <a:avLst/>
            <a:gdLst/>
            <a:ahLst/>
            <a:cxnLst/>
            <a:rect l="l" t="t" r="r" b="b"/>
            <a:pathLst>
              <a:path w="4239741" h="4120351">
                <a:moveTo>
                  <a:pt x="0" y="0"/>
                </a:moveTo>
                <a:lnTo>
                  <a:pt x="4239740" y="0"/>
                </a:lnTo>
                <a:lnTo>
                  <a:pt x="4239740" y="4120351"/>
                </a:lnTo>
                <a:lnTo>
                  <a:pt x="0" y="412035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34535668-EF98-9628-4F80-BC80003AC6A2}"/>
              </a:ext>
            </a:extLst>
          </p:cNvPr>
          <p:cNvSpPr/>
          <p:nvPr/>
        </p:nvSpPr>
        <p:spPr>
          <a:xfrm>
            <a:off x="3587343" y="1631254"/>
            <a:ext cx="1363467" cy="1571720"/>
          </a:xfrm>
          <a:custGeom>
            <a:avLst/>
            <a:gdLst/>
            <a:ahLst/>
            <a:cxnLst/>
            <a:rect l="l" t="t" r="r" b="b"/>
            <a:pathLst>
              <a:path w="1363467" h="1571720">
                <a:moveTo>
                  <a:pt x="0" y="0"/>
                </a:moveTo>
                <a:lnTo>
                  <a:pt x="1363467" y="0"/>
                </a:lnTo>
                <a:lnTo>
                  <a:pt x="1363467" y="1571720"/>
                </a:lnTo>
                <a:lnTo>
                  <a:pt x="0" y="1571720"/>
                </a:lnTo>
                <a:lnTo>
                  <a:pt x="0" y="0"/>
                </a:lnTo>
                <a:close/>
              </a:path>
            </a:pathLst>
          </a:custGeom>
          <a:blipFill>
            <a:blip r:embed="rId7">
              <a:extLst>
                <a:ext uri="{96DAC541-7B7A-43D3-8B79-37D633B846F1}">
                  <asvg:svgBlip xmlns:asvg="http://schemas.microsoft.com/office/drawing/2016/SVG/main" r:embed="rId8"/>
                </a:ext>
              </a:extLst>
            </a:blip>
            <a:stretch>
              <a:fillRect t="-1" b="-1"/>
            </a:stretch>
          </a:blipFill>
        </p:spPr>
        <p:txBody>
          <a:bodyPr/>
          <a:lstStyle/>
          <a:p>
            <a:endParaRPr lang="en-US"/>
          </a:p>
        </p:txBody>
      </p:sp>
      <p:sp>
        <p:nvSpPr>
          <p:cNvPr id="8" name="Freeform 8">
            <a:extLst>
              <a:ext uri="{FF2B5EF4-FFF2-40B4-BE49-F238E27FC236}">
                <a16:creationId xmlns:a16="http://schemas.microsoft.com/office/drawing/2014/main" id="{8492DAC6-52A7-1EA4-9CD2-F6231D1626A4}"/>
              </a:ext>
            </a:extLst>
          </p:cNvPr>
          <p:cNvSpPr/>
          <p:nvPr/>
        </p:nvSpPr>
        <p:spPr>
          <a:xfrm>
            <a:off x="12954000" y="1631254"/>
            <a:ext cx="1571720" cy="1571720"/>
          </a:xfrm>
          <a:custGeom>
            <a:avLst/>
            <a:gdLst/>
            <a:ahLst/>
            <a:cxnLst/>
            <a:rect l="l" t="t" r="r" b="b"/>
            <a:pathLst>
              <a:path w="1571720" h="1571720">
                <a:moveTo>
                  <a:pt x="0" y="0"/>
                </a:moveTo>
                <a:lnTo>
                  <a:pt x="1571720" y="0"/>
                </a:lnTo>
                <a:lnTo>
                  <a:pt x="1571720" y="1571720"/>
                </a:lnTo>
                <a:lnTo>
                  <a:pt x="0" y="157172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grpSp>
        <p:nvGrpSpPr>
          <p:cNvPr id="9" name="Group 9">
            <a:extLst>
              <a:ext uri="{FF2B5EF4-FFF2-40B4-BE49-F238E27FC236}">
                <a16:creationId xmlns:a16="http://schemas.microsoft.com/office/drawing/2014/main" id="{B22F729E-0A3C-EB19-4643-A5B5188ABD9F}"/>
              </a:ext>
            </a:extLst>
          </p:cNvPr>
          <p:cNvGrpSpPr/>
          <p:nvPr/>
        </p:nvGrpSpPr>
        <p:grpSpPr>
          <a:xfrm>
            <a:off x="2183771" y="3535977"/>
            <a:ext cx="4170612" cy="974626"/>
            <a:chOff x="0" y="0"/>
            <a:chExt cx="5560816" cy="1299501"/>
          </a:xfrm>
        </p:grpSpPr>
        <p:sp>
          <p:nvSpPr>
            <p:cNvPr id="10" name="Freeform 10">
              <a:extLst>
                <a:ext uri="{FF2B5EF4-FFF2-40B4-BE49-F238E27FC236}">
                  <a16:creationId xmlns:a16="http://schemas.microsoft.com/office/drawing/2014/main" id="{CF02F08F-10FA-5047-503E-0A59AFC2874E}"/>
                </a:ext>
              </a:extLst>
            </p:cNvPr>
            <p:cNvSpPr/>
            <p:nvPr/>
          </p:nvSpPr>
          <p:spPr>
            <a:xfrm>
              <a:off x="0" y="0"/>
              <a:ext cx="5560816" cy="1299501"/>
            </a:xfrm>
            <a:custGeom>
              <a:avLst/>
              <a:gdLst/>
              <a:ahLst/>
              <a:cxnLst/>
              <a:rect l="l" t="t" r="r" b="b"/>
              <a:pathLst>
                <a:path w="5560816" h="1299501">
                  <a:moveTo>
                    <a:pt x="0" y="0"/>
                  </a:moveTo>
                  <a:lnTo>
                    <a:pt x="5560816" y="0"/>
                  </a:lnTo>
                  <a:lnTo>
                    <a:pt x="5560816" y="1299501"/>
                  </a:lnTo>
                  <a:lnTo>
                    <a:pt x="0" y="1299501"/>
                  </a:lnTo>
                  <a:close/>
                </a:path>
              </a:pathLst>
            </a:custGeom>
            <a:solidFill>
              <a:srgbClr val="000000">
                <a:alpha val="0"/>
              </a:srgbClr>
            </a:solidFill>
          </p:spPr>
          <p:txBody>
            <a:bodyPr/>
            <a:lstStyle/>
            <a:p>
              <a:endParaRPr lang="en-US"/>
            </a:p>
          </p:txBody>
        </p:sp>
        <p:sp>
          <p:nvSpPr>
            <p:cNvPr id="11" name="TextBox 11">
              <a:extLst>
                <a:ext uri="{FF2B5EF4-FFF2-40B4-BE49-F238E27FC236}">
                  <a16:creationId xmlns:a16="http://schemas.microsoft.com/office/drawing/2014/main" id="{121C0ECD-949D-3C9B-A8EA-46C55FC1610B}"/>
                </a:ext>
              </a:extLst>
            </p:cNvPr>
            <p:cNvSpPr txBox="1"/>
            <p:nvPr/>
          </p:nvSpPr>
          <p:spPr>
            <a:xfrm>
              <a:off x="0" y="-9525"/>
              <a:ext cx="5560816" cy="1309026"/>
            </a:xfrm>
            <a:prstGeom prst="rect">
              <a:avLst/>
            </a:prstGeom>
          </p:spPr>
          <p:txBody>
            <a:bodyPr lIns="0" tIns="0" rIns="0" bIns="0" rtlCol="0" anchor="t"/>
            <a:lstStyle/>
            <a:p>
              <a:pPr algn="ctr">
                <a:lnSpc>
                  <a:spcPts val="3780"/>
                </a:lnSpc>
              </a:pPr>
              <a:r>
                <a:rPr lang="en-US" sz="3600" b="1" spc="48">
                  <a:solidFill>
                    <a:srgbClr val="000000"/>
                  </a:solidFill>
                  <a:latin typeface="Calibri (MS) Bold"/>
                  <a:ea typeface="Calibri (MS) Bold"/>
                  <a:cs typeface="Calibri (MS) Bold"/>
                  <a:sym typeface="Calibri (MS) Bold"/>
                </a:rPr>
                <a:t>SECONDARY FOREST AGE</a:t>
              </a:r>
            </a:p>
          </p:txBody>
        </p:sp>
      </p:grpSp>
      <p:grpSp>
        <p:nvGrpSpPr>
          <p:cNvPr id="12" name="Group 12">
            <a:extLst>
              <a:ext uri="{FF2B5EF4-FFF2-40B4-BE49-F238E27FC236}">
                <a16:creationId xmlns:a16="http://schemas.microsoft.com/office/drawing/2014/main" id="{A40340F0-FA20-096F-7292-0D78B6C2F5BE}"/>
              </a:ext>
            </a:extLst>
          </p:cNvPr>
          <p:cNvGrpSpPr/>
          <p:nvPr/>
        </p:nvGrpSpPr>
        <p:grpSpPr>
          <a:xfrm>
            <a:off x="7059233" y="3535977"/>
            <a:ext cx="4170612" cy="1198558"/>
            <a:chOff x="0" y="0"/>
            <a:chExt cx="5560816" cy="1598077"/>
          </a:xfrm>
        </p:grpSpPr>
        <p:sp>
          <p:nvSpPr>
            <p:cNvPr id="13" name="Freeform 13">
              <a:extLst>
                <a:ext uri="{FF2B5EF4-FFF2-40B4-BE49-F238E27FC236}">
                  <a16:creationId xmlns:a16="http://schemas.microsoft.com/office/drawing/2014/main" id="{3CF4DB0B-5612-024D-01BD-5B6B1911DFA7}"/>
                </a:ext>
              </a:extLst>
            </p:cNvPr>
            <p:cNvSpPr/>
            <p:nvPr/>
          </p:nvSpPr>
          <p:spPr>
            <a:xfrm>
              <a:off x="0" y="0"/>
              <a:ext cx="5560816" cy="1598077"/>
            </a:xfrm>
            <a:custGeom>
              <a:avLst/>
              <a:gdLst/>
              <a:ahLst/>
              <a:cxnLst/>
              <a:rect l="l" t="t" r="r" b="b"/>
              <a:pathLst>
                <a:path w="5560816" h="1598077">
                  <a:moveTo>
                    <a:pt x="0" y="0"/>
                  </a:moveTo>
                  <a:lnTo>
                    <a:pt x="5560816" y="0"/>
                  </a:lnTo>
                  <a:lnTo>
                    <a:pt x="5560816" y="1598077"/>
                  </a:lnTo>
                  <a:lnTo>
                    <a:pt x="0" y="1598077"/>
                  </a:lnTo>
                  <a:close/>
                </a:path>
              </a:pathLst>
            </a:custGeom>
            <a:solidFill>
              <a:srgbClr val="000000">
                <a:alpha val="0"/>
              </a:srgbClr>
            </a:solidFill>
          </p:spPr>
          <p:txBody>
            <a:bodyPr/>
            <a:lstStyle/>
            <a:p>
              <a:endParaRPr lang="en-US"/>
            </a:p>
          </p:txBody>
        </p:sp>
        <p:sp>
          <p:nvSpPr>
            <p:cNvPr id="14" name="TextBox 14">
              <a:extLst>
                <a:ext uri="{FF2B5EF4-FFF2-40B4-BE49-F238E27FC236}">
                  <a16:creationId xmlns:a16="http://schemas.microsoft.com/office/drawing/2014/main" id="{9074E221-F15C-CCD4-4443-5F8FF2E8138D}"/>
                </a:ext>
              </a:extLst>
            </p:cNvPr>
            <p:cNvSpPr txBox="1"/>
            <p:nvPr/>
          </p:nvSpPr>
          <p:spPr>
            <a:xfrm>
              <a:off x="0" y="-9525"/>
              <a:ext cx="5560816" cy="1607602"/>
            </a:xfrm>
            <a:prstGeom prst="rect">
              <a:avLst/>
            </a:prstGeom>
          </p:spPr>
          <p:txBody>
            <a:bodyPr lIns="0" tIns="0" rIns="0" bIns="0" rtlCol="0" anchor="t"/>
            <a:lstStyle/>
            <a:p>
              <a:pPr algn="ctr">
                <a:lnSpc>
                  <a:spcPts val="3780"/>
                </a:lnSpc>
              </a:pPr>
              <a:r>
                <a:rPr lang="en-US" sz="3600" b="1" spc="48">
                  <a:solidFill>
                    <a:srgbClr val="000000"/>
                  </a:solidFill>
                  <a:latin typeface="Calibri (MS) Bold"/>
                  <a:ea typeface="Calibri (MS) Bold"/>
                  <a:cs typeface="Calibri (MS) Bold"/>
                  <a:sym typeface="Calibri (MS) Bold"/>
                </a:rPr>
                <a:t>ABOVEGROUND CARBON</a:t>
              </a:r>
            </a:p>
          </p:txBody>
        </p:sp>
      </p:grpSp>
      <p:grpSp>
        <p:nvGrpSpPr>
          <p:cNvPr id="15" name="Group 15">
            <a:extLst>
              <a:ext uri="{FF2B5EF4-FFF2-40B4-BE49-F238E27FC236}">
                <a16:creationId xmlns:a16="http://schemas.microsoft.com/office/drawing/2014/main" id="{2EC3E802-6A47-7092-DD81-7A0B235B199B}"/>
              </a:ext>
            </a:extLst>
          </p:cNvPr>
          <p:cNvGrpSpPr/>
          <p:nvPr/>
        </p:nvGrpSpPr>
        <p:grpSpPr>
          <a:xfrm>
            <a:off x="11933617" y="3535977"/>
            <a:ext cx="4170612" cy="974626"/>
            <a:chOff x="0" y="0"/>
            <a:chExt cx="5560816" cy="1299501"/>
          </a:xfrm>
        </p:grpSpPr>
        <p:sp>
          <p:nvSpPr>
            <p:cNvPr id="16" name="Freeform 16">
              <a:extLst>
                <a:ext uri="{FF2B5EF4-FFF2-40B4-BE49-F238E27FC236}">
                  <a16:creationId xmlns:a16="http://schemas.microsoft.com/office/drawing/2014/main" id="{F2718244-6AF1-0F36-1201-BE8487837D9B}"/>
                </a:ext>
              </a:extLst>
            </p:cNvPr>
            <p:cNvSpPr/>
            <p:nvPr/>
          </p:nvSpPr>
          <p:spPr>
            <a:xfrm>
              <a:off x="0" y="0"/>
              <a:ext cx="5560816" cy="1299501"/>
            </a:xfrm>
            <a:custGeom>
              <a:avLst/>
              <a:gdLst/>
              <a:ahLst/>
              <a:cxnLst/>
              <a:rect l="l" t="t" r="r" b="b"/>
              <a:pathLst>
                <a:path w="5560816" h="1299501">
                  <a:moveTo>
                    <a:pt x="0" y="0"/>
                  </a:moveTo>
                  <a:lnTo>
                    <a:pt x="5560816" y="0"/>
                  </a:lnTo>
                  <a:lnTo>
                    <a:pt x="5560816" y="1299501"/>
                  </a:lnTo>
                  <a:lnTo>
                    <a:pt x="0" y="1299501"/>
                  </a:lnTo>
                  <a:close/>
                </a:path>
              </a:pathLst>
            </a:custGeom>
            <a:solidFill>
              <a:srgbClr val="000000">
                <a:alpha val="0"/>
              </a:srgbClr>
            </a:solidFill>
          </p:spPr>
          <p:txBody>
            <a:bodyPr/>
            <a:lstStyle/>
            <a:p>
              <a:endParaRPr lang="en-US"/>
            </a:p>
          </p:txBody>
        </p:sp>
        <p:sp>
          <p:nvSpPr>
            <p:cNvPr id="17" name="TextBox 17">
              <a:extLst>
                <a:ext uri="{FF2B5EF4-FFF2-40B4-BE49-F238E27FC236}">
                  <a16:creationId xmlns:a16="http://schemas.microsoft.com/office/drawing/2014/main" id="{00E7AD4B-6FA5-ABCE-F6BF-25991AB6F04D}"/>
                </a:ext>
              </a:extLst>
            </p:cNvPr>
            <p:cNvSpPr txBox="1"/>
            <p:nvPr/>
          </p:nvSpPr>
          <p:spPr>
            <a:xfrm>
              <a:off x="0" y="-9525"/>
              <a:ext cx="5560816" cy="1309026"/>
            </a:xfrm>
            <a:prstGeom prst="rect">
              <a:avLst/>
            </a:prstGeom>
          </p:spPr>
          <p:txBody>
            <a:bodyPr lIns="0" tIns="0" rIns="0" bIns="0" rtlCol="0" anchor="t"/>
            <a:lstStyle/>
            <a:p>
              <a:pPr algn="ctr">
                <a:lnSpc>
                  <a:spcPts val="3780"/>
                </a:lnSpc>
              </a:pPr>
              <a:r>
                <a:rPr lang="en-US" sz="3600" b="1" spc="48">
                  <a:solidFill>
                    <a:srgbClr val="000000"/>
                  </a:solidFill>
                  <a:latin typeface="Calibri (MS) Bold"/>
                  <a:ea typeface="Calibri (MS) Bold"/>
                  <a:cs typeface="Calibri (MS) Bold"/>
                  <a:sym typeface="Calibri (MS) Bold"/>
                </a:rPr>
                <a:t>ENVIRONMENTAL VARIABLES</a:t>
              </a:r>
            </a:p>
          </p:txBody>
        </p:sp>
      </p:grpSp>
      <p:grpSp>
        <p:nvGrpSpPr>
          <p:cNvPr id="18" name="Group 18">
            <a:extLst>
              <a:ext uri="{FF2B5EF4-FFF2-40B4-BE49-F238E27FC236}">
                <a16:creationId xmlns:a16="http://schemas.microsoft.com/office/drawing/2014/main" id="{DA9E885B-5383-3B6E-0B9D-06FE5D211095}"/>
              </a:ext>
            </a:extLst>
          </p:cNvPr>
          <p:cNvGrpSpPr/>
          <p:nvPr/>
        </p:nvGrpSpPr>
        <p:grpSpPr>
          <a:xfrm>
            <a:off x="2672559" y="5198621"/>
            <a:ext cx="3193035" cy="1850956"/>
            <a:chOff x="0" y="0"/>
            <a:chExt cx="4257380" cy="2467941"/>
          </a:xfrm>
        </p:grpSpPr>
        <p:sp>
          <p:nvSpPr>
            <p:cNvPr id="19" name="Freeform 19">
              <a:extLst>
                <a:ext uri="{FF2B5EF4-FFF2-40B4-BE49-F238E27FC236}">
                  <a16:creationId xmlns:a16="http://schemas.microsoft.com/office/drawing/2014/main" id="{B63CCDBE-AB20-9C44-95D8-D5098C947855}"/>
                </a:ext>
              </a:extLst>
            </p:cNvPr>
            <p:cNvSpPr/>
            <p:nvPr/>
          </p:nvSpPr>
          <p:spPr>
            <a:xfrm>
              <a:off x="0" y="0"/>
              <a:ext cx="4257380" cy="2467941"/>
            </a:xfrm>
            <a:custGeom>
              <a:avLst/>
              <a:gdLst/>
              <a:ahLst/>
              <a:cxnLst/>
              <a:rect l="l" t="t" r="r" b="b"/>
              <a:pathLst>
                <a:path w="4257380" h="2467941">
                  <a:moveTo>
                    <a:pt x="0" y="0"/>
                  </a:moveTo>
                  <a:lnTo>
                    <a:pt x="4257380" y="0"/>
                  </a:lnTo>
                  <a:lnTo>
                    <a:pt x="4257380" y="2467941"/>
                  </a:lnTo>
                  <a:lnTo>
                    <a:pt x="0" y="2467941"/>
                  </a:lnTo>
                  <a:close/>
                </a:path>
              </a:pathLst>
            </a:custGeom>
            <a:solidFill>
              <a:srgbClr val="000000">
                <a:alpha val="0"/>
              </a:srgbClr>
            </a:solidFill>
          </p:spPr>
          <p:txBody>
            <a:bodyPr/>
            <a:lstStyle/>
            <a:p>
              <a:endParaRPr lang="en-US"/>
            </a:p>
          </p:txBody>
        </p:sp>
        <p:sp>
          <p:nvSpPr>
            <p:cNvPr id="20" name="TextBox 20">
              <a:extLst>
                <a:ext uri="{FF2B5EF4-FFF2-40B4-BE49-F238E27FC236}">
                  <a16:creationId xmlns:a16="http://schemas.microsoft.com/office/drawing/2014/main" id="{91C24847-1881-8908-5C59-F169B16BF7D2}"/>
                </a:ext>
              </a:extLst>
            </p:cNvPr>
            <p:cNvSpPr txBox="1"/>
            <p:nvPr/>
          </p:nvSpPr>
          <p:spPr>
            <a:xfrm>
              <a:off x="0" y="9525"/>
              <a:ext cx="4257380" cy="2458416"/>
            </a:xfrm>
            <a:prstGeom prst="rect">
              <a:avLst/>
            </a:prstGeom>
          </p:spPr>
          <p:txBody>
            <a:bodyPr lIns="0" tIns="0" rIns="0" bIns="0" rtlCol="0" anchor="t"/>
            <a:lstStyle/>
            <a:p>
              <a:pPr algn="just">
                <a:lnSpc>
                  <a:spcPts val="2379"/>
                </a:lnSpc>
              </a:pPr>
              <a:r>
                <a:rPr lang="en-US" sz="2400" spc="30" dirty="0">
                  <a:solidFill>
                    <a:srgbClr val="000000"/>
                  </a:solidFill>
                  <a:latin typeface="Calibri (MS)"/>
                  <a:ea typeface="Calibri (MS)"/>
                  <a:cs typeface="Calibri (MS)"/>
                  <a:sym typeface="Calibri (MS)"/>
                </a:rPr>
                <a:t>Age in 2020 (1986-2020)</a:t>
              </a:r>
            </a:p>
            <a:p>
              <a:pPr algn="just">
                <a:lnSpc>
                  <a:spcPts val="2379"/>
                </a:lnSpc>
              </a:pPr>
              <a:endParaRPr lang="en-US" sz="2400" spc="30" dirty="0">
                <a:solidFill>
                  <a:srgbClr val="000000"/>
                </a:solidFill>
                <a:latin typeface="Calibri (MS)"/>
                <a:ea typeface="Calibri (MS)"/>
                <a:cs typeface="Calibri (MS)"/>
                <a:sym typeface="Calibri (MS)"/>
              </a:endParaRPr>
            </a:p>
            <a:p>
              <a:pPr algn="just">
                <a:lnSpc>
                  <a:spcPts val="2379"/>
                </a:lnSpc>
              </a:pPr>
              <a:r>
                <a:rPr lang="en-US" sz="2400" spc="30" dirty="0">
                  <a:solidFill>
                    <a:srgbClr val="000000"/>
                  </a:solidFill>
                  <a:latin typeface="Calibri (MS)"/>
                  <a:ea typeface="Calibri (MS)"/>
                  <a:cs typeface="Calibri (MS)"/>
                  <a:sym typeface="Calibri (MS)"/>
                </a:rPr>
                <a:t>Estimated based on the land cover changes (GEE code) collection 7.1 </a:t>
              </a:r>
              <a:r>
                <a:rPr lang="en-US" sz="2400" spc="30" dirty="0" err="1">
                  <a:solidFill>
                    <a:srgbClr val="000000"/>
                  </a:solidFill>
                  <a:latin typeface="Calibri (MS)"/>
                  <a:ea typeface="Calibri (MS)"/>
                  <a:cs typeface="Calibri (MS)"/>
                  <a:sym typeface="Calibri (MS)"/>
                </a:rPr>
                <a:t>MapBiomas</a:t>
              </a:r>
              <a:r>
                <a:rPr lang="en-US" sz="2400" spc="30" dirty="0">
                  <a:solidFill>
                    <a:srgbClr val="000000"/>
                  </a:solidFill>
                  <a:latin typeface="Calibri (MS)"/>
                  <a:ea typeface="Calibri (MS)"/>
                  <a:cs typeface="Calibri (MS)"/>
                  <a:sym typeface="Calibri (MS)"/>
                </a:rPr>
                <a:t> (; Silva Jr., et al, 2020; Heinrich et al., 2021)</a:t>
              </a:r>
            </a:p>
          </p:txBody>
        </p:sp>
      </p:grpSp>
      <p:grpSp>
        <p:nvGrpSpPr>
          <p:cNvPr id="21" name="Group 21">
            <a:extLst>
              <a:ext uri="{FF2B5EF4-FFF2-40B4-BE49-F238E27FC236}">
                <a16:creationId xmlns:a16="http://schemas.microsoft.com/office/drawing/2014/main" id="{A928DAF3-7B5B-965A-C7DE-D7C4D86871E2}"/>
              </a:ext>
            </a:extLst>
          </p:cNvPr>
          <p:cNvGrpSpPr/>
          <p:nvPr/>
        </p:nvGrpSpPr>
        <p:grpSpPr>
          <a:xfrm>
            <a:off x="7520440" y="5198621"/>
            <a:ext cx="3248196" cy="619850"/>
            <a:chOff x="0" y="0"/>
            <a:chExt cx="4330928" cy="826467"/>
          </a:xfrm>
        </p:grpSpPr>
        <p:sp>
          <p:nvSpPr>
            <p:cNvPr id="22" name="Freeform 22">
              <a:extLst>
                <a:ext uri="{FF2B5EF4-FFF2-40B4-BE49-F238E27FC236}">
                  <a16:creationId xmlns:a16="http://schemas.microsoft.com/office/drawing/2014/main" id="{55B954F6-3585-F626-E394-FA49866D0574}"/>
                </a:ext>
              </a:extLst>
            </p:cNvPr>
            <p:cNvSpPr/>
            <p:nvPr/>
          </p:nvSpPr>
          <p:spPr>
            <a:xfrm>
              <a:off x="0" y="0"/>
              <a:ext cx="4330928" cy="826467"/>
            </a:xfrm>
            <a:custGeom>
              <a:avLst/>
              <a:gdLst/>
              <a:ahLst/>
              <a:cxnLst/>
              <a:rect l="l" t="t" r="r" b="b"/>
              <a:pathLst>
                <a:path w="4330928" h="826467">
                  <a:moveTo>
                    <a:pt x="0" y="0"/>
                  </a:moveTo>
                  <a:lnTo>
                    <a:pt x="4330928" y="0"/>
                  </a:lnTo>
                  <a:lnTo>
                    <a:pt x="4330928" y="826467"/>
                  </a:lnTo>
                  <a:lnTo>
                    <a:pt x="0" y="826467"/>
                  </a:lnTo>
                  <a:close/>
                </a:path>
              </a:pathLst>
            </a:custGeom>
            <a:solidFill>
              <a:srgbClr val="000000">
                <a:alpha val="0"/>
              </a:srgbClr>
            </a:solidFill>
          </p:spPr>
          <p:txBody>
            <a:bodyPr/>
            <a:lstStyle/>
            <a:p>
              <a:endParaRPr lang="en-US"/>
            </a:p>
          </p:txBody>
        </p:sp>
        <p:sp>
          <p:nvSpPr>
            <p:cNvPr id="23" name="TextBox 23">
              <a:extLst>
                <a:ext uri="{FF2B5EF4-FFF2-40B4-BE49-F238E27FC236}">
                  <a16:creationId xmlns:a16="http://schemas.microsoft.com/office/drawing/2014/main" id="{CC4709B0-7A69-CD01-BAF3-364E3299C656}"/>
                </a:ext>
              </a:extLst>
            </p:cNvPr>
            <p:cNvSpPr txBox="1"/>
            <p:nvPr/>
          </p:nvSpPr>
          <p:spPr>
            <a:xfrm>
              <a:off x="0" y="9525"/>
              <a:ext cx="4330928" cy="816942"/>
            </a:xfrm>
            <a:prstGeom prst="rect">
              <a:avLst/>
            </a:prstGeom>
          </p:spPr>
          <p:txBody>
            <a:bodyPr lIns="0" tIns="0" rIns="0" bIns="0" rtlCol="0" anchor="t"/>
            <a:lstStyle/>
            <a:p>
              <a:pPr algn="just">
                <a:lnSpc>
                  <a:spcPts val="2379"/>
                </a:lnSpc>
              </a:pPr>
              <a:r>
                <a:rPr lang="en-US" sz="2400" spc="30" dirty="0">
                  <a:solidFill>
                    <a:srgbClr val="000000"/>
                  </a:solidFill>
                  <a:latin typeface="Calibri (MS)"/>
                  <a:ea typeface="Calibri (MS)"/>
                  <a:cs typeface="Calibri (MS)"/>
                  <a:sym typeface="Calibri (MS)"/>
                </a:rPr>
                <a:t>ESA CCI ABOVEGROUND BIOMASS (2020) </a:t>
              </a:r>
            </a:p>
            <a:p>
              <a:pPr algn="just">
                <a:lnSpc>
                  <a:spcPts val="2379"/>
                </a:lnSpc>
              </a:pPr>
              <a:endParaRPr lang="en-US" sz="2400" spc="30" dirty="0">
                <a:solidFill>
                  <a:srgbClr val="000000"/>
                </a:solidFill>
                <a:latin typeface="Calibri (MS)"/>
                <a:ea typeface="Calibri (MS)"/>
                <a:cs typeface="Calibri (MS)"/>
                <a:sym typeface="Calibri (MS)"/>
              </a:endParaRPr>
            </a:p>
            <a:p>
              <a:pPr algn="just">
                <a:lnSpc>
                  <a:spcPts val="2379"/>
                </a:lnSpc>
              </a:pPr>
              <a:endParaRPr lang="en-US" sz="2400" spc="30" dirty="0">
                <a:solidFill>
                  <a:srgbClr val="000000"/>
                </a:solidFill>
                <a:latin typeface="Calibri (MS)"/>
                <a:ea typeface="Calibri (MS)"/>
                <a:cs typeface="Calibri (MS)"/>
                <a:sym typeface="Calibri (MS)"/>
              </a:endParaRPr>
            </a:p>
            <a:p>
              <a:pPr algn="just">
                <a:lnSpc>
                  <a:spcPts val="2379"/>
                </a:lnSpc>
              </a:pPr>
              <a:r>
                <a:rPr lang="en-US" sz="2400" spc="30" dirty="0">
                  <a:solidFill>
                    <a:srgbClr val="000000"/>
                  </a:solidFill>
                  <a:latin typeface="Calibri (MS)"/>
                  <a:ea typeface="Calibri (MS)"/>
                  <a:cs typeface="Calibri (MS)"/>
                  <a:sym typeface="Calibri (MS)"/>
                </a:rPr>
                <a:t>Conversion factor of 0.47 (IPCC)</a:t>
              </a:r>
            </a:p>
          </p:txBody>
        </p:sp>
      </p:grpSp>
      <p:grpSp>
        <p:nvGrpSpPr>
          <p:cNvPr id="24" name="Group 24">
            <a:extLst>
              <a:ext uri="{FF2B5EF4-FFF2-40B4-BE49-F238E27FC236}">
                <a16:creationId xmlns:a16="http://schemas.microsoft.com/office/drawing/2014/main" id="{228ABD15-0EC4-35C0-8185-C3D988C87B64}"/>
              </a:ext>
            </a:extLst>
          </p:cNvPr>
          <p:cNvGrpSpPr/>
          <p:nvPr/>
        </p:nvGrpSpPr>
        <p:grpSpPr>
          <a:xfrm>
            <a:off x="12364309" y="5225709"/>
            <a:ext cx="3270182" cy="2774286"/>
            <a:chOff x="0" y="0"/>
            <a:chExt cx="4360243" cy="3699048"/>
          </a:xfrm>
        </p:grpSpPr>
        <p:sp>
          <p:nvSpPr>
            <p:cNvPr id="25" name="Freeform 25">
              <a:extLst>
                <a:ext uri="{FF2B5EF4-FFF2-40B4-BE49-F238E27FC236}">
                  <a16:creationId xmlns:a16="http://schemas.microsoft.com/office/drawing/2014/main" id="{249E2152-8099-B411-DF7C-7A105ED68285}"/>
                </a:ext>
              </a:extLst>
            </p:cNvPr>
            <p:cNvSpPr/>
            <p:nvPr/>
          </p:nvSpPr>
          <p:spPr>
            <a:xfrm>
              <a:off x="0" y="0"/>
              <a:ext cx="4360243" cy="3699048"/>
            </a:xfrm>
            <a:custGeom>
              <a:avLst/>
              <a:gdLst/>
              <a:ahLst/>
              <a:cxnLst/>
              <a:rect l="l" t="t" r="r" b="b"/>
              <a:pathLst>
                <a:path w="4360243" h="3699048">
                  <a:moveTo>
                    <a:pt x="0" y="0"/>
                  </a:moveTo>
                  <a:lnTo>
                    <a:pt x="4360243" y="0"/>
                  </a:lnTo>
                  <a:lnTo>
                    <a:pt x="4360243" y="3699048"/>
                  </a:lnTo>
                  <a:lnTo>
                    <a:pt x="0" y="3699048"/>
                  </a:lnTo>
                  <a:close/>
                </a:path>
              </a:pathLst>
            </a:custGeom>
            <a:solidFill>
              <a:srgbClr val="000000">
                <a:alpha val="0"/>
              </a:srgbClr>
            </a:solidFill>
          </p:spPr>
          <p:txBody>
            <a:bodyPr/>
            <a:lstStyle/>
            <a:p>
              <a:endParaRPr lang="en-US"/>
            </a:p>
          </p:txBody>
        </p:sp>
        <p:sp>
          <p:nvSpPr>
            <p:cNvPr id="26" name="TextBox 26">
              <a:extLst>
                <a:ext uri="{FF2B5EF4-FFF2-40B4-BE49-F238E27FC236}">
                  <a16:creationId xmlns:a16="http://schemas.microsoft.com/office/drawing/2014/main" id="{3652A553-5EA7-1A0A-476E-C62C9A716F0B}"/>
                </a:ext>
              </a:extLst>
            </p:cNvPr>
            <p:cNvSpPr txBox="1"/>
            <p:nvPr/>
          </p:nvSpPr>
          <p:spPr>
            <a:xfrm>
              <a:off x="0" y="9525"/>
              <a:ext cx="4360243" cy="3689523"/>
            </a:xfrm>
            <a:prstGeom prst="rect">
              <a:avLst/>
            </a:prstGeom>
          </p:spPr>
          <p:txBody>
            <a:bodyPr lIns="0" tIns="0" rIns="0" bIns="0" rtlCol="0" anchor="t"/>
            <a:lstStyle/>
            <a:p>
              <a:pPr marL="289560" lvl="1" indent="-144780" algn="just">
                <a:lnSpc>
                  <a:spcPts val="2379"/>
                </a:lnSpc>
                <a:buFont typeface="Arial"/>
                <a:buChar char="•"/>
              </a:pPr>
              <a:r>
                <a:rPr lang="en-US" sz="2400" spc="30">
                  <a:solidFill>
                    <a:srgbClr val="000000"/>
                  </a:solidFill>
                  <a:latin typeface="Calibri (MS)"/>
                  <a:ea typeface="Calibri (MS)"/>
                  <a:cs typeface="Calibri (MS)"/>
                  <a:sym typeface="Calibri (MS)"/>
                </a:rPr>
                <a:t>Landscape fragmentation / connectivity </a:t>
              </a:r>
            </a:p>
            <a:p>
              <a:pPr marL="289560" lvl="1" indent="-144780" algn="just">
                <a:lnSpc>
                  <a:spcPts val="2379"/>
                </a:lnSpc>
                <a:buFont typeface="Arial"/>
                <a:buChar char="•"/>
              </a:pPr>
              <a:r>
                <a:rPr lang="en-US" sz="2400" spc="30">
                  <a:solidFill>
                    <a:srgbClr val="000000"/>
                  </a:solidFill>
                  <a:latin typeface="Calibri (MS)"/>
                  <a:ea typeface="Calibri (MS)"/>
                  <a:cs typeface="Calibri (MS)"/>
                  <a:sym typeface="Calibri (MS)"/>
                </a:rPr>
                <a:t>MCWD</a:t>
              </a:r>
            </a:p>
            <a:p>
              <a:pPr marL="289560" lvl="1" indent="-144780" algn="just">
                <a:lnSpc>
                  <a:spcPts val="2379"/>
                </a:lnSpc>
                <a:buFont typeface="Arial"/>
                <a:buChar char="•"/>
              </a:pPr>
              <a:r>
                <a:rPr lang="en-US" sz="2400" spc="30">
                  <a:solidFill>
                    <a:srgbClr val="000000"/>
                  </a:solidFill>
                  <a:latin typeface="Calibri (MS)"/>
                  <a:ea typeface="Calibri (MS)"/>
                  <a:cs typeface="Calibri (MS)"/>
                  <a:sym typeface="Calibri (MS)"/>
                </a:rPr>
                <a:t>Terrain slope</a:t>
              </a:r>
            </a:p>
            <a:p>
              <a:pPr marL="289560" lvl="1" indent="-144780" algn="just">
                <a:lnSpc>
                  <a:spcPts val="2379"/>
                </a:lnSpc>
                <a:buFont typeface="Arial"/>
                <a:buChar char="•"/>
              </a:pPr>
              <a:r>
                <a:rPr lang="en-US" sz="2400" spc="30">
                  <a:solidFill>
                    <a:srgbClr val="000000"/>
                  </a:solidFill>
                  <a:latin typeface="Calibri (MS)"/>
                  <a:ea typeface="Calibri (MS)"/>
                  <a:cs typeface="Calibri (MS)"/>
                  <a:sym typeface="Calibri (MS)"/>
                </a:rPr>
                <a:t>Average maximum temperature</a:t>
              </a:r>
            </a:p>
            <a:p>
              <a:pPr marL="289560" lvl="1" indent="-144780" algn="just">
                <a:lnSpc>
                  <a:spcPts val="2379"/>
                </a:lnSpc>
                <a:buFont typeface="Arial"/>
                <a:buChar char="•"/>
              </a:pPr>
              <a:r>
                <a:rPr lang="en-US" sz="2400" spc="30">
                  <a:solidFill>
                    <a:srgbClr val="000000"/>
                  </a:solidFill>
                  <a:latin typeface="Calibri (MS)"/>
                  <a:ea typeface="Calibri (MS)"/>
                  <a:cs typeface="Calibri (MS)"/>
                  <a:sym typeface="Calibri (MS)"/>
                </a:rPr>
                <a:t>Size of fragment</a:t>
              </a:r>
            </a:p>
            <a:p>
              <a:pPr marL="289560" lvl="1" indent="-144780" algn="just">
                <a:lnSpc>
                  <a:spcPts val="2379"/>
                </a:lnSpc>
              </a:pPr>
              <a:endParaRPr lang="en-US" sz="2400" spc="30">
                <a:solidFill>
                  <a:srgbClr val="000000"/>
                </a:solidFill>
                <a:latin typeface="Calibri (MS)"/>
                <a:ea typeface="Calibri (MS)"/>
                <a:cs typeface="Calibri (MS)"/>
                <a:sym typeface="Calibri (MS)"/>
              </a:endParaRPr>
            </a:p>
          </p:txBody>
        </p:sp>
      </p:grpSp>
      <p:sp>
        <p:nvSpPr>
          <p:cNvPr id="27" name="Freeform 29">
            <a:extLst>
              <a:ext uri="{FF2B5EF4-FFF2-40B4-BE49-F238E27FC236}">
                <a16:creationId xmlns:a16="http://schemas.microsoft.com/office/drawing/2014/main" id="{1E27B2CE-6E9B-4939-A5FD-918AB8BC56E4}"/>
              </a:ext>
            </a:extLst>
          </p:cNvPr>
          <p:cNvSpPr/>
          <p:nvPr/>
        </p:nvSpPr>
        <p:spPr>
          <a:xfrm>
            <a:off x="8063790" y="1631254"/>
            <a:ext cx="1593632" cy="1571720"/>
          </a:xfrm>
          <a:custGeom>
            <a:avLst/>
            <a:gdLst/>
            <a:ahLst/>
            <a:cxnLst/>
            <a:rect l="l" t="t" r="r" b="b"/>
            <a:pathLst>
              <a:path w="1593632" h="1571720">
                <a:moveTo>
                  <a:pt x="0" y="0"/>
                </a:moveTo>
                <a:lnTo>
                  <a:pt x="1593632" y="0"/>
                </a:lnTo>
                <a:lnTo>
                  <a:pt x="1593632" y="1571720"/>
                </a:lnTo>
                <a:lnTo>
                  <a:pt x="0" y="157172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Tree>
    <p:extLst>
      <p:ext uri="{BB962C8B-B14F-4D97-AF65-F5344CB8AC3E}">
        <p14:creationId xmlns:p14="http://schemas.microsoft.com/office/powerpoint/2010/main" val="1344805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ppt_x"/>
                                          </p:val>
                                        </p:tav>
                                        <p:tav tm="100000">
                                          <p:val>
                                            <p:strVal val="#ppt_x"/>
                                          </p:val>
                                        </p:tav>
                                      </p:tavLst>
                                    </p:anim>
                                    <p:anim calcmode="lin" valueType="num">
                                      <p:cBhvr additive="base">
                                        <p:cTn id="34" dur="5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fill="hold"/>
                                        <p:tgtEl>
                                          <p:spTgt spid="8"/>
                                        </p:tgtEl>
                                        <p:attrNameLst>
                                          <p:attrName>ppt_x</p:attrName>
                                        </p:attrNameLst>
                                      </p:cBhvr>
                                      <p:tavLst>
                                        <p:tav tm="0">
                                          <p:val>
                                            <p:strVal val="#ppt_x"/>
                                          </p:val>
                                        </p:tav>
                                        <p:tav tm="100000">
                                          <p:val>
                                            <p:strVal val="#ppt_x"/>
                                          </p:val>
                                        </p:tav>
                                      </p:tavLst>
                                    </p:anim>
                                    <p:anim calcmode="lin" valueType="num">
                                      <p:cBhvr additive="base">
                                        <p:cTn id="48" dur="500" fill="hold"/>
                                        <p:tgtEl>
                                          <p:spTgt spid="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ppt_x"/>
                                          </p:val>
                                        </p:tav>
                                        <p:tav tm="100000">
                                          <p:val>
                                            <p:strVal val="#ppt_x"/>
                                          </p:val>
                                        </p:tav>
                                      </p:tavLst>
                                    </p:anim>
                                    <p:anim calcmode="lin" valueType="num">
                                      <p:cBhvr additive="base">
                                        <p:cTn id="5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1C82CD7D-F539-7436-E1CA-78D8D096B660}"/>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C8970706-F2B2-F739-0331-D52E84DBF471}"/>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483FB930-C560-83CD-C8FC-57FA450BC2AD}"/>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3915E438-2BDF-E05A-7458-9284119A37F9}"/>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CC8A71DC-7D59-0388-87FC-BBD9A5CDF721}"/>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27B702A5-C37D-0A68-4DE5-2FC6C6B73091}"/>
              </a:ext>
            </a:extLst>
          </p:cNvPr>
          <p:cNvSpPr txBox="1"/>
          <p:nvPr/>
        </p:nvSpPr>
        <p:spPr>
          <a:xfrm>
            <a:off x="601560" y="189705"/>
            <a:ext cx="17285322" cy="861744"/>
          </a:xfrm>
          <a:prstGeom prst="rect">
            <a:avLst/>
          </a:prstGeom>
          <a:noFill/>
          <a:ln>
            <a:noFill/>
          </a:ln>
        </p:spPr>
        <p:txBody>
          <a:bodyPr spcFirstLastPara="1" wrap="square" lIns="91425" tIns="91425" rIns="91425" bIns="91425" anchor="t" anchorCtr="0">
            <a:spAutoFit/>
          </a:bodyPr>
          <a:lstStyle/>
          <a:p>
            <a:pPr algn="l"/>
            <a:r>
              <a:rPr lang="en-GB" sz="4400" b="1" i="0" u="none" strike="noStrike" dirty="0">
                <a:solidFill>
                  <a:schemeClr val="bg1"/>
                </a:solidFill>
                <a:effectLst/>
              </a:rPr>
              <a:t>Carbon Sequestration Potential in the Brazilian Atlantic Forest</a:t>
            </a:r>
          </a:p>
        </p:txBody>
      </p:sp>
      <p:sp>
        <p:nvSpPr>
          <p:cNvPr id="128" name="Google Shape;128;p16">
            <a:extLst>
              <a:ext uri="{FF2B5EF4-FFF2-40B4-BE49-F238E27FC236}">
                <a16:creationId xmlns:a16="http://schemas.microsoft.com/office/drawing/2014/main" id="{D47E68D1-BF19-078D-C7A6-E2E3EC1B291D}"/>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0AAF2457-206C-ED8E-7489-7D19DEC261AE}"/>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grpSp>
        <p:nvGrpSpPr>
          <p:cNvPr id="2" name="Group 9">
            <a:extLst>
              <a:ext uri="{FF2B5EF4-FFF2-40B4-BE49-F238E27FC236}">
                <a16:creationId xmlns:a16="http://schemas.microsoft.com/office/drawing/2014/main" id="{3761FECC-70E9-CEC5-3EBC-4CF65145E8CF}"/>
              </a:ext>
            </a:extLst>
          </p:cNvPr>
          <p:cNvGrpSpPr/>
          <p:nvPr/>
        </p:nvGrpSpPr>
        <p:grpSpPr>
          <a:xfrm>
            <a:off x="970434" y="2856868"/>
            <a:ext cx="7140220" cy="5693866"/>
            <a:chOff x="0" y="0"/>
            <a:chExt cx="9520293" cy="7591821"/>
          </a:xfrm>
        </p:grpSpPr>
        <p:sp>
          <p:nvSpPr>
            <p:cNvPr id="4" name="Freeform 10">
              <a:extLst>
                <a:ext uri="{FF2B5EF4-FFF2-40B4-BE49-F238E27FC236}">
                  <a16:creationId xmlns:a16="http://schemas.microsoft.com/office/drawing/2014/main" id="{55414F5D-0045-4D5D-98AE-26612C5322AA}"/>
                </a:ext>
              </a:extLst>
            </p:cNvPr>
            <p:cNvSpPr/>
            <p:nvPr/>
          </p:nvSpPr>
          <p:spPr>
            <a:xfrm>
              <a:off x="0" y="0"/>
              <a:ext cx="9520293" cy="7591821"/>
            </a:xfrm>
            <a:custGeom>
              <a:avLst/>
              <a:gdLst/>
              <a:ahLst/>
              <a:cxnLst/>
              <a:rect l="l" t="t" r="r" b="b"/>
              <a:pathLst>
                <a:path w="9520293" h="7591821">
                  <a:moveTo>
                    <a:pt x="0" y="0"/>
                  </a:moveTo>
                  <a:lnTo>
                    <a:pt x="9520293" y="0"/>
                  </a:lnTo>
                  <a:lnTo>
                    <a:pt x="9520293" y="7591821"/>
                  </a:lnTo>
                  <a:lnTo>
                    <a:pt x="0" y="7591821"/>
                  </a:lnTo>
                  <a:close/>
                </a:path>
              </a:pathLst>
            </a:custGeom>
            <a:solidFill>
              <a:srgbClr val="000000">
                <a:alpha val="0"/>
              </a:srgbClr>
            </a:solidFill>
          </p:spPr>
          <p:txBody>
            <a:bodyPr/>
            <a:lstStyle/>
            <a:p>
              <a:endParaRPr lang="en-US" sz="1800"/>
            </a:p>
          </p:txBody>
        </p:sp>
        <p:sp>
          <p:nvSpPr>
            <p:cNvPr id="28" name="TextBox 11">
              <a:extLst>
                <a:ext uri="{FF2B5EF4-FFF2-40B4-BE49-F238E27FC236}">
                  <a16:creationId xmlns:a16="http://schemas.microsoft.com/office/drawing/2014/main" id="{9F3FAA2C-324F-8183-2D73-7A85C32004FF}"/>
                </a:ext>
              </a:extLst>
            </p:cNvPr>
            <p:cNvSpPr txBox="1"/>
            <p:nvPr/>
          </p:nvSpPr>
          <p:spPr>
            <a:xfrm>
              <a:off x="0" y="-47625"/>
              <a:ext cx="9520293" cy="7639446"/>
            </a:xfrm>
            <a:prstGeom prst="rect">
              <a:avLst/>
            </a:prstGeom>
          </p:spPr>
          <p:txBody>
            <a:bodyPr lIns="0" tIns="0" rIns="0" bIns="0" rtlCol="0" anchor="t"/>
            <a:lstStyle/>
            <a:p>
              <a:pPr marL="168910" lvl="1" algn="just">
                <a:lnSpc>
                  <a:spcPts val="3359"/>
                </a:lnSpc>
              </a:pPr>
              <a:r>
                <a:rPr lang="en-US" sz="3200" dirty="0">
                  <a:solidFill>
                    <a:srgbClr val="000000"/>
                  </a:solidFill>
                  <a:latin typeface="Calibri (MS)"/>
                  <a:ea typeface="Calibri (MS)"/>
                  <a:cs typeface="Calibri (MS)"/>
                  <a:sym typeface="Calibri (MS)"/>
                </a:rPr>
                <a:t>A widely used sigmoidal growth function in forestry and ecological modeling</a:t>
              </a:r>
            </a:p>
            <a:p>
              <a:pPr marL="337820" lvl="1" indent="-168910" algn="just">
                <a:lnSpc>
                  <a:spcPts val="3359"/>
                </a:lnSpc>
              </a:pPr>
              <a:endParaRPr lang="en-US" sz="3200" dirty="0">
                <a:solidFill>
                  <a:srgbClr val="000000"/>
                </a:solidFill>
                <a:latin typeface="Calibri (MS)"/>
                <a:ea typeface="Calibri (MS)"/>
                <a:cs typeface="Calibri (MS)"/>
                <a:sym typeface="Calibri (MS)"/>
              </a:endParaRPr>
            </a:p>
            <a:p>
              <a:pPr marL="337820" lvl="1" indent="-168910" algn="just">
                <a:lnSpc>
                  <a:spcPts val="3359"/>
                </a:lnSpc>
              </a:pPr>
              <a:endParaRPr lang="en-US" sz="3200" dirty="0">
                <a:solidFill>
                  <a:srgbClr val="000000"/>
                </a:solidFill>
                <a:latin typeface="Calibri (MS)"/>
                <a:ea typeface="Calibri (MS)"/>
                <a:cs typeface="Calibri (MS)"/>
                <a:sym typeface="Calibri (MS)"/>
              </a:endParaRPr>
            </a:p>
            <a:p>
              <a:pPr marL="337820" lvl="1" indent="-168910" algn="just">
                <a:lnSpc>
                  <a:spcPts val="3359"/>
                </a:lnSpc>
                <a:buFont typeface="Arial"/>
                <a:buChar char="•"/>
              </a:pPr>
              <a:r>
                <a:rPr lang="en-US" sz="3200" dirty="0">
                  <a:solidFill>
                    <a:srgbClr val="000000"/>
                  </a:solidFill>
                  <a:latin typeface="Calibri (MS)"/>
                  <a:ea typeface="Calibri (MS)"/>
                  <a:cs typeface="Calibri (MS)"/>
                  <a:sym typeface="Calibri (MS)"/>
                </a:rPr>
                <a:t>the </a:t>
              </a:r>
              <a:r>
                <a:rPr lang="en-US" sz="3200" dirty="0" err="1">
                  <a:solidFill>
                    <a:srgbClr val="000000"/>
                  </a:solidFill>
                  <a:latin typeface="Calibri (MS)"/>
                  <a:ea typeface="Calibri (MS)"/>
                  <a:cs typeface="Calibri (MS)"/>
                  <a:sym typeface="Calibri (MS)"/>
                </a:rPr>
                <a:t>Yt</a:t>
              </a:r>
              <a:r>
                <a:rPr lang="en-US" sz="3200" dirty="0">
                  <a:solidFill>
                    <a:srgbClr val="000000"/>
                  </a:solidFill>
                  <a:latin typeface="Calibri (MS)"/>
                  <a:ea typeface="Calibri (MS)"/>
                  <a:cs typeface="Calibri (MS)"/>
                  <a:sym typeface="Calibri (MS)"/>
                </a:rPr>
                <a:t> refers to the AGC at each secondary forest age (t);</a:t>
              </a:r>
            </a:p>
            <a:p>
              <a:pPr marL="337820" lvl="1" indent="-168910" algn="just">
                <a:lnSpc>
                  <a:spcPts val="3359"/>
                </a:lnSpc>
                <a:buFont typeface="Arial"/>
                <a:buChar char="•"/>
              </a:pPr>
              <a:r>
                <a:rPr lang="en-US" sz="3200" b="1" dirty="0">
                  <a:solidFill>
                    <a:srgbClr val="000000"/>
                  </a:solidFill>
                  <a:latin typeface="Calibri (MS) Bold"/>
                  <a:ea typeface="Calibri (MS) Bold"/>
                  <a:cs typeface="Calibri (MS) Bold"/>
                  <a:sym typeface="Calibri (MS) Bold"/>
                </a:rPr>
                <a:t>A</a:t>
              </a:r>
              <a:r>
                <a:rPr lang="en-US" sz="3200" dirty="0">
                  <a:solidFill>
                    <a:srgbClr val="000000"/>
                  </a:solidFill>
                  <a:latin typeface="Calibri (MS)"/>
                  <a:ea typeface="Calibri (MS)"/>
                  <a:cs typeface="Calibri (MS)"/>
                  <a:sym typeface="Calibri (MS)"/>
                </a:rPr>
                <a:t> is the AGC asymptote, here defined as the AGC of old-growth forest;</a:t>
              </a:r>
            </a:p>
            <a:p>
              <a:pPr marL="337820" lvl="1" indent="-168910" algn="just">
                <a:lnSpc>
                  <a:spcPts val="3359"/>
                </a:lnSpc>
                <a:buFont typeface="Arial"/>
                <a:buChar char="•"/>
              </a:pPr>
              <a:r>
                <a:rPr lang="en-US" sz="3200" b="1" dirty="0">
                  <a:solidFill>
                    <a:srgbClr val="000000"/>
                  </a:solidFill>
                  <a:latin typeface="Calibri (MS) Bold"/>
                  <a:ea typeface="Calibri (MS) Bold"/>
                  <a:cs typeface="Calibri (MS) Bold"/>
                  <a:sym typeface="Calibri (MS) Bold"/>
                </a:rPr>
                <a:t>k</a:t>
              </a:r>
              <a:r>
                <a:rPr lang="en-US" sz="3200" dirty="0">
                  <a:solidFill>
                    <a:srgbClr val="000000"/>
                  </a:solidFill>
                  <a:latin typeface="Calibri (MS)"/>
                  <a:ea typeface="Calibri (MS)"/>
                  <a:cs typeface="Calibri (MS)"/>
                  <a:sym typeface="Calibri (MS)"/>
                </a:rPr>
                <a:t> is the growth rate coefficient of Y as a function of age (t); </a:t>
              </a:r>
            </a:p>
            <a:p>
              <a:pPr marL="337820" lvl="1" indent="-168910" algn="just">
                <a:lnSpc>
                  <a:spcPts val="3359"/>
                </a:lnSpc>
                <a:buFont typeface="Arial"/>
                <a:buChar char="•"/>
              </a:pPr>
              <a:r>
                <a:rPr lang="en-US" sz="3200" b="1" dirty="0">
                  <a:solidFill>
                    <a:srgbClr val="000000"/>
                  </a:solidFill>
                  <a:latin typeface="Calibri (MS) Bold"/>
                  <a:ea typeface="Calibri (MS) Bold"/>
                  <a:cs typeface="Calibri (MS) Bold"/>
                  <a:sym typeface="Calibri (MS) Bold"/>
                </a:rPr>
                <a:t>c</a:t>
              </a:r>
              <a:r>
                <a:rPr lang="en-US" sz="3200" dirty="0">
                  <a:solidFill>
                    <a:srgbClr val="000000"/>
                  </a:solidFill>
                  <a:latin typeface="Calibri (MS)"/>
                  <a:ea typeface="Calibri (MS)"/>
                  <a:cs typeface="Calibri (MS)"/>
                  <a:sym typeface="Calibri (MS)"/>
                </a:rPr>
                <a:t> is a coefficient that determines the shape of the growth curve, and </a:t>
              </a:r>
              <a:r>
                <a:rPr lang="en-US" sz="3200" b="1" dirty="0" err="1">
                  <a:solidFill>
                    <a:srgbClr val="000000"/>
                  </a:solidFill>
                  <a:latin typeface="Calibri (MS) Bold"/>
                  <a:ea typeface="Calibri (MS) Bold"/>
                  <a:cs typeface="Calibri (MS) Bold"/>
                  <a:sym typeface="Calibri (MS) Bold"/>
                </a:rPr>
                <a:t>Ɛ</a:t>
              </a:r>
              <a:r>
                <a:rPr lang="en-US" sz="3200" dirty="0">
                  <a:solidFill>
                    <a:srgbClr val="000000"/>
                  </a:solidFill>
                  <a:latin typeface="Calibri (MS)"/>
                  <a:ea typeface="Calibri (MS)"/>
                  <a:cs typeface="Calibri (MS)"/>
                  <a:sym typeface="Calibri (MS)"/>
                </a:rPr>
                <a:t> is the error term of the equation. </a:t>
              </a:r>
            </a:p>
          </p:txBody>
        </p:sp>
      </p:grpSp>
      <p:sp>
        <p:nvSpPr>
          <p:cNvPr id="29" name="Freeform 12" descr="Output image">
            <a:extLst>
              <a:ext uri="{FF2B5EF4-FFF2-40B4-BE49-F238E27FC236}">
                <a16:creationId xmlns:a16="http://schemas.microsoft.com/office/drawing/2014/main" id="{807392D7-8988-7500-9782-DE48F2B184C6}"/>
              </a:ext>
            </a:extLst>
          </p:cNvPr>
          <p:cNvSpPr/>
          <p:nvPr/>
        </p:nvSpPr>
        <p:spPr>
          <a:xfrm>
            <a:off x="8991600" y="2856868"/>
            <a:ext cx="8582217" cy="6124754"/>
          </a:xfrm>
          <a:custGeom>
            <a:avLst/>
            <a:gdLst/>
            <a:ahLst/>
            <a:cxnLst/>
            <a:rect l="l" t="t" r="r" b="b"/>
            <a:pathLst>
              <a:path w="8582217" h="6124754">
                <a:moveTo>
                  <a:pt x="0" y="0"/>
                </a:moveTo>
                <a:lnTo>
                  <a:pt x="8582217" y="0"/>
                </a:lnTo>
                <a:lnTo>
                  <a:pt x="8582217" y="6124754"/>
                </a:lnTo>
                <a:lnTo>
                  <a:pt x="0" y="6124754"/>
                </a:lnTo>
                <a:lnTo>
                  <a:pt x="0" y="0"/>
                </a:lnTo>
                <a:close/>
              </a:path>
            </a:pathLst>
          </a:custGeom>
          <a:blipFill>
            <a:blip r:embed="rId5"/>
            <a:stretch>
              <a:fillRect r="-2"/>
            </a:stretch>
          </a:blipFill>
        </p:spPr>
        <p:txBody>
          <a:bodyPr/>
          <a:lstStyle/>
          <a:p>
            <a:endParaRPr lang="en-US"/>
          </a:p>
        </p:txBody>
      </p:sp>
    </p:spTree>
    <p:extLst>
      <p:ext uri="{BB962C8B-B14F-4D97-AF65-F5344CB8AC3E}">
        <p14:creationId xmlns:p14="http://schemas.microsoft.com/office/powerpoint/2010/main" val="3891383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478D8FCA-4495-3803-B307-31F3DFA35EF2}"/>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07246F46-960F-4BB5-0836-13B584AB6C3C}"/>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4F68A5E1-6938-DEAC-A1A0-1D764DD33902}"/>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03F5B7A1-2E2D-1415-B2EE-ED53D45D29DA}"/>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DB0332E3-4A53-8FAC-81F4-809961F8BE82}"/>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D2F018F3-135D-E0FF-EC42-E32CE79A73A0}"/>
              </a:ext>
            </a:extLst>
          </p:cNvPr>
          <p:cNvSpPr txBox="1"/>
          <p:nvPr/>
        </p:nvSpPr>
        <p:spPr>
          <a:xfrm>
            <a:off x="601560" y="189705"/>
            <a:ext cx="17285322" cy="861744"/>
          </a:xfrm>
          <a:prstGeom prst="rect">
            <a:avLst/>
          </a:prstGeom>
          <a:noFill/>
          <a:ln>
            <a:noFill/>
          </a:ln>
        </p:spPr>
        <p:txBody>
          <a:bodyPr spcFirstLastPara="1" wrap="square" lIns="91425" tIns="91425" rIns="91425" bIns="91425" anchor="t" anchorCtr="0">
            <a:spAutoFit/>
          </a:bodyPr>
          <a:lstStyle/>
          <a:p>
            <a:pPr algn="l"/>
            <a:r>
              <a:rPr lang="en-GB" sz="4400" b="1" i="0" u="none" strike="noStrike" dirty="0">
                <a:solidFill>
                  <a:schemeClr val="bg1"/>
                </a:solidFill>
                <a:effectLst/>
              </a:rPr>
              <a:t>Carbon Sequestration Potential in the Brazilian Atlantic Forest</a:t>
            </a:r>
          </a:p>
        </p:txBody>
      </p:sp>
      <p:sp>
        <p:nvSpPr>
          <p:cNvPr id="128" name="Google Shape;128;p16">
            <a:extLst>
              <a:ext uri="{FF2B5EF4-FFF2-40B4-BE49-F238E27FC236}">
                <a16:creationId xmlns:a16="http://schemas.microsoft.com/office/drawing/2014/main" id="{69B67407-5746-D817-4A2B-E750A6A57317}"/>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32D30C22-9393-54C8-A61B-66AF7E3B390B}"/>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sp>
        <p:nvSpPr>
          <p:cNvPr id="3" name="Freeform 6">
            <a:extLst>
              <a:ext uri="{FF2B5EF4-FFF2-40B4-BE49-F238E27FC236}">
                <a16:creationId xmlns:a16="http://schemas.microsoft.com/office/drawing/2014/main" id="{64E4F3C1-CB78-28FA-64E8-B7DC6988E1FB}"/>
              </a:ext>
            </a:extLst>
          </p:cNvPr>
          <p:cNvSpPr/>
          <p:nvPr/>
        </p:nvSpPr>
        <p:spPr>
          <a:xfrm>
            <a:off x="8976462" y="1375585"/>
            <a:ext cx="8592560" cy="7567573"/>
          </a:xfrm>
          <a:custGeom>
            <a:avLst/>
            <a:gdLst/>
            <a:ahLst/>
            <a:cxnLst/>
            <a:rect l="l" t="t" r="r" b="b"/>
            <a:pathLst>
              <a:path w="11137900" h="9750288">
                <a:moveTo>
                  <a:pt x="0" y="0"/>
                </a:moveTo>
                <a:lnTo>
                  <a:pt x="11137900" y="0"/>
                </a:lnTo>
                <a:lnTo>
                  <a:pt x="11137900" y="9750288"/>
                </a:lnTo>
                <a:lnTo>
                  <a:pt x="0" y="9750288"/>
                </a:lnTo>
                <a:lnTo>
                  <a:pt x="0" y="0"/>
                </a:lnTo>
                <a:close/>
              </a:path>
            </a:pathLst>
          </a:custGeom>
          <a:blipFill>
            <a:blip r:embed="rId5"/>
            <a:stretch>
              <a:fillRect r="-47"/>
            </a:stretch>
          </a:blipFill>
        </p:spPr>
        <p:txBody>
          <a:bodyPr/>
          <a:lstStyle/>
          <a:p>
            <a:endParaRPr lang="en-US"/>
          </a:p>
        </p:txBody>
      </p:sp>
      <p:sp>
        <p:nvSpPr>
          <p:cNvPr id="6" name="TextBox 5">
            <a:extLst>
              <a:ext uri="{FF2B5EF4-FFF2-40B4-BE49-F238E27FC236}">
                <a16:creationId xmlns:a16="http://schemas.microsoft.com/office/drawing/2014/main" id="{697E9750-F3E1-4418-FBAB-904D159E50D8}"/>
              </a:ext>
            </a:extLst>
          </p:cNvPr>
          <p:cNvSpPr txBox="1"/>
          <p:nvPr/>
        </p:nvSpPr>
        <p:spPr>
          <a:xfrm>
            <a:off x="897673" y="2919686"/>
            <a:ext cx="7220415" cy="4524315"/>
          </a:xfrm>
          <a:prstGeom prst="rect">
            <a:avLst/>
          </a:prstGeom>
          <a:noFill/>
        </p:spPr>
        <p:txBody>
          <a:bodyPr wrap="square">
            <a:spAutoFit/>
          </a:bodyPr>
          <a:lstStyle/>
          <a:p>
            <a:pPr algn="just" rtl="0"/>
            <a:r>
              <a:rPr lang="en-GB" sz="3600" b="1" i="0" u="none" strike="noStrike" dirty="0">
                <a:solidFill>
                  <a:srgbClr val="2157A0"/>
                </a:solidFill>
                <a:effectLst/>
              </a:rPr>
              <a:t>SE region (green) highest regrowth rates</a:t>
            </a:r>
          </a:p>
          <a:p>
            <a:pPr marL="457200" indent="-457200" algn="just" rtl="0">
              <a:buFont typeface="Arial" panose="020B0604020202020204" pitchFamily="34" charset="0"/>
              <a:buChar char="•"/>
            </a:pPr>
            <a:endParaRPr lang="en-GB" sz="3600" i="0" u="none" strike="noStrike" dirty="0">
              <a:solidFill>
                <a:srgbClr val="2157A0"/>
              </a:solidFill>
              <a:effectLst/>
            </a:endParaRPr>
          </a:p>
          <a:p>
            <a:pPr marL="914400" lvl="1" indent="-457200" algn="just">
              <a:buFont typeface="Arial" panose="020B0604020202020204" pitchFamily="34" charset="0"/>
              <a:buChar char="•"/>
            </a:pPr>
            <a:r>
              <a:rPr lang="en-GB" sz="3600" dirty="0">
                <a:solidFill>
                  <a:srgbClr val="2157A0"/>
                </a:solidFill>
              </a:rPr>
              <a:t>Greater fraction of old-growth forests</a:t>
            </a:r>
          </a:p>
          <a:p>
            <a:pPr marL="914400" lvl="1" indent="-457200" algn="just">
              <a:buFont typeface="Arial" panose="020B0604020202020204" pitchFamily="34" charset="0"/>
              <a:buChar char="•"/>
            </a:pPr>
            <a:endParaRPr lang="en-GB" sz="3600" dirty="0">
              <a:solidFill>
                <a:srgbClr val="2157A0"/>
              </a:solidFill>
            </a:endParaRPr>
          </a:p>
          <a:p>
            <a:pPr marL="914400" lvl="1" indent="-457200" algn="just">
              <a:buFont typeface="Arial" panose="020B0604020202020204" pitchFamily="34" charset="0"/>
              <a:buChar char="•"/>
            </a:pPr>
            <a:r>
              <a:rPr lang="en-GB" sz="3600" dirty="0">
                <a:solidFill>
                  <a:srgbClr val="2157A0"/>
                </a:solidFill>
              </a:rPr>
              <a:t>Higher frequency of connected fragments</a:t>
            </a:r>
          </a:p>
        </p:txBody>
      </p:sp>
    </p:spTree>
    <p:extLst>
      <p:ext uri="{BB962C8B-B14F-4D97-AF65-F5344CB8AC3E}">
        <p14:creationId xmlns:p14="http://schemas.microsoft.com/office/powerpoint/2010/main" val="16234243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97E6DD79-8E6D-A2E8-8B26-275CCB17C9DA}"/>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45FEE0F1-0910-C948-FEA3-9D3CF8036472}"/>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46A7A50B-1A5E-15A0-22D7-3AE18B911791}"/>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E1E98EFC-0054-6106-C5B4-46068152E044}"/>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C1678500-81C7-D019-04F9-108F283FF4CD}"/>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70D03947-5CA6-048D-2926-F67F25F17943}"/>
              </a:ext>
            </a:extLst>
          </p:cNvPr>
          <p:cNvSpPr txBox="1"/>
          <p:nvPr/>
        </p:nvSpPr>
        <p:spPr>
          <a:xfrm>
            <a:off x="601560" y="189705"/>
            <a:ext cx="17285322" cy="861744"/>
          </a:xfrm>
          <a:prstGeom prst="rect">
            <a:avLst/>
          </a:prstGeom>
          <a:noFill/>
          <a:ln>
            <a:noFill/>
          </a:ln>
        </p:spPr>
        <p:txBody>
          <a:bodyPr spcFirstLastPara="1" wrap="square" lIns="91425" tIns="91425" rIns="91425" bIns="91425" anchor="t" anchorCtr="0">
            <a:spAutoFit/>
          </a:bodyPr>
          <a:lstStyle/>
          <a:p>
            <a:pPr algn="l"/>
            <a:r>
              <a:rPr lang="en-GB" sz="4400" b="1" i="0" u="none" strike="noStrike" dirty="0">
                <a:solidFill>
                  <a:schemeClr val="bg1"/>
                </a:solidFill>
                <a:effectLst/>
              </a:rPr>
              <a:t>Carbon Sequestration Potential in the Brazilian Atlantic Forest</a:t>
            </a:r>
          </a:p>
        </p:txBody>
      </p:sp>
      <p:sp>
        <p:nvSpPr>
          <p:cNvPr id="128" name="Google Shape;128;p16">
            <a:extLst>
              <a:ext uri="{FF2B5EF4-FFF2-40B4-BE49-F238E27FC236}">
                <a16:creationId xmlns:a16="http://schemas.microsoft.com/office/drawing/2014/main" id="{449EB0C0-8A9E-D407-63D5-05F997A1801D}"/>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0599F2F4-BC15-C28B-3BD8-5A786E23BECF}"/>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sp>
        <p:nvSpPr>
          <p:cNvPr id="2" name="Freeform 6">
            <a:extLst>
              <a:ext uri="{FF2B5EF4-FFF2-40B4-BE49-F238E27FC236}">
                <a16:creationId xmlns:a16="http://schemas.microsoft.com/office/drawing/2014/main" id="{75961E4F-3883-1B26-7029-B6989F29E959}"/>
              </a:ext>
            </a:extLst>
          </p:cNvPr>
          <p:cNvSpPr/>
          <p:nvPr/>
        </p:nvSpPr>
        <p:spPr>
          <a:xfrm>
            <a:off x="7203688" y="1411682"/>
            <a:ext cx="10901172" cy="7394039"/>
          </a:xfrm>
          <a:custGeom>
            <a:avLst/>
            <a:gdLst/>
            <a:ahLst/>
            <a:cxnLst/>
            <a:rect l="l" t="t" r="r" b="b"/>
            <a:pathLst>
              <a:path w="12076902" h="8606297">
                <a:moveTo>
                  <a:pt x="0" y="0"/>
                </a:moveTo>
                <a:lnTo>
                  <a:pt x="12076902" y="0"/>
                </a:lnTo>
                <a:lnTo>
                  <a:pt x="12076902" y="8606297"/>
                </a:lnTo>
                <a:lnTo>
                  <a:pt x="0" y="8606297"/>
                </a:lnTo>
                <a:lnTo>
                  <a:pt x="0" y="0"/>
                </a:lnTo>
                <a:close/>
              </a:path>
            </a:pathLst>
          </a:custGeom>
          <a:blipFill>
            <a:blip r:embed="rId5"/>
            <a:stretch>
              <a:fillRect b="-245"/>
            </a:stretch>
          </a:blipFill>
        </p:spPr>
        <p:txBody>
          <a:bodyPr/>
          <a:lstStyle/>
          <a:p>
            <a:endParaRPr lang="en-US"/>
          </a:p>
        </p:txBody>
      </p:sp>
      <p:sp>
        <p:nvSpPr>
          <p:cNvPr id="4" name="TextBox 3">
            <a:extLst>
              <a:ext uri="{FF2B5EF4-FFF2-40B4-BE49-F238E27FC236}">
                <a16:creationId xmlns:a16="http://schemas.microsoft.com/office/drawing/2014/main" id="{0C3B5680-3F65-27E9-1946-6EA253807E5E}"/>
              </a:ext>
            </a:extLst>
          </p:cNvPr>
          <p:cNvSpPr txBox="1"/>
          <p:nvPr/>
        </p:nvSpPr>
        <p:spPr>
          <a:xfrm>
            <a:off x="990600" y="2180077"/>
            <a:ext cx="4854220" cy="1754326"/>
          </a:xfrm>
          <a:prstGeom prst="rect">
            <a:avLst/>
          </a:prstGeom>
          <a:noFill/>
        </p:spPr>
        <p:txBody>
          <a:bodyPr wrap="square">
            <a:spAutoFit/>
          </a:bodyPr>
          <a:lstStyle/>
          <a:p>
            <a:pPr algn="just" rtl="0"/>
            <a:r>
              <a:rPr lang="en-GB" sz="3600" dirty="0"/>
              <a:t>Multilinear analysis (GLS with spatial correlation structure)</a:t>
            </a:r>
            <a:endParaRPr lang="en-GB" sz="3600" i="0" u="none" strike="noStrike" dirty="0">
              <a:effectLst/>
            </a:endParaRPr>
          </a:p>
        </p:txBody>
      </p:sp>
      <p:sp>
        <p:nvSpPr>
          <p:cNvPr id="7" name="TextBox 6">
            <a:extLst>
              <a:ext uri="{FF2B5EF4-FFF2-40B4-BE49-F238E27FC236}">
                <a16:creationId xmlns:a16="http://schemas.microsoft.com/office/drawing/2014/main" id="{24509CDB-F966-AB85-1613-9C927FC70A97}"/>
              </a:ext>
            </a:extLst>
          </p:cNvPr>
          <p:cNvSpPr txBox="1"/>
          <p:nvPr/>
        </p:nvSpPr>
        <p:spPr>
          <a:xfrm>
            <a:off x="990600" y="5198436"/>
            <a:ext cx="4854220" cy="2308324"/>
          </a:xfrm>
          <a:prstGeom prst="rect">
            <a:avLst/>
          </a:prstGeom>
          <a:noFill/>
        </p:spPr>
        <p:txBody>
          <a:bodyPr wrap="square">
            <a:spAutoFit/>
          </a:bodyPr>
          <a:lstStyle/>
          <a:p>
            <a:pPr algn="just" rtl="0"/>
            <a:r>
              <a:rPr lang="en-GB" sz="3600" b="1" dirty="0">
                <a:solidFill>
                  <a:srgbClr val="2157A0"/>
                </a:solidFill>
              </a:rPr>
              <a:t>“Forest connectivity was the main significant driver in all regions”</a:t>
            </a:r>
            <a:endParaRPr lang="en-GB" sz="3600" b="1" i="0" u="none" strike="noStrike" dirty="0">
              <a:solidFill>
                <a:srgbClr val="2157A0"/>
              </a:solidFill>
              <a:effectLst/>
            </a:endParaRPr>
          </a:p>
        </p:txBody>
      </p:sp>
    </p:spTree>
    <p:extLst>
      <p:ext uri="{BB962C8B-B14F-4D97-AF65-F5344CB8AC3E}">
        <p14:creationId xmlns:p14="http://schemas.microsoft.com/office/powerpoint/2010/main" val="11012707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2">
          <a:extLst>
            <a:ext uri="{FF2B5EF4-FFF2-40B4-BE49-F238E27FC236}">
              <a16:creationId xmlns:a16="http://schemas.microsoft.com/office/drawing/2014/main" id="{DE2C284B-9175-1D9B-860D-EE8B0BC08932}"/>
            </a:ext>
          </a:extLst>
        </p:cNvPr>
        <p:cNvGrpSpPr/>
        <p:nvPr/>
      </p:nvGrpSpPr>
      <p:grpSpPr>
        <a:xfrm>
          <a:off x="0" y="0"/>
          <a:ext cx="0" cy="0"/>
          <a:chOff x="0" y="0"/>
          <a:chExt cx="0" cy="0"/>
        </a:xfrm>
      </p:grpSpPr>
      <p:sp>
        <p:nvSpPr>
          <p:cNvPr id="123" name="Google Shape;123;p16">
            <a:extLst>
              <a:ext uri="{FF2B5EF4-FFF2-40B4-BE49-F238E27FC236}">
                <a16:creationId xmlns:a16="http://schemas.microsoft.com/office/drawing/2014/main" id="{F068DC21-2142-C20E-CCF9-3EA2C015A323}"/>
              </a:ext>
            </a:extLst>
          </p:cNvPr>
          <p:cNvSpPr/>
          <p:nvPr/>
        </p:nvSpPr>
        <p:spPr>
          <a:xfrm>
            <a:off x="-44500" y="-51723"/>
            <a:ext cx="18377100" cy="1344600"/>
          </a:xfrm>
          <a:prstGeom prst="rect">
            <a:avLst/>
          </a:prstGeom>
          <a:solidFill>
            <a:srgbClr val="02223B"/>
          </a:solidFill>
          <a:ln w="9525" cap="flat" cmpd="sng">
            <a:solidFill>
              <a:srgbClr val="02223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nvGrpSpPr>
          <p:cNvPr id="124" name="Google Shape;124;p16">
            <a:extLst>
              <a:ext uri="{FF2B5EF4-FFF2-40B4-BE49-F238E27FC236}">
                <a16:creationId xmlns:a16="http://schemas.microsoft.com/office/drawing/2014/main" id="{F5B4634D-CE2F-8405-1598-1684702FE5C5}"/>
              </a:ext>
            </a:extLst>
          </p:cNvPr>
          <p:cNvGrpSpPr/>
          <p:nvPr/>
        </p:nvGrpSpPr>
        <p:grpSpPr>
          <a:xfrm>
            <a:off x="0" y="9543414"/>
            <a:ext cx="18288118" cy="552449"/>
            <a:chOff x="0" y="-85725"/>
            <a:chExt cx="4816592" cy="145500"/>
          </a:xfrm>
        </p:grpSpPr>
        <p:sp>
          <p:nvSpPr>
            <p:cNvPr id="125" name="Google Shape;125;p16">
              <a:extLst>
                <a:ext uri="{FF2B5EF4-FFF2-40B4-BE49-F238E27FC236}">
                  <a16:creationId xmlns:a16="http://schemas.microsoft.com/office/drawing/2014/main" id="{E1F52F4B-B6A8-2297-C719-35F77CD70C51}"/>
                </a:ext>
              </a:extLst>
            </p:cNvPr>
            <p:cNvSpPr/>
            <p:nvPr/>
          </p:nvSpPr>
          <p:spPr>
            <a:xfrm>
              <a:off x="0" y="0"/>
              <a:ext cx="4816592" cy="59735"/>
            </a:xfrm>
            <a:custGeom>
              <a:avLst/>
              <a:gdLst/>
              <a:ahLst/>
              <a:cxnLst/>
              <a:rect l="l" t="t" r="r" b="b"/>
              <a:pathLst>
                <a:path w="4816592" h="59735" extrusionOk="0">
                  <a:moveTo>
                    <a:pt x="0" y="0"/>
                  </a:moveTo>
                  <a:lnTo>
                    <a:pt x="4816592" y="0"/>
                  </a:lnTo>
                  <a:lnTo>
                    <a:pt x="4816592" y="59735"/>
                  </a:lnTo>
                  <a:lnTo>
                    <a:pt x="0" y="59735"/>
                  </a:lnTo>
                  <a:close/>
                </a:path>
              </a:pathLst>
            </a:custGeom>
            <a:solidFill>
              <a:srgbClr val="02223B"/>
            </a:solidFill>
            <a:ln>
              <a:noFill/>
            </a:ln>
          </p:spPr>
          <p:txBody>
            <a:bodyPr/>
            <a:lstStyle/>
            <a:p>
              <a:endParaRPr lang="en-US"/>
            </a:p>
          </p:txBody>
        </p:sp>
        <p:sp>
          <p:nvSpPr>
            <p:cNvPr id="126" name="Google Shape;126;p16">
              <a:extLst>
                <a:ext uri="{FF2B5EF4-FFF2-40B4-BE49-F238E27FC236}">
                  <a16:creationId xmlns:a16="http://schemas.microsoft.com/office/drawing/2014/main" id="{D1C3F78C-D066-1304-43B7-FB8E91FDDC0D}"/>
                </a:ext>
              </a:extLst>
            </p:cNvPr>
            <p:cNvSpPr txBox="1"/>
            <p:nvPr/>
          </p:nvSpPr>
          <p:spPr>
            <a:xfrm>
              <a:off x="0" y="-85725"/>
              <a:ext cx="4816500" cy="145500"/>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27" name="Google Shape;127;p16">
            <a:extLst>
              <a:ext uri="{FF2B5EF4-FFF2-40B4-BE49-F238E27FC236}">
                <a16:creationId xmlns:a16="http://schemas.microsoft.com/office/drawing/2014/main" id="{C093B3C8-E32F-AB95-DB50-82A751D5E4D9}"/>
              </a:ext>
            </a:extLst>
          </p:cNvPr>
          <p:cNvSpPr txBox="1"/>
          <p:nvPr/>
        </p:nvSpPr>
        <p:spPr>
          <a:xfrm>
            <a:off x="601560" y="189705"/>
            <a:ext cx="17285322" cy="861744"/>
          </a:xfrm>
          <a:prstGeom prst="rect">
            <a:avLst/>
          </a:prstGeom>
          <a:noFill/>
          <a:ln>
            <a:noFill/>
          </a:ln>
        </p:spPr>
        <p:txBody>
          <a:bodyPr spcFirstLastPara="1" wrap="square" lIns="91425" tIns="91425" rIns="91425" bIns="91425" anchor="t" anchorCtr="0">
            <a:spAutoFit/>
          </a:bodyPr>
          <a:lstStyle/>
          <a:p>
            <a:pPr algn="l"/>
            <a:r>
              <a:rPr lang="en-GB" sz="4400" b="1" i="0" u="none" strike="noStrike" dirty="0">
                <a:solidFill>
                  <a:schemeClr val="bg1"/>
                </a:solidFill>
                <a:effectLst/>
              </a:rPr>
              <a:t>Carbon Sequestration Potential in the Brazilian Atlantic Forest</a:t>
            </a:r>
          </a:p>
        </p:txBody>
      </p:sp>
      <p:sp>
        <p:nvSpPr>
          <p:cNvPr id="128" name="Google Shape;128;p16">
            <a:extLst>
              <a:ext uri="{FF2B5EF4-FFF2-40B4-BE49-F238E27FC236}">
                <a16:creationId xmlns:a16="http://schemas.microsoft.com/office/drawing/2014/main" id="{D40A2CE3-CE27-5F6A-C283-2C774A3950A5}"/>
              </a:ext>
            </a:extLst>
          </p:cNvPr>
          <p:cNvSpPr/>
          <p:nvPr/>
        </p:nvSpPr>
        <p:spPr>
          <a:xfrm>
            <a:off x="16526713" y="8827766"/>
            <a:ext cx="1593965" cy="1019093"/>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3">
              <a:alphaModFix/>
            </a:blip>
            <a:stretch>
              <a:fillRect/>
            </a:stretch>
          </a:blipFill>
          <a:ln>
            <a:noFill/>
          </a:ln>
        </p:spPr>
        <p:txBody>
          <a:bodyPr/>
          <a:lstStyle/>
          <a:p>
            <a:endParaRPr lang="en-US"/>
          </a:p>
        </p:txBody>
      </p:sp>
      <p:sp>
        <p:nvSpPr>
          <p:cNvPr id="129" name="Google Shape;129;p16">
            <a:extLst>
              <a:ext uri="{FF2B5EF4-FFF2-40B4-BE49-F238E27FC236}">
                <a16:creationId xmlns:a16="http://schemas.microsoft.com/office/drawing/2014/main" id="{A1420EBB-0A93-F5E0-1DCB-208F13BCD97F}"/>
              </a:ext>
            </a:extLst>
          </p:cNvPr>
          <p:cNvSpPr/>
          <p:nvPr/>
        </p:nvSpPr>
        <p:spPr>
          <a:xfrm>
            <a:off x="14678376" y="8926816"/>
            <a:ext cx="2070538" cy="920042"/>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4">
              <a:alphaModFix/>
            </a:blip>
            <a:stretch>
              <a:fillRect t="-10759"/>
            </a:stretch>
          </a:blipFill>
          <a:ln>
            <a:noFill/>
          </a:ln>
        </p:spPr>
        <p:txBody>
          <a:bodyPr/>
          <a:lstStyle/>
          <a:p>
            <a:endParaRPr lang="en-US"/>
          </a:p>
        </p:txBody>
      </p:sp>
      <p:sp>
        <p:nvSpPr>
          <p:cNvPr id="2" name="TextBox 1">
            <a:extLst>
              <a:ext uri="{FF2B5EF4-FFF2-40B4-BE49-F238E27FC236}">
                <a16:creationId xmlns:a16="http://schemas.microsoft.com/office/drawing/2014/main" id="{97E5DE6F-22C6-8EEB-40DF-E1920033AC89}"/>
              </a:ext>
            </a:extLst>
          </p:cNvPr>
          <p:cNvSpPr txBox="1"/>
          <p:nvPr/>
        </p:nvSpPr>
        <p:spPr>
          <a:xfrm>
            <a:off x="567399" y="1618366"/>
            <a:ext cx="7926186" cy="6740307"/>
          </a:xfrm>
          <a:prstGeom prst="rect">
            <a:avLst/>
          </a:prstGeom>
          <a:noFill/>
        </p:spPr>
        <p:txBody>
          <a:bodyPr wrap="square">
            <a:spAutoFit/>
          </a:bodyPr>
          <a:lstStyle/>
          <a:p>
            <a:endParaRPr lang="en-GB" sz="2800" dirty="0">
              <a:solidFill>
                <a:schemeClr val="tx1"/>
              </a:solidFill>
            </a:endParaRPr>
          </a:p>
          <a:p>
            <a:pPr marL="457200" indent="-457200">
              <a:buFont typeface="Arial" panose="020B0604020202020204" pitchFamily="34" charset="0"/>
              <a:buChar char="•"/>
            </a:pPr>
            <a:r>
              <a:rPr lang="en-GB" sz="2800" b="0" i="0" u="none" strike="noStrike" dirty="0">
                <a:solidFill>
                  <a:schemeClr val="tx1"/>
                </a:solidFill>
                <a:effectLst/>
              </a:rPr>
              <a:t>Net carbon </a:t>
            </a:r>
            <a:r>
              <a:rPr lang="en-GB" sz="2800" b="1" i="0" u="none" strike="noStrike" dirty="0">
                <a:solidFill>
                  <a:schemeClr val="tx1"/>
                </a:solidFill>
                <a:effectLst/>
              </a:rPr>
              <a:t>sink </a:t>
            </a:r>
            <a:r>
              <a:rPr lang="en-GB" sz="2800" b="0" i="0" u="none" strike="noStrike" dirty="0">
                <a:solidFill>
                  <a:schemeClr val="tx1"/>
                </a:solidFill>
                <a:effectLst/>
              </a:rPr>
              <a:t>from secondary forests </a:t>
            </a:r>
            <a:r>
              <a:rPr lang="en-GB" sz="2800" b="1" i="0" u="none" strike="noStrike" dirty="0">
                <a:solidFill>
                  <a:schemeClr val="tx1"/>
                </a:solidFill>
                <a:effectLst/>
              </a:rPr>
              <a:t>13.3 </a:t>
            </a:r>
            <a:r>
              <a:rPr lang="en-GB" sz="2800" b="1" i="0" u="none" strike="noStrike" dirty="0" err="1">
                <a:solidFill>
                  <a:schemeClr val="tx1"/>
                </a:solidFill>
                <a:effectLst/>
              </a:rPr>
              <a:t>Tg</a:t>
            </a:r>
            <a:r>
              <a:rPr lang="en-GB" sz="2800" b="1" dirty="0">
                <a:solidFill>
                  <a:schemeClr val="tx1"/>
                </a:solidFill>
              </a:rPr>
              <a:t> C (2020)</a:t>
            </a:r>
          </a:p>
          <a:p>
            <a:pPr marL="457200" indent="-457200">
              <a:buFont typeface="Arial" panose="020B0604020202020204" pitchFamily="34" charset="0"/>
              <a:buChar char="•"/>
            </a:pPr>
            <a:endParaRPr lang="en-GB" sz="2800" dirty="0">
              <a:solidFill>
                <a:schemeClr val="tx1"/>
              </a:solidFill>
            </a:endParaRPr>
          </a:p>
          <a:p>
            <a:pPr marL="457200" indent="-457200">
              <a:buFont typeface="Arial" panose="020B0604020202020204" pitchFamily="34" charset="0"/>
              <a:buChar char="•"/>
            </a:pPr>
            <a:r>
              <a:rPr lang="en-GB" sz="2800" dirty="0">
                <a:solidFill>
                  <a:schemeClr val="tx1"/>
                </a:solidFill>
              </a:rPr>
              <a:t>Gross emissions from </a:t>
            </a:r>
            <a:r>
              <a:rPr lang="en-GB" sz="2800" b="1" dirty="0">
                <a:solidFill>
                  <a:schemeClr val="tx1"/>
                </a:solidFill>
              </a:rPr>
              <a:t>old-growth forest loss</a:t>
            </a:r>
            <a:r>
              <a:rPr lang="en-GB" sz="2800" dirty="0">
                <a:solidFill>
                  <a:schemeClr val="tx1"/>
                </a:solidFill>
              </a:rPr>
              <a:t> </a:t>
            </a:r>
            <a:r>
              <a:rPr lang="en-GB" sz="2800" b="1" dirty="0">
                <a:solidFill>
                  <a:schemeClr val="tx1"/>
                </a:solidFill>
              </a:rPr>
              <a:t>10.3 </a:t>
            </a:r>
            <a:r>
              <a:rPr lang="en-GB" sz="2800" b="1" dirty="0" err="1">
                <a:solidFill>
                  <a:schemeClr val="tx1"/>
                </a:solidFill>
              </a:rPr>
              <a:t>Tg</a:t>
            </a:r>
            <a:r>
              <a:rPr lang="en-GB" sz="2800" b="1" dirty="0">
                <a:solidFill>
                  <a:schemeClr val="tx1"/>
                </a:solidFill>
              </a:rPr>
              <a:t> C (2020)</a:t>
            </a:r>
            <a:endParaRPr lang="en-GB" sz="2800" b="1" i="0" u="none" strike="noStrike" dirty="0">
              <a:solidFill>
                <a:schemeClr val="tx1"/>
              </a:solidFill>
              <a:effectLst/>
            </a:endParaRPr>
          </a:p>
          <a:p>
            <a:pPr marL="457200" indent="-457200">
              <a:buFont typeface="Arial" panose="020B0604020202020204" pitchFamily="34" charset="0"/>
              <a:buChar char="•"/>
            </a:pPr>
            <a:endParaRPr lang="en-GB" sz="2800" dirty="0">
              <a:solidFill>
                <a:schemeClr val="tx1"/>
              </a:solidFill>
            </a:endParaRPr>
          </a:p>
          <a:p>
            <a:pPr marL="457200" indent="-457200">
              <a:buFont typeface="Arial" panose="020B0604020202020204" pitchFamily="34" charset="0"/>
              <a:buChar char="•"/>
            </a:pPr>
            <a:r>
              <a:rPr lang="en-GB" sz="2800" b="1" dirty="0">
                <a:solidFill>
                  <a:schemeClr val="tx1"/>
                </a:solidFill>
              </a:rPr>
              <a:t>Atlantic Forest – a carbon sink</a:t>
            </a:r>
          </a:p>
          <a:p>
            <a:endParaRPr lang="en-GB" sz="2800" dirty="0">
              <a:solidFill>
                <a:srgbClr val="2157A0"/>
              </a:solidFill>
            </a:endParaRPr>
          </a:p>
          <a:p>
            <a:r>
              <a:rPr lang="en-GB" sz="3600" b="1" i="0" u="none" strike="noStrike" dirty="0">
                <a:solidFill>
                  <a:srgbClr val="2157A0"/>
                </a:solidFill>
                <a:effectLst/>
              </a:rPr>
              <a:t>“By safeguarding old-growth and secondary forests, Brazil could significantly enhance its carbon sink capacity and contribute to NDC targets”</a:t>
            </a:r>
          </a:p>
        </p:txBody>
      </p:sp>
      <p:sp>
        <p:nvSpPr>
          <p:cNvPr id="4" name="Freeform 6">
            <a:extLst>
              <a:ext uri="{FF2B5EF4-FFF2-40B4-BE49-F238E27FC236}">
                <a16:creationId xmlns:a16="http://schemas.microsoft.com/office/drawing/2014/main" id="{3501CCAF-9B5B-04D5-6E6E-6FF24E88FA0E}"/>
              </a:ext>
            </a:extLst>
          </p:cNvPr>
          <p:cNvSpPr/>
          <p:nvPr/>
        </p:nvSpPr>
        <p:spPr>
          <a:xfrm>
            <a:off x="10256907" y="2033504"/>
            <a:ext cx="6929467" cy="6882290"/>
          </a:xfrm>
          <a:custGeom>
            <a:avLst/>
            <a:gdLst/>
            <a:ahLst/>
            <a:cxnLst/>
            <a:rect l="l" t="t" r="r" b="b"/>
            <a:pathLst>
              <a:path w="9698321" h="9906545">
                <a:moveTo>
                  <a:pt x="0" y="0"/>
                </a:moveTo>
                <a:lnTo>
                  <a:pt x="9698321" y="0"/>
                </a:lnTo>
                <a:lnTo>
                  <a:pt x="9698321" y="9906545"/>
                </a:lnTo>
                <a:lnTo>
                  <a:pt x="0" y="9906545"/>
                </a:lnTo>
                <a:lnTo>
                  <a:pt x="0" y="0"/>
                </a:lnTo>
                <a:close/>
              </a:path>
            </a:pathLst>
          </a:custGeom>
          <a:blipFill>
            <a:blip r:embed="rId5"/>
            <a:stretch>
              <a:fillRect l="-44691" r="-42325" b="-10"/>
            </a:stretch>
          </a:blipFill>
        </p:spPr>
        <p:txBody>
          <a:bodyPr/>
          <a:lstStyle/>
          <a:p>
            <a:endParaRPr lang="en-US"/>
          </a:p>
        </p:txBody>
      </p:sp>
      <p:sp>
        <p:nvSpPr>
          <p:cNvPr id="5" name="TextBox 4">
            <a:extLst>
              <a:ext uri="{FF2B5EF4-FFF2-40B4-BE49-F238E27FC236}">
                <a16:creationId xmlns:a16="http://schemas.microsoft.com/office/drawing/2014/main" id="{2041DAD7-B255-419F-B392-20C028E33EE8}"/>
              </a:ext>
            </a:extLst>
          </p:cNvPr>
          <p:cNvSpPr txBox="1"/>
          <p:nvPr/>
        </p:nvSpPr>
        <p:spPr>
          <a:xfrm>
            <a:off x="11039707" y="1571687"/>
            <a:ext cx="5920210" cy="461665"/>
          </a:xfrm>
          <a:prstGeom prst="rect">
            <a:avLst/>
          </a:prstGeom>
          <a:noFill/>
        </p:spPr>
        <p:txBody>
          <a:bodyPr wrap="none" rtlCol="0">
            <a:spAutoFit/>
          </a:bodyPr>
          <a:lstStyle/>
          <a:p>
            <a:r>
              <a:rPr lang="en-US" sz="2400" dirty="0"/>
              <a:t>Secondary forest AGC change 2019-2020</a:t>
            </a:r>
          </a:p>
        </p:txBody>
      </p:sp>
    </p:spTree>
    <p:extLst>
      <p:ext uri="{BB962C8B-B14F-4D97-AF65-F5344CB8AC3E}">
        <p14:creationId xmlns:p14="http://schemas.microsoft.com/office/powerpoint/2010/main" val="26483741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C003B"/>
        </a:solidFill>
        <a:effectLst/>
      </p:bgPr>
    </p:bg>
    <p:spTree>
      <p:nvGrpSpPr>
        <p:cNvPr id="1" name="Shape 83">
          <a:extLst>
            <a:ext uri="{FF2B5EF4-FFF2-40B4-BE49-F238E27FC236}">
              <a16:creationId xmlns:a16="http://schemas.microsoft.com/office/drawing/2014/main" id="{5E1950D0-0806-E3B2-43E4-B3E2870B2381}"/>
            </a:ext>
          </a:extLst>
        </p:cNvPr>
        <p:cNvGrpSpPr/>
        <p:nvPr/>
      </p:nvGrpSpPr>
      <p:grpSpPr>
        <a:xfrm>
          <a:off x="0" y="0"/>
          <a:ext cx="0" cy="0"/>
          <a:chOff x="0" y="0"/>
          <a:chExt cx="0" cy="0"/>
        </a:xfrm>
      </p:grpSpPr>
      <p:sp>
        <p:nvSpPr>
          <p:cNvPr id="84" name="Google Shape;84;p13">
            <a:extLst>
              <a:ext uri="{FF2B5EF4-FFF2-40B4-BE49-F238E27FC236}">
                <a16:creationId xmlns:a16="http://schemas.microsoft.com/office/drawing/2014/main" id="{1CF01764-4EC6-88F2-9B67-4A3C6A23A454}"/>
              </a:ext>
            </a:extLst>
          </p:cNvPr>
          <p:cNvSpPr/>
          <p:nvPr/>
        </p:nvSpPr>
        <p:spPr>
          <a:xfrm>
            <a:off x="7728350" y="-1757502"/>
            <a:ext cx="11893945" cy="12044502"/>
          </a:xfrm>
          <a:custGeom>
            <a:avLst/>
            <a:gdLst/>
            <a:ahLst/>
            <a:cxnLst/>
            <a:rect l="l" t="t" r="r" b="b"/>
            <a:pathLst>
              <a:path w="11893945" h="12044502" extrusionOk="0">
                <a:moveTo>
                  <a:pt x="0" y="0"/>
                </a:moveTo>
                <a:lnTo>
                  <a:pt x="11893945" y="0"/>
                </a:lnTo>
                <a:lnTo>
                  <a:pt x="11893945" y="12044502"/>
                </a:lnTo>
                <a:lnTo>
                  <a:pt x="0" y="12044502"/>
                </a:lnTo>
                <a:lnTo>
                  <a:pt x="0" y="0"/>
                </a:lnTo>
                <a:close/>
              </a:path>
            </a:pathLst>
          </a:custGeom>
          <a:blipFill rotWithShape="1">
            <a:blip r:embed="rId3">
              <a:alphaModFix/>
            </a:blip>
            <a:stretch>
              <a:fillRect/>
            </a:stretch>
          </a:blipFill>
          <a:ln>
            <a:noFill/>
          </a:ln>
        </p:spPr>
        <p:txBody>
          <a:bodyPr/>
          <a:lstStyle/>
          <a:p>
            <a:endParaRPr lang="en-US"/>
          </a:p>
        </p:txBody>
      </p:sp>
      <p:grpSp>
        <p:nvGrpSpPr>
          <p:cNvPr id="85" name="Google Shape;85;p13">
            <a:extLst>
              <a:ext uri="{FF2B5EF4-FFF2-40B4-BE49-F238E27FC236}">
                <a16:creationId xmlns:a16="http://schemas.microsoft.com/office/drawing/2014/main" id="{276B965B-A68B-B993-3B8C-C2F035F3B698}"/>
              </a:ext>
            </a:extLst>
          </p:cNvPr>
          <p:cNvGrpSpPr/>
          <p:nvPr/>
        </p:nvGrpSpPr>
        <p:grpSpPr>
          <a:xfrm>
            <a:off x="0" y="-51721"/>
            <a:ext cx="3989953" cy="1344580"/>
            <a:chOff x="0" y="-433983"/>
            <a:chExt cx="5319937" cy="1792773"/>
          </a:xfrm>
        </p:grpSpPr>
        <p:grpSp>
          <p:nvGrpSpPr>
            <p:cNvPr id="86" name="Google Shape;86;p13">
              <a:extLst>
                <a:ext uri="{FF2B5EF4-FFF2-40B4-BE49-F238E27FC236}">
                  <a16:creationId xmlns:a16="http://schemas.microsoft.com/office/drawing/2014/main" id="{1BBE087E-700D-7F02-FA77-E85FDC374132}"/>
                </a:ext>
              </a:extLst>
            </p:cNvPr>
            <p:cNvGrpSpPr/>
            <p:nvPr/>
          </p:nvGrpSpPr>
          <p:grpSpPr>
            <a:xfrm>
              <a:off x="0" y="-433983"/>
              <a:ext cx="5319937" cy="1792773"/>
              <a:chOff x="0" y="-85725"/>
              <a:chExt cx="1050852" cy="354128"/>
            </a:xfrm>
          </p:grpSpPr>
          <p:sp>
            <p:nvSpPr>
              <p:cNvPr id="87" name="Google Shape;87;p13">
                <a:extLst>
                  <a:ext uri="{FF2B5EF4-FFF2-40B4-BE49-F238E27FC236}">
                    <a16:creationId xmlns:a16="http://schemas.microsoft.com/office/drawing/2014/main" id="{0271982D-F25F-00B7-0E37-A4FCB38284A5}"/>
                  </a:ext>
                </a:extLst>
              </p:cNvPr>
              <p:cNvSpPr/>
              <p:nvPr/>
            </p:nvSpPr>
            <p:spPr>
              <a:xfrm>
                <a:off x="0" y="0"/>
                <a:ext cx="1050852" cy="268403"/>
              </a:xfrm>
              <a:custGeom>
                <a:avLst/>
                <a:gdLst/>
                <a:ahLst/>
                <a:cxnLst/>
                <a:rect l="l" t="t" r="r" b="b"/>
                <a:pathLst>
                  <a:path w="1050852" h="268403" extrusionOk="0">
                    <a:moveTo>
                      <a:pt x="0" y="0"/>
                    </a:moveTo>
                    <a:lnTo>
                      <a:pt x="1050852" y="0"/>
                    </a:lnTo>
                    <a:lnTo>
                      <a:pt x="1050852" y="268403"/>
                    </a:lnTo>
                    <a:lnTo>
                      <a:pt x="0" y="268403"/>
                    </a:lnTo>
                    <a:close/>
                  </a:path>
                </a:pathLst>
              </a:custGeom>
              <a:solidFill>
                <a:srgbClr val="FFFFFF"/>
              </a:solidFill>
              <a:ln>
                <a:noFill/>
              </a:ln>
            </p:spPr>
            <p:txBody>
              <a:bodyPr/>
              <a:lstStyle/>
              <a:p>
                <a:endParaRPr lang="en-US"/>
              </a:p>
            </p:txBody>
          </p:sp>
          <p:sp>
            <p:nvSpPr>
              <p:cNvPr id="88" name="Google Shape;88;p13">
                <a:extLst>
                  <a:ext uri="{FF2B5EF4-FFF2-40B4-BE49-F238E27FC236}">
                    <a16:creationId xmlns:a16="http://schemas.microsoft.com/office/drawing/2014/main" id="{CD643B73-96E7-31FC-C264-4912BB840B5F}"/>
                  </a:ext>
                </a:extLst>
              </p:cNvPr>
              <p:cNvSpPr txBox="1"/>
              <p:nvPr/>
            </p:nvSpPr>
            <p:spPr>
              <a:xfrm>
                <a:off x="0" y="-85725"/>
                <a:ext cx="1050852" cy="354128"/>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89" name="Google Shape;89;p13">
              <a:extLst>
                <a:ext uri="{FF2B5EF4-FFF2-40B4-BE49-F238E27FC236}">
                  <a16:creationId xmlns:a16="http://schemas.microsoft.com/office/drawing/2014/main" id="{9C33E0A0-FF82-257E-81E8-78843769BF58}"/>
                </a:ext>
              </a:extLst>
            </p:cNvPr>
            <p:cNvSpPr/>
            <p:nvPr/>
          </p:nvSpPr>
          <p:spPr>
            <a:xfrm>
              <a:off x="3194650" y="0"/>
              <a:ext cx="2125287" cy="1358790"/>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4">
                <a:alphaModFix/>
              </a:blip>
              <a:stretch>
                <a:fillRect/>
              </a:stretch>
            </a:blipFill>
            <a:ln>
              <a:noFill/>
            </a:ln>
          </p:spPr>
          <p:txBody>
            <a:bodyPr/>
            <a:lstStyle/>
            <a:p>
              <a:endParaRPr lang="en-US"/>
            </a:p>
          </p:txBody>
        </p:sp>
        <p:sp>
          <p:nvSpPr>
            <p:cNvPr id="90" name="Google Shape;90;p13">
              <a:extLst>
                <a:ext uri="{FF2B5EF4-FFF2-40B4-BE49-F238E27FC236}">
                  <a16:creationId xmlns:a16="http://schemas.microsoft.com/office/drawing/2014/main" id="{CD991C77-94FE-944A-5429-40BD82928022}"/>
                </a:ext>
              </a:extLst>
            </p:cNvPr>
            <p:cNvSpPr/>
            <p:nvPr/>
          </p:nvSpPr>
          <p:spPr>
            <a:xfrm>
              <a:off x="433934" y="132067"/>
              <a:ext cx="2760717" cy="1226723"/>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5">
                <a:alphaModFix/>
              </a:blip>
              <a:stretch>
                <a:fillRect t="-10764"/>
              </a:stretch>
            </a:blipFill>
            <a:ln>
              <a:noFill/>
            </a:ln>
          </p:spPr>
          <p:txBody>
            <a:bodyPr/>
            <a:lstStyle/>
            <a:p>
              <a:endParaRPr lang="en-US"/>
            </a:p>
          </p:txBody>
        </p:sp>
      </p:grpSp>
      <p:sp>
        <p:nvSpPr>
          <p:cNvPr id="91" name="Google Shape;91;p13">
            <a:extLst>
              <a:ext uri="{FF2B5EF4-FFF2-40B4-BE49-F238E27FC236}">
                <a16:creationId xmlns:a16="http://schemas.microsoft.com/office/drawing/2014/main" id="{F248ECB1-07CE-28C5-06D0-7DFE35EEB057}"/>
              </a:ext>
            </a:extLst>
          </p:cNvPr>
          <p:cNvSpPr txBox="1"/>
          <p:nvPr/>
        </p:nvSpPr>
        <p:spPr>
          <a:xfrm>
            <a:off x="-602166" y="1292859"/>
            <a:ext cx="13805400" cy="1321900"/>
          </a:xfrm>
          <a:prstGeom prst="rect">
            <a:avLst/>
          </a:prstGeom>
          <a:noFill/>
          <a:ln>
            <a:noFill/>
          </a:ln>
        </p:spPr>
        <p:txBody>
          <a:bodyPr spcFirstLastPara="1" wrap="square" lIns="0" tIns="0" rIns="0" bIns="0" anchor="t" anchorCtr="0">
            <a:spAutoFit/>
          </a:bodyPr>
          <a:lstStyle/>
          <a:p>
            <a:pPr marL="0" lvl="0" indent="0" algn="ctr" rtl="0">
              <a:lnSpc>
                <a:spcPct val="115000"/>
              </a:lnSpc>
              <a:spcBef>
                <a:spcPts val="1200"/>
              </a:spcBef>
              <a:spcAft>
                <a:spcPts val="0"/>
              </a:spcAft>
              <a:buClr>
                <a:schemeClr val="dk1"/>
              </a:buClr>
              <a:buSzPts val="1100"/>
              <a:buFont typeface="Arial"/>
              <a:buNone/>
            </a:pPr>
            <a:r>
              <a:rPr lang="en-US" sz="6600" b="1" dirty="0">
                <a:solidFill>
                  <a:srgbClr val="FFFFFF"/>
                </a:solidFill>
              </a:rPr>
              <a:t>Summary</a:t>
            </a:r>
            <a:endParaRPr sz="6600" b="1" dirty="0">
              <a:solidFill>
                <a:srgbClr val="FFFFFF"/>
              </a:solidFill>
            </a:endParaRPr>
          </a:p>
        </p:txBody>
      </p:sp>
      <p:sp>
        <p:nvSpPr>
          <p:cNvPr id="2" name="TextBox 1">
            <a:extLst>
              <a:ext uri="{FF2B5EF4-FFF2-40B4-BE49-F238E27FC236}">
                <a16:creationId xmlns:a16="http://schemas.microsoft.com/office/drawing/2014/main" id="{0D947BBE-5365-96CC-EB83-DF57D0519230}"/>
              </a:ext>
            </a:extLst>
          </p:cNvPr>
          <p:cNvSpPr txBox="1"/>
          <p:nvPr/>
        </p:nvSpPr>
        <p:spPr>
          <a:xfrm>
            <a:off x="325451" y="3156741"/>
            <a:ext cx="13515884" cy="6001643"/>
          </a:xfrm>
          <a:prstGeom prst="rect">
            <a:avLst/>
          </a:prstGeom>
          <a:noFill/>
        </p:spPr>
        <p:txBody>
          <a:bodyPr wrap="square">
            <a:spAutoFit/>
          </a:bodyPr>
          <a:lstStyle/>
          <a:p>
            <a:pPr algn="just">
              <a:buClr>
                <a:schemeClr val="bg1"/>
              </a:buClr>
            </a:pPr>
            <a:r>
              <a:rPr lang="en-GB" sz="3200" b="1" dirty="0">
                <a:solidFill>
                  <a:schemeClr val="bg1"/>
                </a:solidFill>
              </a:rPr>
              <a:t>Science-based evidence</a:t>
            </a:r>
            <a:r>
              <a:rPr lang="en-GB" sz="3200" dirty="0">
                <a:solidFill>
                  <a:schemeClr val="bg1"/>
                </a:solidFill>
              </a:rPr>
              <a:t> to support progress toward the </a:t>
            </a:r>
            <a:r>
              <a:rPr lang="en-GB" sz="3200" b="1" dirty="0">
                <a:solidFill>
                  <a:schemeClr val="bg1"/>
                </a:solidFill>
              </a:rPr>
              <a:t>UNFCCC Paris Agreement</a:t>
            </a:r>
            <a:r>
              <a:rPr lang="en-GB" sz="3200" dirty="0">
                <a:solidFill>
                  <a:schemeClr val="bg1"/>
                </a:solidFill>
              </a:rPr>
              <a:t> goals.</a:t>
            </a:r>
          </a:p>
          <a:p>
            <a:pPr algn="just">
              <a:buClr>
                <a:schemeClr val="bg1"/>
              </a:buClr>
            </a:pPr>
            <a:endParaRPr lang="en-GB" sz="3200" b="1" dirty="0">
              <a:solidFill>
                <a:schemeClr val="bg1"/>
              </a:solidFill>
            </a:endParaRPr>
          </a:p>
          <a:p>
            <a:pPr algn="just">
              <a:buClr>
                <a:schemeClr val="bg1"/>
              </a:buClr>
            </a:pPr>
            <a:r>
              <a:rPr lang="en-GB" sz="3200" b="1" dirty="0">
                <a:solidFill>
                  <a:schemeClr val="bg1"/>
                </a:solidFill>
              </a:rPr>
              <a:t>Earth Observation data</a:t>
            </a:r>
            <a:r>
              <a:rPr lang="en-GB" sz="3200" dirty="0">
                <a:solidFill>
                  <a:schemeClr val="bg1"/>
                </a:solidFill>
              </a:rPr>
              <a:t> has the potential to </a:t>
            </a:r>
            <a:r>
              <a:rPr lang="en-GB" sz="3200" b="1" dirty="0">
                <a:solidFill>
                  <a:schemeClr val="bg1"/>
                </a:solidFill>
              </a:rPr>
              <a:t>revolutionize carbon budget analysis</a:t>
            </a:r>
            <a:r>
              <a:rPr lang="en-GB" sz="3200" dirty="0">
                <a:solidFill>
                  <a:schemeClr val="bg1"/>
                </a:solidFill>
              </a:rPr>
              <a:t> at regional and global levels.</a:t>
            </a:r>
          </a:p>
          <a:p>
            <a:pPr algn="just">
              <a:buClr>
                <a:schemeClr val="bg1"/>
              </a:buClr>
            </a:pPr>
            <a:endParaRPr lang="en-GB" sz="3200" b="1" dirty="0">
              <a:solidFill>
                <a:schemeClr val="bg1"/>
              </a:solidFill>
            </a:endParaRPr>
          </a:p>
          <a:p>
            <a:pPr algn="just">
              <a:buClr>
                <a:schemeClr val="bg1"/>
              </a:buClr>
            </a:pPr>
            <a:r>
              <a:rPr lang="en-GB" sz="3200" b="1" dirty="0">
                <a:solidFill>
                  <a:schemeClr val="bg1"/>
                </a:solidFill>
              </a:rPr>
              <a:t>ESA CCI provides Essential Climate Variables (ECVs)</a:t>
            </a:r>
            <a:r>
              <a:rPr lang="en-GB" sz="3200" dirty="0">
                <a:solidFill>
                  <a:schemeClr val="bg1"/>
                </a:solidFill>
              </a:rPr>
              <a:t> to support climate </a:t>
            </a:r>
            <a:r>
              <a:rPr lang="en-GB" sz="3200" dirty="0" err="1">
                <a:solidFill>
                  <a:schemeClr val="bg1"/>
                </a:solidFill>
              </a:rPr>
              <a:t>modeling</a:t>
            </a:r>
            <a:r>
              <a:rPr lang="en-GB" sz="3200" dirty="0">
                <a:solidFill>
                  <a:schemeClr val="bg1"/>
                </a:solidFill>
              </a:rPr>
              <a:t>, research, and services—informing policy and action on climate change.</a:t>
            </a:r>
          </a:p>
          <a:p>
            <a:pPr algn="just">
              <a:buClr>
                <a:schemeClr val="bg1"/>
              </a:buClr>
            </a:pPr>
            <a:endParaRPr lang="en-GB" sz="3200" dirty="0">
              <a:solidFill>
                <a:schemeClr val="bg1"/>
              </a:solidFill>
            </a:endParaRPr>
          </a:p>
          <a:p>
            <a:pPr algn="just">
              <a:buClr>
                <a:schemeClr val="bg1"/>
              </a:buClr>
            </a:pPr>
            <a:r>
              <a:rPr lang="en-GB" sz="3200" dirty="0">
                <a:solidFill>
                  <a:schemeClr val="bg1"/>
                </a:solidFill>
              </a:rPr>
              <a:t>The upcoming </a:t>
            </a:r>
            <a:r>
              <a:rPr lang="en-GB" sz="3200" b="1" dirty="0">
                <a:solidFill>
                  <a:schemeClr val="bg1"/>
                </a:solidFill>
              </a:rPr>
              <a:t>ESA Biomass mission</a:t>
            </a:r>
            <a:r>
              <a:rPr lang="en-GB" sz="3200" dirty="0">
                <a:solidFill>
                  <a:schemeClr val="bg1"/>
                </a:solidFill>
              </a:rPr>
              <a:t> will deliver </a:t>
            </a:r>
            <a:r>
              <a:rPr lang="en-GB" sz="3200" b="1" dirty="0">
                <a:solidFill>
                  <a:schemeClr val="bg1"/>
                </a:solidFill>
              </a:rPr>
              <a:t>critical insights into forest conditions and their changes over time</a:t>
            </a:r>
            <a:r>
              <a:rPr lang="en-GB" sz="3200" dirty="0">
                <a:solidFill>
                  <a:schemeClr val="bg1"/>
                </a:solidFill>
              </a:rPr>
              <a:t>.</a:t>
            </a:r>
            <a:endParaRPr lang="en-GB" sz="2400" b="0" i="0" u="none" strike="noStrike" dirty="0">
              <a:solidFill>
                <a:schemeClr val="bg1"/>
              </a:solidFill>
              <a:effectLst/>
            </a:endParaRPr>
          </a:p>
        </p:txBody>
      </p:sp>
    </p:spTree>
    <p:extLst>
      <p:ext uri="{BB962C8B-B14F-4D97-AF65-F5344CB8AC3E}">
        <p14:creationId xmlns:p14="http://schemas.microsoft.com/office/powerpoint/2010/main" val="46809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C003B"/>
        </a:solidFill>
        <a:effectLst/>
      </p:bgPr>
    </p:bg>
    <p:spTree>
      <p:nvGrpSpPr>
        <p:cNvPr id="1" name="Shape 83">
          <a:extLst>
            <a:ext uri="{FF2B5EF4-FFF2-40B4-BE49-F238E27FC236}">
              <a16:creationId xmlns:a16="http://schemas.microsoft.com/office/drawing/2014/main" id="{B5152E34-2E3E-189E-9282-7B245897BC6F}"/>
            </a:ext>
          </a:extLst>
        </p:cNvPr>
        <p:cNvGrpSpPr/>
        <p:nvPr/>
      </p:nvGrpSpPr>
      <p:grpSpPr>
        <a:xfrm>
          <a:off x="0" y="0"/>
          <a:ext cx="0" cy="0"/>
          <a:chOff x="0" y="0"/>
          <a:chExt cx="0" cy="0"/>
        </a:xfrm>
      </p:grpSpPr>
      <p:sp>
        <p:nvSpPr>
          <p:cNvPr id="84" name="Google Shape;84;p13">
            <a:extLst>
              <a:ext uri="{FF2B5EF4-FFF2-40B4-BE49-F238E27FC236}">
                <a16:creationId xmlns:a16="http://schemas.microsoft.com/office/drawing/2014/main" id="{B352D27C-A6C9-A832-C32C-8A8C3322D541}"/>
              </a:ext>
            </a:extLst>
          </p:cNvPr>
          <p:cNvSpPr/>
          <p:nvPr/>
        </p:nvSpPr>
        <p:spPr>
          <a:xfrm>
            <a:off x="7728350" y="-1757502"/>
            <a:ext cx="11893945" cy="12044502"/>
          </a:xfrm>
          <a:custGeom>
            <a:avLst/>
            <a:gdLst/>
            <a:ahLst/>
            <a:cxnLst/>
            <a:rect l="l" t="t" r="r" b="b"/>
            <a:pathLst>
              <a:path w="11893945" h="12044502" extrusionOk="0">
                <a:moveTo>
                  <a:pt x="0" y="0"/>
                </a:moveTo>
                <a:lnTo>
                  <a:pt x="11893945" y="0"/>
                </a:lnTo>
                <a:lnTo>
                  <a:pt x="11893945" y="12044502"/>
                </a:lnTo>
                <a:lnTo>
                  <a:pt x="0" y="12044502"/>
                </a:lnTo>
                <a:lnTo>
                  <a:pt x="0" y="0"/>
                </a:lnTo>
                <a:close/>
              </a:path>
            </a:pathLst>
          </a:custGeom>
          <a:blipFill rotWithShape="1">
            <a:blip r:embed="rId3">
              <a:alphaModFix/>
            </a:blip>
            <a:stretch>
              <a:fillRect/>
            </a:stretch>
          </a:blipFill>
          <a:ln>
            <a:noFill/>
          </a:ln>
        </p:spPr>
        <p:txBody>
          <a:bodyPr/>
          <a:lstStyle/>
          <a:p>
            <a:endParaRPr lang="en-US"/>
          </a:p>
        </p:txBody>
      </p:sp>
      <p:grpSp>
        <p:nvGrpSpPr>
          <p:cNvPr id="85" name="Google Shape;85;p13">
            <a:extLst>
              <a:ext uri="{FF2B5EF4-FFF2-40B4-BE49-F238E27FC236}">
                <a16:creationId xmlns:a16="http://schemas.microsoft.com/office/drawing/2014/main" id="{365DCFE9-D25A-281F-86F9-13C215FB1DB4}"/>
              </a:ext>
            </a:extLst>
          </p:cNvPr>
          <p:cNvGrpSpPr/>
          <p:nvPr/>
        </p:nvGrpSpPr>
        <p:grpSpPr>
          <a:xfrm>
            <a:off x="0" y="-51721"/>
            <a:ext cx="3989953" cy="1344580"/>
            <a:chOff x="0" y="-433983"/>
            <a:chExt cx="5319937" cy="1792773"/>
          </a:xfrm>
        </p:grpSpPr>
        <p:grpSp>
          <p:nvGrpSpPr>
            <p:cNvPr id="86" name="Google Shape;86;p13">
              <a:extLst>
                <a:ext uri="{FF2B5EF4-FFF2-40B4-BE49-F238E27FC236}">
                  <a16:creationId xmlns:a16="http://schemas.microsoft.com/office/drawing/2014/main" id="{6D640D12-9D87-1DCE-DCA8-2C3AC83D99CA}"/>
                </a:ext>
              </a:extLst>
            </p:cNvPr>
            <p:cNvGrpSpPr/>
            <p:nvPr/>
          </p:nvGrpSpPr>
          <p:grpSpPr>
            <a:xfrm>
              <a:off x="0" y="-433983"/>
              <a:ext cx="5319937" cy="1792773"/>
              <a:chOff x="0" y="-85725"/>
              <a:chExt cx="1050852" cy="354128"/>
            </a:xfrm>
          </p:grpSpPr>
          <p:sp>
            <p:nvSpPr>
              <p:cNvPr id="87" name="Google Shape;87;p13">
                <a:extLst>
                  <a:ext uri="{FF2B5EF4-FFF2-40B4-BE49-F238E27FC236}">
                    <a16:creationId xmlns:a16="http://schemas.microsoft.com/office/drawing/2014/main" id="{246B463B-6A2B-2C69-B485-677309325D8B}"/>
                  </a:ext>
                </a:extLst>
              </p:cNvPr>
              <p:cNvSpPr/>
              <p:nvPr/>
            </p:nvSpPr>
            <p:spPr>
              <a:xfrm>
                <a:off x="0" y="0"/>
                <a:ext cx="1050852" cy="268403"/>
              </a:xfrm>
              <a:custGeom>
                <a:avLst/>
                <a:gdLst/>
                <a:ahLst/>
                <a:cxnLst/>
                <a:rect l="l" t="t" r="r" b="b"/>
                <a:pathLst>
                  <a:path w="1050852" h="268403" extrusionOk="0">
                    <a:moveTo>
                      <a:pt x="0" y="0"/>
                    </a:moveTo>
                    <a:lnTo>
                      <a:pt x="1050852" y="0"/>
                    </a:lnTo>
                    <a:lnTo>
                      <a:pt x="1050852" y="268403"/>
                    </a:lnTo>
                    <a:lnTo>
                      <a:pt x="0" y="268403"/>
                    </a:lnTo>
                    <a:close/>
                  </a:path>
                </a:pathLst>
              </a:custGeom>
              <a:solidFill>
                <a:srgbClr val="FFFFFF"/>
              </a:solidFill>
              <a:ln>
                <a:noFill/>
              </a:ln>
            </p:spPr>
            <p:txBody>
              <a:bodyPr/>
              <a:lstStyle/>
              <a:p>
                <a:endParaRPr lang="en-US"/>
              </a:p>
            </p:txBody>
          </p:sp>
          <p:sp>
            <p:nvSpPr>
              <p:cNvPr id="88" name="Google Shape;88;p13">
                <a:extLst>
                  <a:ext uri="{FF2B5EF4-FFF2-40B4-BE49-F238E27FC236}">
                    <a16:creationId xmlns:a16="http://schemas.microsoft.com/office/drawing/2014/main" id="{222BE287-F736-2048-95B7-CE1D86E36818}"/>
                  </a:ext>
                </a:extLst>
              </p:cNvPr>
              <p:cNvSpPr txBox="1"/>
              <p:nvPr/>
            </p:nvSpPr>
            <p:spPr>
              <a:xfrm>
                <a:off x="0" y="-85725"/>
                <a:ext cx="1050852" cy="354128"/>
              </a:xfrm>
              <a:prstGeom prst="rect">
                <a:avLst/>
              </a:prstGeom>
              <a:noFill/>
              <a:ln>
                <a:noFill/>
              </a:ln>
            </p:spPr>
            <p:txBody>
              <a:bodyPr spcFirstLastPara="1" wrap="square" lIns="50800" tIns="50800" rIns="50800" bIns="50800" anchor="ctr" anchorCtr="0">
                <a:noAutofit/>
              </a:bodyPr>
              <a:lstStyle/>
              <a:p>
                <a:pPr marL="0" marR="0" lvl="0" indent="0" algn="ctr" rtl="0">
                  <a:lnSpc>
                    <a:spcPct val="140000"/>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89" name="Google Shape;89;p13">
              <a:extLst>
                <a:ext uri="{FF2B5EF4-FFF2-40B4-BE49-F238E27FC236}">
                  <a16:creationId xmlns:a16="http://schemas.microsoft.com/office/drawing/2014/main" id="{C9EE0872-A776-699D-29F7-C47C907AC80F}"/>
                </a:ext>
              </a:extLst>
            </p:cNvPr>
            <p:cNvSpPr/>
            <p:nvPr/>
          </p:nvSpPr>
          <p:spPr>
            <a:xfrm>
              <a:off x="3194650" y="0"/>
              <a:ext cx="2125287" cy="1358790"/>
            </a:xfrm>
            <a:custGeom>
              <a:avLst/>
              <a:gdLst/>
              <a:ahLst/>
              <a:cxnLst/>
              <a:rect l="l" t="t" r="r" b="b"/>
              <a:pathLst>
                <a:path w="2125287" h="1358790" extrusionOk="0">
                  <a:moveTo>
                    <a:pt x="0" y="0"/>
                  </a:moveTo>
                  <a:lnTo>
                    <a:pt x="2125287" y="0"/>
                  </a:lnTo>
                  <a:lnTo>
                    <a:pt x="2125287" y="1358790"/>
                  </a:lnTo>
                  <a:lnTo>
                    <a:pt x="0" y="1358790"/>
                  </a:lnTo>
                  <a:lnTo>
                    <a:pt x="0" y="0"/>
                  </a:lnTo>
                  <a:close/>
                </a:path>
              </a:pathLst>
            </a:custGeom>
            <a:blipFill rotWithShape="1">
              <a:blip r:embed="rId4">
                <a:alphaModFix/>
              </a:blip>
              <a:stretch>
                <a:fillRect/>
              </a:stretch>
            </a:blipFill>
            <a:ln>
              <a:noFill/>
            </a:ln>
          </p:spPr>
          <p:txBody>
            <a:bodyPr/>
            <a:lstStyle/>
            <a:p>
              <a:endParaRPr lang="en-US"/>
            </a:p>
          </p:txBody>
        </p:sp>
        <p:sp>
          <p:nvSpPr>
            <p:cNvPr id="90" name="Google Shape;90;p13">
              <a:extLst>
                <a:ext uri="{FF2B5EF4-FFF2-40B4-BE49-F238E27FC236}">
                  <a16:creationId xmlns:a16="http://schemas.microsoft.com/office/drawing/2014/main" id="{B1E98863-4379-2D58-932D-57B271D33564}"/>
                </a:ext>
              </a:extLst>
            </p:cNvPr>
            <p:cNvSpPr/>
            <p:nvPr/>
          </p:nvSpPr>
          <p:spPr>
            <a:xfrm>
              <a:off x="433934" y="132067"/>
              <a:ext cx="2760717" cy="1226723"/>
            </a:xfrm>
            <a:custGeom>
              <a:avLst/>
              <a:gdLst/>
              <a:ahLst/>
              <a:cxnLst/>
              <a:rect l="l" t="t" r="r" b="b"/>
              <a:pathLst>
                <a:path w="2760717" h="1226723" extrusionOk="0">
                  <a:moveTo>
                    <a:pt x="0" y="0"/>
                  </a:moveTo>
                  <a:lnTo>
                    <a:pt x="2760716" y="0"/>
                  </a:lnTo>
                  <a:lnTo>
                    <a:pt x="2760716" y="1226723"/>
                  </a:lnTo>
                  <a:lnTo>
                    <a:pt x="0" y="1226723"/>
                  </a:lnTo>
                  <a:lnTo>
                    <a:pt x="0" y="0"/>
                  </a:lnTo>
                  <a:close/>
                </a:path>
              </a:pathLst>
            </a:custGeom>
            <a:blipFill rotWithShape="1">
              <a:blip r:embed="rId5">
                <a:alphaModFix/>
              </a:blip>
              <a:stretch>
                <a:fillRect t="-10764"/>
              </a:stretch>
            </a:blipFill>
            <a:ln>
              <a:noFill/>
            </a:ln>
          </p:spPr>
          <p:txBody>
            <a:bodyPr/>
            <a:lstStyle/>
            <a:p>
              <a:endParaRPr lang="en-US"/>
            </a:p>
          </p:txBody>
        </p:sp>
      </p:grpSp>
      <p:sp>
        <p:nvSpPr>
          <p:cNvPr id="2" name="Google Shape;135;p17">
            <a:extLst>
              <a:ext uri="{FF2B5EF4-FFF2-40B4-BE49-F238E27FC236}">
                <a16:creationId xmlns:a16="http://schemas.microsoft.com/office/drawing/2014/main" id="{F9550749-8166-2B85-D869-EB5D36D081CF}"/>
              </a:ext>
            </a:extLst>
          </p:cNvPr>
          <p:cNvSpPr txBox="1"/>
          <p:nvPr/>
        </p:nvSpPr>
        <p:spPr>
          <a:xfrm>
            <a:off x="1028700" y="4295775"/>
            <a:ext cx="10167856" cy="4431983"/>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8000" b="0" i="0" u="none" strike="noStrike" cap="none" dirty="0">
                <a:solidFill>
                  <a:srgbClr val="FFFFFF"/>
                </a:solidFill>
                <a:latin typeface="Arial"/>
                <a:ea typeface="Arial"/>
                <a:cs typeface="Arial"/>
                <a:sym typeface="Arial"/>
              </a:rPr>
              <a:t>Thank you!</a:t>
            </a:r>
          </a:p>
          <a:p>
            <a:pPr marL="0" marR="0" lvl="0" indent="0" algn="l" rtl="0">
              <a:lnSpc>
                <a:spcPct val="120000"/>
              </a:lnSpc>
              <a:spcBef>
                <a:spcPts val="0"/>
              </a:spcBef>
              <a:spcAft>
                <a:spcPts val="0"/>
              </a:spcAft>
              <a:buNone/>
            </a:pPr>
            <a:endParaRPr lang="en-US" sz="8000" dirty="0">
              <a:solidFill>
                <a:srgbClr val="FFFFFF"/>
              </a:solidFill>
            </a:endParaRPr>
          </a:p>
          <a:p>
            <a:pPr marL="0" marR="0" lvl="0" indent="0" algn="l" rtl="0">
              <a:lnSpc>
                <a:spcPct val="120000"/>
              </a:lnSpc>
              <a:spcBef>
                <a:spcPts val="0"/>
              </a:spcBef>
              <a:spcAft>
                <a:spcPts val="0"/>
              </a:spcAft>
              <a:buNone/>
            </a:pPr>
            <a:r>
              <a:rPr lang="en-US" sz="8000" b="0" i="0" u="none" strike="noStrike" cap="none" dirty="0">
                <a:solidFill>
                  <a:srgbClr val="FFFFFF"/>
                </a:solidFill>
                <a:latin typeface="Arial"/>
                <a:ea typeface="Arial"/>
                <a:cs typeface="Arial"/>
                <a:sym typeface="Arial"/>
              </a:rPr>
              <a:t>Q&amp;A</a:t>
            </a:r>
            <a:endParaRPr dirty="0"/>
          </a:p>
        </p:txBody>
      </p:sp>
      <p:sp>
        <p:nvSpPr>
          <p:cNvPr id="3" name="Google Shape;136;p17">
            <a:extLst>
              <a:ext uri="{FF2B5EF4-FFF2-40B4-BE49-F238E27FC236}">
                <a16:creationId xmlns:a16="http://schemas.microsoft.com/office/drawing/2014/main" id="{B981064C-6252-CE5E-8961-8B565DF8B65D}"/>
              </a:ext>
            </a:extLst>
          </p:cNvPr>
          <p:cNvSpPr txBox="1"/>
          <p:nvPr/>
        </p:nvSpPr>
        <p:spPr>
          <a:xfrm>
            <a:off x="7004535" y="8984179"/>
            <a:ext cx="5261700" cy="775597"/>
          </a:xfrm>
          <a:prstGeom prst="rect">
            <a:avLst/>
          </a:prstGeom>
          <a:noFill/>
          <a:ln>
            <a:noFill/>
          </a:ln>
        </p:spPr>
        <p:txBody>
          <a:bodyPr spcFirstLastPara="1" wrap="square" lIns="0" tIns="0" rIns="0" bIns="0" anchor="t" anchorCtr="0">
            <a:spAutoFit/>
          </a:bodyPr>
          <a:lstStyle/>
          <a:p>
            <a:pPr marL="0" marR="0" lvl="0" indent="0" algn="l" rtl="0">
              <a:lnSpc>
                <a:spcPct val="140015"/>
              </a:lnSpc>
              <a:spcBef>
                <a:spcPts val="0"/>
              </a:spcBef>
              <a:spcAft>
                <a:spcPts val="0"/>
              </a:spcAft>
              <a:buNone/>
            </a:pPr>
            <a:r>
              <a:rPr lang="en-US" sz="3600" b="0" i="0" u="none" strike="noStrike" cap="none" dirty="0" err="1">
                <a:solidFill>
                  <a:srgbClr val="FFFFFF"/>
                </a:solidFill>
                <a:latin typeface="Arial"/>
                <a:ea typeface="Arial"/>
                <a:cs typeface="Arial"/>
                <a:sym typeface="Arial"/>
              </a:rPr>
              <a:t>T.Rosan@exeter.ac.uk</a:t>
            </a:r>
            <a:endParaRPr sz="2400" dirty="0"/>
          </a:p>
        </p:txBody>
      </p:sp>
    </p:spTree>
    <p:extLst>
      <p:ext uri="{BB962C8B-B14F-4D97-AF65-F5344CB8AC3E}">
        <p14:creationId xmlns:p14="http://schemas.microsoft.com/office/powerpoint/2010/main" val="284915926"/>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4d5e5d2-bffb-471a-bdff-7bb5f378a93a" xsi:nil="true"/>
    <lcf76f155ced4ddcb4097134ff3c332f xmlns="9fb0723f-b7b6-4152-a7e5-383660e5cf1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D51903E20524C4F8774242B32516226" ma:contentTypeVersion="14" ma:contentTypeDescription="Crée un document." ma:contentTypeScope="" ma:versionID="0be8e7f2f6be8c86527afbc7231b3bee">
  <xsd:schema xmlns:xsd="http://www.w3.org/2001/XMLSchema" xmlns:xs="http://www.w3.org/2001/XMLSchema" xmlns:p="http://schemas.microsoft.com/office/2006/metadata/properties" xmlns:ns2="9fb0723f-b7b6-4152-a7e5-383660e5cf1f" xmlns:ns3="54d5e5d2-bffb-471a-bdff-7bb5f378a93a" targetNamespace="http://schemas.microsoft.com/office/2006/metadata/properties" ma:root="true" ma:fieldsID="4364cdad2aead45a908ad2dc7277d319" ns2:_="" ns3:_="">
    <xsd:import namespace="9fb0723f-b7b6-4152-a7e5-383660e5cf1f"/>
    <xsd:import namespace="54d5e5d2-bffb-471a-bdff-7bb5f378a93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b0723f-b7b6-4152-a7e5-383660e5cf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856f9a43-c9a4-4e1f-b283-6749085c60e6"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4d5e5d2-bffb-471a-bdff-7bb5f378a93a" elementFormDefault="qualified">
    <xsd:import namespace="http://schemas.microsoft.com/office/2006/documentManagement/types"/>
    <xsd:import namespace="http://schemas.microsoft.com/office/infopath/2007/PartnerControls"/>
    <xsd:element name="SharedWithUsers" ma:index="12"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2368cd78-a7ce-4dab-bc0e-5e4dd323d66a}" ma:internalName="TaxCatchAll" ma:showField="CatchAllData" ma:web="54d5e5d2-bffb-471a-bdff-7bb5f378a9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2060202-BE76-45A0-B9A5-55E31BE5D91C}">
  <ds:schemaRefs>
    <ds:schemaRef ds:uri="http://schemas.microsoft.com/office/2006/metadata/properties"/>
    <ds:schemaRef ds:uri="http://schemas.microsoft.com/office/infopath/2007/PartnerControls"/>
    <ds:schemaRef ds:uri="54d5e5d2-bffb-471a-bdff-7bb5f378a93a"/>
    <ds:schemaRef ds:uri="9fb0723f-b7b6-4152-a7e5-383660e5cf1f"/>
  </ds:schemaRefs>
</ds:datastoreItem>
</file>

<file path=customXml/itemProps2.xml><?xml version="1.0" encoding="utf-8"?>
<ds:datastoreItem xmlns:ds="http://schemas.openxmlformats.org/officeDocument/2006/customXml" ds:itemID="{22E3A734-BA97-43D0-A948-D48CCF189E9E}">
  <ds:schemaRefs>
    <ds:schemaRef ds:uri="http://schemas.microsoft.com/sharepoint/v3/contenttype/forms"/>
  </ds:schemaRefs>
</ds:datastoreItem>
</file>

<file path=customXml/itemProps3.xml><?xml version="1.0" encoding="utf-8"?>
<ds:datastoreItem xmlns:ds="http://schemas.openxmlformats.org/officeDocument/2006/customXml" ds:itemID="{01B7609B-19E4-4E38-90E5-661113A84A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b0723f-b7b6-4152-a7e5-383660e5cf1f"/>
    <ds:schemaRef ds:uri="54d5e5d2-bffb-471a-bdff-7bb5f378a9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1409</TotalTime>
  <Words>1353</Words>
  <Application>Microsoft Office PowerPoint</Application>
  <PresentationFormat>Custom</PresentationFormat>
  <Paragraphs>175</Paragraphs>
  <Slides>26</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Calibri (MS)</vt:lpstr>
      <vt:lpstr>Calibri (MS) Bold</vt:lpstr>
      <vt:lpstr>Tahoma</vt:lpstr>
      <vt:lpstr>-webkit-standard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Elena Christodoulou</dc:creator>
  <cp:lastModifiedBy>Elena Christodoulou</cp:lastModifiedBy>
  <cp:revision>46</cp:revision>
  <dcterms:modified xsi:type="dcterms:W3CDTF">2025-03-31T09:40:14Z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0x0101008D51903E20524C4F8774242B32516226</vt:lpwstr>
  </property>
</Properties>
</file>