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emf" ContentType="image/x-emf"/>
  <Override PartName="/ppt/notesSlides/notesSlide17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Default Extension="vml" ContentType="application/vnd.openxmlformats-officedocument.vmlDrawing"/>
  <Override PartName="/ppt/notesSlides/notesSlide11.xml" ContentType="application/vnd.openxmlformats-officedocument.presentationml.notesSlide+xml"/>
  <Default Extension="gif" ContentType="image/gif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69" r:id="rId3"/>
    <p:sldId id="306" r:id="rId4"/>
    <p:sldId id="307" r:id="rId5"/>
    <p:sldId id="287" r:id="rId6"/>
    <p:sldId id="298" r:id="rId7"/>
    <p:sldId id="263" r:id="rId8"/>
    <p:sldId id="262" r:id="rId9"/>
    <p:sldId id="305" r:id="rId10"/>
    <p:sldId id="309" r:id="rId11"/>
    <p:sldId id="299" r:id="rId12"/>
    <p:sldId id="302" r:id="rId13"/>
    <p:sldId id="304" r:id="rId14"/>
    <p:sldId id="308" r:id="rId15"/>
    <p:sldId id="310" r:id="rId16"/>
    <p:sldId id="289" r:id="rId17"/>
    <p:sldId id="291" r:id="rId18"/>
    <p:sldId id="292" r:id="rId19"/>
    <p:sldId id="293" r:id="rId20"/>
    <p:sldId id="294" r:id="rId21"/>
    <p:sldId id="295" r:id="rId22"/>
    <p:sldId id="296" r:id="rId23"/>
    <p:sldId id="311" r:id="rId24"/>
    <p:sldId id="297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9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6DDB45-CE25-48BD-B503-557D9CAAFE8F}" type="datetimeFigureOut">
              <a:rPr lang="en-GB" smtClean="0"/>
              <a:pPr/>
              <a:t>14/03/2011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AA7770-59FE-4820-A90F-F37FD26D3E2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A7770-59FE-4820-A90F-F37FD26D3E2C}" type="slidenum">
              <a:rPr lang="en-GB" smtClean="0"/>
              <a:pPr/>
              <a:t>1</a:t>
            </a:fld>
            <a:endParaRPr lang="en-GB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A7770-59FE-4820-A90F-F37FD26D3E2C}" type="slidenum">
              <a:rPr lang="en-GB" smtClean="0"/>
              <a:pPr/>
              <a:t>10</a:t>
            </a:fld>
            <a:endParaRPr lang="en-GB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A7770-59FE-4820-A90F-F37FD26D3E2C}" type="slidenum">
              <a:rPr lang="en-GB" smtClean="0"/>
              <a:pPr/>
              <a:t>11</a:t>
            </a:fld>
            <a:endParaRPr lang="en-GB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A7770-59FE-4820-A90F-F37FD26D3E2C}" type="slidenum">
              <a:rPr lang="en-GB" smtClean="0"/>
              <a:pPr/>
              <a:t>12</a:t>
            </a:fld>
            <a:endParaRPr lang="en-GB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297E22-4752-46F2-9AB7-5BA6A24D7BE3}" type="slidenum">
              <a:rPr lang="en-GB" smtClean="0"/>
              <a:pPr/>
              <a:t>13</a:t>
            </a:fld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A7770-59FE-4820-A90F-F37FD26D3E2C}" type="slidenum">
              <a:rPr lang="en-GB" smtClean="0"/>
              <a:pPr/>
              <a:t>14</a:t>
            </a:fld>
            <a:endParaRPr lang="en-GB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71563" y="630238"/>
            <a:ext cx="4719637" cy="35385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71563" y="630238"/>
            <a:ext cx="4719637" cy="35385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71563" y="630238"/>
            <a:ext cx="4719637" cy="35385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71563" y="630238"/>
            <a:ext cx="4719637" cy="35385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71563" y="630238"/>
            <a:ext cx="4719637" cy="35385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A7770-59FE-4820-A90F-F37FD26D3E2C}" type="slidenum">
              <a:rPr lang="en-GB" smtClean="0"/>
              <a:pPr/>
              <a:t>2</a:t>
            </a:fld>
            <a:endParaRPr lang="en-GB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71563" y="630238"/>
            <a:ext cx="4719637" cy="35385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71563" y="630238"/>
            <a:ext cx="4719637" cy="35385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71563" y="630238"/>
            <a:ext cx="4719637" cy="35385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DCBAFA-678D-40B5-85B8-0DE6F74CC050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A7770-59FE-4820-A90F-F37FD26D3E2C}" type="slidenum">
              <a:rPr lang="en-GB" smtClean="0"/>
              <a:pPr/>
              <a:t>24</a:t>
            </a:fld>
            <a:endParaRPr lang="en-GB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5996" y="8685878"/>
            <a:ext cx="2972004" cy="458122"/>
          </a:xfrm>
          <a:prstGeom prst="rect">
            <a:avLst/>
          </a:prstGeom>
          <a:ln/>
        </p:spPr>
        <p:txBody>
          <a:bodyPr/>
          <a:lstStyle/>
          <a:p>
            <a:fld id="{B86C368F-774C-436F-BB9C-C1746B9DA28F}" type="slidenum">
              <a:rPr lang="en-US"/>
              <a:pPr/>
              <a:t>3</a:t>
            </a:fld>
            <a:endParaRPr lang="en-US"/>
          </a:p>
        </p:txBody>
      </p:sp>
      <p:sp>
        <p:nvSpPr>
          <p:cNvPr id="284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71563" y="630238"/>
            <a:ext cx="4719637" cy="3538537"/>
          </a:xfrm>
          <a:ln/>
        </p:spPr>
      </p:sp>
      <p:sp>
        <p:nvSpPr>
          <p:cNvPr id="284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5996" y="8685878"/>
            <a:ext cx="2972004" cy="458122"/>
          </a:xfrm>
          <a:prstGeom prst="rect">
            <a:avLst/>
          </a:prstGeom>
          <a:ln/>
        </p:spPr>
        <p:txBody>
          <a:bodyPr/>
          <a:lstStyle/>
          <a:p>
            <a:fld id="{B86C368F-774C-436F-BB9C-C1746B9DA28F}" type="slidenum">
              <a:rPr lang="en-US"/>
              <a:pPr/>
              <a:t>4</a:t>
            </a:fld>
            <a:endParaRPr lang="en-US"/>
          </a:p>
        </p:txBody>
      </p:sp>
      <p:sp>
        <p:nvSpPr>
          <p:cNvPr id="284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71563" y="630238"/>
            <a:ext cx="4719637" cy="3538537"/>
          </a:xfrm>
          <a:ln/>
        </p:spPr>
      </p:sp>
      <p:sp>
        <p:nvSpPr>
          <p:cNvPr id="284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A7770-59FE-4820-A90F-F37FD26D3E2C}" type="slidenum">
              <a:rPr lang="en-GB" smtClean="0"/>
              <a:pPr/>
              <a:t>5</a:t>
            </a:fld>
            <a:endParaRPr lang="en-GB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71563" y="630238"/>
            <a:ext cx="4719637" cy="35385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Flatness of curves: (1)</a:t>
            </a:r>
            <a:r>
              <a:rPr lang="en-GB" baseline="0" dirty="0" smtClean="0"/>
              <a:t> uniform quality over time and space -&gt; good for applications</a:t>
            </a:r>
          </a:p>
          <a:p>
            <a:r>
              <a:rPr lang="en-GB" baseline="0" dirty="0" smtClean="0"/>
              <a:t>But also: (2) increase in forecast skill has more to do with improvements in data assimilation methods than with improvements in the observing system</a:t>
            </a:r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A7770-59FE-4820-A90F-F37FD26D3E2C}" type="slidenum">
              <a:rPr lang="en-GB" smtClean="0"/>
              <a:pPr/>
              <a:t>7</a:t>
            </a:fld>
            <a:endParaRPr lang="en-GB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A7770-59FE-4820-A90F-F37FD26D3E2C}" type="slidenum">
              <a:rPr lang="en-GB" smtClean="0"/>
              <a:pPr/>
              <a:t>8</a:t>
            </a:fld>
            <a:endParaRPr lang="en-GB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297E22-4752-46F2-9AB7-5BA6A24D7BE3}" type="slidenum">
              <a:rPr lang="en-GB" smtClean="0"/>
              <a:pPr/>
              <a:t>9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en-US" smtClean="0"/>
              <a:t>CCI project integration meeting</a:t>
            </a:r>
            <a:endParaRPr lang="en-GB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Reanalysis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468129"/>
            <a:ext cx="2133600" cy="365125"/>
          </a:xfrm>
          <a:prstGeom prst="rect">
            <a:avLst/>
          </a:prstGeom>
        </p:spPr>
        <p:txBody>
          <a:bodyPr/>
          <a:lstStyle/>
          <a:p>
            <a:fld id="{845EBDC9-5692-438F-B119-79B2E5E6232B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CCI project integration meeting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Reanalysis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45EBDC9-5692-438F-B119-79B2E5E6232B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CCI project integration meeting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Reanalysis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45EBDC9-5692-438F-B119-79B2E5E6232B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425" y="0"/>
            <a:ext cx="8439150" cy="838200"/>
          </a:xfrm>
        </p:spPr>
        <p:txBody>
          <a:bodyPr/>
          <a:lstStyle>
            <a:lvl1pPr algn="ctr">
              <a:defRPr sz="2800" b="0">
                <a:solidFill>
                  <a:schemeClr val="accent5">
                    <a:lumMod val="25000"/>
                  </a:schemeClr>
                </a:solidFill>
                <a:latin typeface="Calibri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CCI project integration meeting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Reanalysis</a:t>
            </a:r>
            <a:endParaRPr lang="en-GB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425" y="0"/>
            <a:ext cx="8439150" cy="838200"/>
          </a:xfrm>
        </p:spPr>
        <p:txBody>
          <a:bodyPr/>
          <a:lstStyle>
            <a:lvl1pPr algn="ctr">
              <a:defRPr sz="2800" b="0">
                <a:solidFill>
                  <a:schemeClr val="accent5">
                    <a:lumMod val="25000"/>
                  </a:schemeClr>
                </a:solidFill>
                <a:latin typeface="Calibri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CCI project integration meeting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Reanalysis</a:t>
            </a:r>
            <a:endParaRPr lang="en-GB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425" y="0"/>
            <a:ext cx="8439150" cy="838200"/>
          </a:xfrm>
        </p:spPr>
        <p:txBody>
          <a:bodyPr/>
          <a:lstStyle>
            <a:lvl1pPr algn="ctr">
              <a:defRPr sz="2800" b="0">
                <a:solidFill>
                  <a:schemeClr val="accent5">
                    <a:lumMod val="25000"/>
                  </a:schemeClr>
                </a:solidFill>
                <a:latin typeface="Calibri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CCI project integration meeting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Reanalysis</a:t>
            </a:r>
            <a:endParaRPr lang="en-GB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425" y="0"/>
            <a:ext cx="8439150" cy="838200"/>
          </a:xfrm>
        </p:spPr>
        <p:txBody>
          <a:bodyPr/>
          <a:lstStyle>
            <a:lvl1pPr algn="ctr">
              <a:defRPr sz="2800" b="0">
                <a:solidFill>
                  <a:schemeClr val="accent5">
                    <a:lumMod val="25000"/>
                  </a:schemeClr>
                </a:solidFill>
                <a:latin typeface="Calibri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CCI project integration meeting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Reanalysis</a:t>
            </a:r>
            <a:endParaRPr lang="en-GB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425" y="0"/>
            <a:ext cx="8439150" cy="838200"/>
          </a:xfrm>
        </p:spPr>
        <p:txBody>
          <a:bodyPr/>
          <a:lstStyle>
            <a:lvl1pPr algn="ctr">
              <a:defRPr sz="2800" b="0">
                <a:solidFill>
                  <a:schemeClr val="accent5">
                    <a:lumMod val="25000"/>
                  </a:schemeClr>
                </a:solidFill>
                <a:latin typeface="Calibri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CCI project integration meeting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Reanalysis</a:t>
            </a:r>
            <a:endParaRPr lang="en-GB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425" y="0"/>
            <a:ext cx="8439150" cy="838200"/>
          </a:xfrm>
        </p:spPr>
        <p:txBody>
          <a:bodyPr/>
          <a:lstStyle>
            <a:lvl1pPr algn="ctr">
              <a:defRPr sz="2800" b="0">
                <a:solidFill>
                  <a:schemeClr val="accent5">
                    <a:lumMod val="25000"/>
                  </a:schemeClr>
                </a:solidFill>
                <a:latin typeface="Calibri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CCI project integration meeting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Reanalysis</a:t>
            </a:r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CCI project integration meeting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Reanalysis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45EBDC9-5692-438F-B119-79B2E5E6232B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CCI project integration meeting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Reanalysis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45EBDC9-5692-438F-B119-79B2E5E6232B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CCI project integration meeting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Reanalysis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45EBDC9-5692-438F-B119-79B2E5E6232B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CCI project integration meeting</a:t>
            </a:r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Reanalysis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45EBDC9-5692-438F-B119-79B2E5E6232B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CCI project integration meeting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Reanalysis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45EBDC9-5692-438F-B119-79B2E5E6232B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CCI project integration meeting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Reanalysis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45EBDC9-5692-438F-B119-79B2E5E6232B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CCI project integration meeting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Reanalysis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45EBDC9-5692-438F-B119-79B2E5E6232B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CCI project integration meeting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Reanalysis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45EBDC9-5692-438F-B119-79B2E5E6232B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6340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980728"/>
            <a:ext cx="8229600" cy="52565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68129"/>
            <a:ext cx="24586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CCI project integration meeting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468129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GB" smtClean="0"/>
              <a:t>Reanalysis</a:t>
            </a:r>
            <a:endParaRPr lang="en-GB" dirty="0"/>
          </a:p>
        </p:txBody>
      </p:sp>
      <p:sp>
        <p:nvSpPr>
          <p:cNvPr id="7" name="Rectangle 6"/>
          <p:cNvSpPr/>
          <p:nvPr userDrawn="1"/>
        </p:nvSpPr>
        <p:spPr>
          <a:xfrm>
            <a:off x="7092280" y="6493754"/>
            <a:ext cx="167174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dirty="0" smtClean="0">
                <a:solidFill>
                  <a:schemeClr val="accent1">
                    <a:lumMod val="75000"/>
                  </a:schemeClr>
                </a:solidFill>
              </a:rPr>
              <a:t>ECMWF 14/03/2011</a:t>
            </a:r>
            <a:endParaRPr lang="en-GB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467544" y="6453336"/>
            <a:ext cx="82089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>
            <a:off x="467544" y="692696"/>
            <a:ext cx="8208912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7" r:id="rId12"/>
    <p:sldLayoutId id="2147483668" r:id="rId13"/>
    <p:sldLayoutId id="2147483669" r:id="rId14"/>
    <p:sldLayoutId id="2147483670" r:id="rId15"/>
    <p:sldLayoutId id="2147483671" r:id="rId16"/>
    <p:sldLayoutId id="2147483672" r:id="rId17"/>
  </p:sldLayoutIdLst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0" kern="1200">
          <a:solidFill>
            <a:schemeClr val="accent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1.bin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92696"/>
            <a:ext cx="7772400" cy="1470025"/>
          </a:xfrm>
        </p:spPr>
        <p:txBody>
          <a:bodyPr/>
          <a:lstStyle/>
          <a:p>
            <a:r>
              <a:rPr lang="en-GB" dirty="0" smtClean="0"/>
              <a:t>Reanalysis:</a:t>
            </a:r>
            <a:br>
              <a:rPr lang="en-GB" dirty="0" smtClean="0"/>
            </a:br>
            <a:r>
              <a:rPr lang="en-GB" dirty="0" smtClean="0"/>
              <a:t>When observations meet models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3491880" y="2372687"/>
            <a:ext cx="20443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/>
              <a:t>Dick Dee, </a:t>
            </a:r>
            <a:r>
              <a:rPr lang="en-GB" sz="2000" dirty="0" smtClean="0"/>
              <a:t>ECMWF</a:t>
            </a:r>
          </a:p>
        </p:txBody>
      </p:sp>
      <p:pic>
        <p:nvPicPr>
          <p:cNvPr id="5" name="Picture 4" descr="MSU2_varbc.png"/>
          <p:cNvPicPr>
            <a:picLocks noChangeAspect="1"/>
          </p:cNvPicPr>
          <p:nvPr/>
        </p:nvPicPr>
        <p:blipFill>
          <a:blip r:embed="rId3" cstate="print"/>
          <a:srcRect l="4495" t="39835" r="3256" b="34753"/>
          <a:stretch>
            <a:fillRect/>
          </a:stretch>
        </p:blipFill>
        <p:spPr>
          <a:xfrm>
            <a:off x="1619672" y="5014550"/>
            <a:ext cx="5904656" cy="115075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067249" y="4715852"/>
            <a:ext cx="49530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MSU Ch2 radiance bias [K], estimated by reanalysis</a:t>
            </a: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CCI project integration meeting</a:t>
            </a:r>
            <a:endParaRPr lang="en-GB" dirty="0" smtClean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Reanalysis</a:t>
            </a:r>
            <a:endParaRPr lang="en-GB" dirty="0"/>
          </a:p>
        </p:txBody>
      </p:sp>
      <p:sp>
        <p:nvSpPr>
          <p:cNvPr id="10" name="Rectangle 9"/>
          <p:cNvSpPr/>
          <p:nvPr/>
        </p:nvSpPr>
        <p:spPr>
          <a:xfrm>
            <a:off x="1979712" y="2948751"/>
            <a:ext cx="49685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 smtClean="0"/>
              <a:t>Paul </a:t>
            </a:r>
            <a:r>
              <a:rPr lang="en-GB" dirty="0" err="1" smtClean="0"/>
              <a:t>Berrisford</a:t>
            </a:r>
            <a:r>
              <a:rPr lang="en-GB" dirty="0" smtClean="0"/>
              <a:t>, Roger </a:t>
            </a:r>
            <a:r>
              <a:rPr lang="en-GB" dirty="0" err="1" smtClean="0"/>
              <a:t>Brugge</a:t>
            </a:r>
            <a:r>
              <a:rPr lang="en-GB" dirty="0" smtClean="0"/>
              <a:t>, </a:t>
            </a:r>
            <a:r>
              <a:rPr lang="en-GB" dirty="0" smtClean="0"/>
              <a:t>Hans </a:t>
            </a:r>
            <a:r>
              <a:rPr lang="en-GB" dirty="0" err="1" smtClean="0"/>
              <a:t>Hersbach</a:t>
            </a:r>
            <a:r>
              <a:rPr lang="en-GB" dirty="0" smtClean="0"/>
              <a:t>, Carole </a:t>
            </a:r>
            <a:r>
              <a:rPr lang="en-GB" dirty="0" err="1" smtClean="0"/>
              <a:t>Peuby</a:t>
            </a:r>
            <a:r>
              <a:rPr lang="en-GB" dirty="0" smtClean="0"/>
              <a:t>, Paul Poli, Hitoshi Sato, David Tan</a:t>
            </a:r>
          </a:p>
          <a:p>
            <a:pPr algn="ctr"/>
            <a:endParaRPr lang="en-GB" dirty="0" smtClean="0"/>
          </a:p>
          <a:p>
            <a:pPr algn="ctr"/>
            <a:r>
              <a:rPr lang="en-GB" dirty="0" smtClean="0"/>
              <a:t>Adrian Simmons, </a:t>
            </a:r>
            <a:r>
              <a:rPr lang="en-GB" dirty="0" err="1" smtClean="0"/>
              <a:t>Sakari</a:t>
            </a:r>
            <a:r>
              <a:rPr lang="en-GB" dirty="0" smtClean="0"/>
              <a:t> Uppala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78706"/>
          </a:xfrm>
        </p:spPr>
        <p:txBody>
          <a:bodyPr/>
          <a:lstStyle/>
          <a:p>
            <a:r>
              <a:rPr lang="en-GB" sz="2800" dirty="0" smtClean="0"/>
              <a:t>Input data monitoring:  </a:t>
            </a:r>
            <a:r>
              <a:rPr lang="en-GB" sz="2800" dirty="0" smtClean="0"/>
              <a:t> </a:t>
            </a:r>
            <a:r>
              <a:rPr lang="en-GB" sz="2800" dirty="0" err="1" smtClean="0">
                <a:solidFill>
                  <a:schemeClr val="accent1">
                    <a:lumMod val="75000"/>
                  </a:schemeClr>
                </a:solidFill>
              </a:rPr>
              <a:t>Scatterometers</a:t>
            </a:r>
            <a:endParaRPr lang="en-GB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Content Placeholder 3" descr="scat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t="5390" b="5682"/>
          <a:stretch>
            <a:fillRect/>
          </a:stretch>
        </p:blipFill>
        <p:spPr>
          <a:xfrm>
            <a:off x="971600" y="1484784"/>
            <a:ext cx="7838188" cy="4752528"/>
          </a:xfrm>
        </p:spPr>
      </p:pic>
      <p:sp>
        <p:nvSpPr>
          <p:cNvPr id="6" name="TextBox 5"/>
          <p:cNvSpPr txBox="1"/>
          <p:nvPr/>
        </p:nvSpPr>
        <p:spPr>
          <a:xfrm>
            <a:off x="395536" y="1763524"/>
            <a:ext cx="173252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noAutofit/>
          </a:bodyPr>
          <a:lstStyle/>
          <a:p>
            <a:r>
              <a:rPr lang="en-GB" dirty="0" smtClean="0">
                <a:solidFill>
                  <a:schemeClr val="tx2">
                    <a:lumMod val="50000"/>
                  </a:schemeClr>
                </a:solidFill>
              </a:rPr>
              <a:t>Data counts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5536" y="2289751"/>
            <a:ext cx="1728192" cy="12334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noAutofit/>
          </a:bodyPr>
          <a:lstStyle/>
          <a:p>
            <a:endParaRPr lang="en-GB" dirty="0" smtClean="0"/>
          </a:p>
          <a:p>
            <a:r>
              <a:rPr lang="en-GB" dirty="0" smtClean="0">
                <a:solidFill>
                  <a:schemeClr val="tx2">
                    <a:lumMod val="50000"/>
                  </a:schemeClr>
                </a:solidFill>
              </a:rPr>
              <a:t>Observed</a:t>
            </a:r>
          </a:p>
          <a:p>
            <a:r>
              <a:rPr lang="en-GB" dirty="0" smtClean="0">
                <a:solidFill>
                  <a:schemeClr val="tx2">
                    <a:lumMod val="50000"/>
                  </a:schemeClr>
                </a:solidFill>
              </a:rPr>
              <a:t>values</a:t>
            </a:r>
          </a:p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95536" y="3573016"/>
            <a:ext cx="1728192" cy="12334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noAutofit/>
          </a:bodyPr>
          <a:lstStyle/>
          <a:p>
            <a:endParaRPr lang="en-GB" dirty="0" smtClean="0"/>
          </a:p>
          <a:p>
            <a:r>
              <a:rPr lang="en-GB" dirty="0" smtClean="0">
                <a:solidFill>
                  <a:schemeClr val="tx2">
                    <a:lumMod val="50000"/>
                  </a:schemeClr>
                </a:solidFill>
              </a:rPr>
              <a:t>Background departures</a:t>
            </a:r>
          </a:p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95537" y="4797152"/>
            <a:ext cx="1728192" cy="13681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noAutofit/>
          </a:bodyPr>
          <a:lstStyle/>
          <a:p>
            <a:endParaRPr lang="en-GB" dirty="0" smtClean="0"/>
          </a:p>
          <a:p>
            <a:r>
              <a:rPr lang="en-GB" dirty="0" smtClean="0">
                <a:solidFill>
                  <a:schemeClr val="tx2">
                    <a:lumMod val="50000"/>
                  </a:schemeClr>
                </a:solidFill>
              </a:rPr>
              <a:t>Analysis departures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53004" y="4725144"/>
            <a:ext cx="360040" cy="1224136"/>
          </a:xfrm>
          <a:prstGeom prst="rect">
            <a:avLst/>
          </a:prstGeom>
          <a:solidFill>
            <a:schemeClr val="bg1"/>
          </a:solidFill>
        </p:spPr>
        <p:txBody>
          <a:bodyPr vert="vert270" wrap="none" rtlCol="0">
            <a:noAutofit/>
          </a:bodyPr>
          <a:lstStyle/>
          <a:p>
            <a:r>
              <a:rPr lang="en-GB" sz="1600" dirty="0" err="1" smtClean="0"/>
              <a:t>stdv</a:t>
            </a:r>
            <a:r>
              <a:rPr lang="en-GB" sz="1600" dirty="0" smtClean="0"/>
              <a:t>     mean  </a:t>
            </a:r>
            <a:endParaRPr lang="en-US" sz="1600" dirty="0"/>
          </a:p>
        </p:txBody>
      </p:sp>
      <p:sp>
        <p:nvSpPr>
          <p:cNvPr id="12" name="TextBox 11"/>
          <p:cNvSpPr txBox="1"/>
          <p:nvPr/>
        </p:nvSpPr>
        <p:spPr>
          <a:xfrm>
            <a:off x="1760617" y="3501008"/>
            <a:ext cx="360040" cy="1224136"/>
          </a:xfrm>
          <a:prstGeom prst="rect">
            <a:avLst/>
          </a:prstGeom>
          <a:solidFill>
            <a:schemeClr val="bg1"/>
          </a:solidFill>
        </p:spPr>
        <p:txBody>
          <a:bodyPr vert="vert270" wrap="none" rtlCol="0">
            <a:noAutofit/>
          </a:bodyPr>
          <a:lstStyle/>
          <a:p>
            <a:r>
              <a:rPr lang="en-GB" sz="1600" dirty="0" err="1" smtClean="0"/>
              <a:t>stdv</a:t>
            </a:r>
            <a:r>
              <a:rPr lang="en-GB" sz="1600" dirty="0" smtClean="0"/>
              <a:t>     mean  </a:t>
            </a:r>
            <a:endParaRPr lang="en-US" sz="1600" dirty="0"/>
          </a:p>
        </p:txBody>
      </p:sp>
      <p:sp>
        <p:nvSpPr>
          <p:cNvPr id="13" name="TextBox 12"/>
          <p:cNvSpPr txBox="1"/>
          <p:nvPr/>
        </p:nvSpPr>
        <p:spPr>
          <a:xfrm>
            <a:off x="1760617" y="2276872"/>
            <a:ext cx="360040" cy="1224136"/>
          </a:xfrm>
          <a:prstGeom prst="rect">
            <a:avLst/>
          </a:prstGeom>
          <a:solidFill>
            <a:schemeClr val="bg1"/>
          </a:solidFill>
        </p:spPr>
        <p:txBody>
          <a:bodyPr vert="vert270" wrap="none" rtlCol="0">
            <a:noAutofit/>
          </a:bodyPr>
          <a:lstStyle/>
          <a:p>
            <a:r>
              <a:rPr lang="en-GB" sz="1600" dirty="0" err="1" smtClean="0"/>
              <a:t>stdv</a:t>
            </a:r>
            <a:r>
              <a:rPr lang="en-GB" sz="1600" dirty="0" smtClean="0"/>
              <a:t>     mean  </a:t>
            </a:r>
            <a:endParaRPr lang="en-US" sz="1600" dirty="0"/>
          </a:p>
        </p:txBody>
      </p:sp>
      <p:sp>
        <p:nvSpPr>
          <p:cNvPr id="14" name="TextBox 13"/>
          <p:cNvSpPr txBox="1"/>
          <p:nvPr/>
        </p:nvSpPr>
        <p:spPr>
          <a:xfrm>
            <a:off x="3347864" y="1844824"/>
            <a:ext cx="7210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>
                <a:solidFill>
                  <a:srgbClr val="00B0F0"/>
                </a:solidFill>
              </a:rPr>
              <a:t>ERS-1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363810" y="1844824"/>
            <a:ext cx="7210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>
                <a:solidFill>
                  <a:schemeClr val="accent2">
                    <a:lumMod val="50000"/>
                  </a:schemeClr>
                </a:solidFill>
              </a:rPr>
              <a:t>ERS-2</a:t>
            </a:r>
            <a:endParaRPr lang="en-US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803970" y="1916832"/>
            <a:ext cx="1099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err="1" smtClean="0">
                <a:solidFill>
                  <a:schemeClr val="accent6">
                    <a:lumMod val="75000"/>
                  </a:schemeClr>
                </a:solidFill>
              </a:rPr>
              <a:t>QuikSCAT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95536" y="1052736"/>
            <a:ext cx="76331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chemeClr val="accent3">
                    <a:lumMod val="50000"/>
                  </a:schemeClr>
                </a:solidFill>
              </a:rPr>
              <a:t>ERA-Interim daily assimilation statistics for scatterometer </a:t>
            </a:r>
            <a:r>
              <a:rPr lang="en-GB" sz="2000" dirty="0" smtClean="0">
                <a:solidFill>
                  <a:schemeClr val="accent3">
                    <a:lumMod val="50000"/>
                  </a:schemeClr>
                </a:solidFill>
              </a:rPr>
              <a:t>data (U-wind)</a:t>
            </a:r>
            <a:endParaRPr lang="en-US" sz="20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8" name="Date Placeholder 1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CCI project integration meeting</a:t>
            </a:r>
            <a:endParaRPr lang="en-GB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Reanalysis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78706"/>
          </a:xfrm>
        </p:spPr>
        <p:txBody>
          <a:bodyPr/>
          <a:lstStyle/>
          <a:p>
            <a:r>
              <a:rPr lang="en-GB" sz="2800" dirty="0" err="1" smtClean="0"/>
              <a:t>Variational</a:t>
            </a:r>
            <a:r>
              <a:rPr lang="en-GB" sz="2800" dirty="0" smtClean="0"/>
              <a:t> bias adjustments for satellite radiances</a:t>
            </a:r>
            <a:endParaRPr lang="en-GB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539552" y="908720"/>
            <a:ext cx="67807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chemeClr val="accent3">
                    <a:lumMod val="50000"/>
                  </a:schemeClr>
                </a:solidFill>
              </a:rPr>
              <a:t>Globally averaged bias estimates, for all AMSU-A </a:t>
            </a:r>
            <a:r>
              <a:rPr lang="en-GB" sz="2000" dirty="0" smtClean="0">
                <a:solidFill>
                  <a:schemeClr val="accent3">
                    <a:lumMod val="50000"/>
                  </a:schemeClr>
                </a:solidFill>
              </a:rPr>
              <a:t>channels used</a:t>
            </a:r>
            <a:endParaRPr lang="en-GB" sz="2000" dirty="0">
              <a:solidFill>
                <a:schemeClr val="accent3">
                  <a:lumMod val="50000"/>
                </a:schemeClr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539552" y="1412776"/>
            <a:ext cx="7804679" cy="4896544"/>
            <a:chOff x="539552" y="1196752"/>
            <a:chExt cx="7804679" cy="4896544"/>
          </a:xfrm>
        </p:grpSpPr>
        <p:pic>
          <p:nvPicPr>
            <p:cNvPr id="3" name="Picture 2" descr="bc_amsu.png"/>
            <p:cNvPicPr>
              <a:picLocks noChangeAspect="1"/>
            </p:cNvPicPr>
            <p:nvPr/>
          </p:nvPicPr>
          <p:blipFill>
            <a:blip r:embed="rId3" cstate="print"/>
            <a:srcRect t="8419" b="-856"/>
            <a:stretch>
              <a:fillRect/>
            </a:stretch>
          </p:blipFill>
          <p:spPr>
            <a:xfrm>
              <a:off x="575048" y="1196752"/>
              <a:ext cx="7769183" cy="4896544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539552" y="1268760"/>
              <a:ext cx="1080120" cy="453650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noAutofit/>
            </a:bodyPr>
            <a:lstStyle/>
            <a:p>
              <a:pPr>
                <a:spcAft>
                  <a:spcPts val="1000"/>
                </a:spcAft>
              </a:pPr>
              <a:r>
                <a:rPr lang="en-GB" sz="2000" dirty="0" smtClean="0">
                  <a:solidFill>
                    <a:schemeClr val="tx2">
                      <a:lumMod val="50000"/>
                    </a:schemeClr>
                  </a:solidFill>
                </a:rPr>
                <a:t>Ch 5</a:t>
              </a:r>
            </a:p>
            <a:p>
              <a:pPr>
                <a:spcAft>
                  <a:spcPts val="1000"/>
                </a:spcAft>
              </a:pPr>
              <a:r>
                <a:rPr lang="en-GB" sz="2000" dirty="0" smtClean="0">
                  <a:solidFill>
                    <a:schemeClr val="tx2">
                      <a:lumMod val="50000"/>
                    </a:schemeClr>
                  </a:solidFill>
                </a:rPr>
                <a:t>Ch 6</a:t>
              </a:r>
            </a:p>
            <a:p>
              <a:pPr>
                <a:spcAft>
                  <a:spcPts val="1000"/>
                </a:spcAft>
              </a:pPr>
              <a:r>
                <a:rPr lang="en-GB" sz="2000" dirty="0" smtClean="0">
                  <a:solidFill>
                    <a:schemeClr val="tx2">
                      <a:lumMod val="50000"/>
                    </a:schemeClr>
                  </a:solidFill>
                </a:rPr>
                <a:t>Ch 7</a:t>
              </a:r>
            </a:p>
            <a:p>
              <a:pPr>
                <a:spcAft>
                  <a:spcPts val="1000"/>
                </a:spcAft>
              </a:pPr>
              <a:r>
                <a:rPr lang="en-GB" sz="2000" dirty="0" smtClean="0">
                  <a:solidFill>
                    <a:schemeClr val="tx2">
                      <a:lumMod val="50000"/>
                    </a:schemeClr>
                  </a:solidFill>
                </a:rPr>
                <a:t>Ch 8</a:t>
              </a:r>
            </a:p>
            <a:p>
              <a:pPr>
                <a:spcAft>
                  <a:spcPts val="1000"/>
                </a:spcAft>
              </a:pPr>
              <a:r>
                <a:rPr lang="en-GB" sz="2000" dirty="0" smtClean="0">
                  <a:solidFill>
                    <a:schemeClr val="tx2">
                      <a:lumMod val="50000"/>
                    </a:schemeClr>
                  </a:solidFill>
                </a:rPr>
                <a:t>Ch 9</a:t>
              </a:r>
            </a:p>
            <a:p>
              <a:pPr>
                <a:spcAft>
                  <a:spcPts val="1000"/>
                </a:spcAft>
              </a:pPr>
              <a:r>
                <a:rPr lang="en-GB" sz="2000" dirty="0" smtClean="0">
                  <a:solidFill>
                    <a:schemeClr val="tx2">
                      <a:lumMod val="50000"/>
                    </a:schemeClr>
                  </a:solidFill>
                </a:rPr>
                <a:t>Ch 10</a:t>
              </a:r>
            </a:p>
            <a:p>
              <a:pPr>
                <a:spcAft>
                  <a:spcPts val="1000"/>
                </a:spcAft>
              </a:pPr>
              <a:r>
                <a:rPr lang="en-GB" sz="2000" dirty="0" smtClean="0">
                  <a:solidFill>
                    <a:schemeClr val="tx2">
                      <a:lumMod val="50000"/>
                    </a:schemeClr>
                  </a:solidFill>
                </a:rPr>
                <a:t>Ch 11</a:t>
              </a:r>
            </a:p>
            <a:p>
              <a:pPr>
                <a:spcAft>
                  <a:spcPts val="1000"/>
                </a:spcAft>
              </a:pPr>
              <a:r>
                <a:rPr lang="en-GB" sz="2000" dirty="0" smtClean="0">
                  <a:solidFill>
                    <a:schemeClr val="tx2">
                      <a:lumMod val="50000"/>
                    </a:schemeClr>
                  </a:solidFill>
                </a:rPr>
                <a:t>Ch 12</a:t>
              </a:r>
            </a:p>
            <a:p>
              <a:pPr>
                <a:spcAft>
                  <a:spcPts val="1000"/>
                </a:spcAft>
              </a:pPr>
              <a:r>
                <a:rPr lang="en-GB" sz="2000" dirty="0" smtClean="0">
                  <a:solidFill>
                    <a:schemeClr val="tx2">
                      <a:lumMod val="50000"/>
                    </a:schemeClr>
                  </a:solidFill>
                </a:rPr>
                <a:t>Ch 13</a:t>
              </a:r>
            </a:p>
            <a:p>
              <a:pPr>
                <a:spcAft>
                  <a:spcPts val="1000"/>
                </a:spcAft>
              </a:pPr>
              <a:r>
                <a:rPr lang="en-GB" sz="2000" dirty="0" smtClean="0">
                  <a:solidFill>
                    <a:schemeClr val="tx2">
                      <a:lumMod val="50000"/>
                    </a:schemeClr>
                  </a:solidFill>
                </a:rPr>
                <a:t>Ch 15</a:t>
              </a:r>
              <a:endParaRPr lang="en-US" sz="20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CCI project integration meeting</a:t>
            </a:r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Reanalysis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452977" y="1484784"/>
            <a:ext cx="7511511" cy="4778979"/>
            <a:chOff x="1452977" y="1484784"/>
            <a:chExt cx="7511511" cy="4778979"/>
          </a:xfrm>
        </p:grpSpPr>
        <p:pic>
          <p:nvPicPr>
            <p:cNvPr id="4" name="Picture 3" descr="bc_msu.png"/>
            <p:cNvPicPr>
              <a:picLocks noChangeAspect="1"/>
            </p:cNvPicPr>
            <p:nvPr/>
          </p:nvPicPr>
          <p:blipFill>
            <a:blip r:embed="rId3" cstate="print"/>
            <a:srcRect t="8610"/>
            <a:stretch>
              <a:fillRect/>
            </a:stretch>
          </p:blipFill>
          <p:spPr>
            <a:xfrm>
              <a:off x="1452977" y="1583243"/>
              <a:ext cx="7511511" cy="4680520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1475656" y="1484784"/>
              <a:ext cx="864096" cy="38884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noAutofit/>
            </a:bodyPr>
            <a:lstStyle/>
            <a:p>
              <a:pPr>
                <a:lnSpc>
                  <a:spcPct val="400000"/>
                </a:lnSpc>
                <a:spcAft>
                  <a:spcPts val="1000"/>
                </a:spcAft>
              </a:pPr>
              <a:r>
                <a:rPr lang="en-GB" sz="2000" dirty="0" smtClean="0">
                  <a:solidFill>
                    <a:schemeClr val="tx2">
                      <a:lumMod val="50000"/>
                    </a:schemeClr>
                  </a:solidFill>
                </a:rPr>
                <a:t>Ch 2</a:t>
              </a:r>
            </a:p>
            <a:p>
              <a:pPr>
                <a:lnSpc>
                  <a:spcPct val="400000"/>
                </a:lnSpc>
                <a:spcAft>
                  <a:spcPts val="1000"/>
                </a:spcAft>
              </a:pPr>
              <a:r>
                <a:rPr lang="en-GB" sz="2000" dirty="0" smtClean="0">
                  <a:solidFill>
                    <a:schemeClr val="tx2">
                      <a:lumMod val="50000"/>
                    </a:schemeClr>
                  </a:solidFill>
                </a:rPr>
                <a:t>Ch 3</a:t>
              </a:r>
            </a:p>
            <a:p>
              <a:pPr>
                <a:lnSpc>
                  <a:spcPct val="400000"/>
                </a:lnSpc>
                <a:spcAft>
                  <a:spcPts val="1000"/>
                </a:spcAft>
              </a:pPr>
              <a:r>
                <a:rPr lang="en-GB" sz="2000" dirty="0" smtClean="0">
                  <a:solidFill>
                    <a:schemeClr val="tx2">
                      <a:lumMod val="50000"/>
                    </a:schemeClr>
                  </a:solidFill>
                </a:rPr>
                <a:t>Ch 4</a:t>
              </a: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78706"/>
          </a:xfrm>
        </p:spPr>
        <p:txBody>
          <a:bodyPr/>
          <a:lstStyle/>
          <a:p>
            <a:r>
              <a:rPr lang="en-GB" sz="2800" dirty="0" smtClean="0"/>
              <a:t>Independent verification of MSU bias estimates</a:t>
            </a:r>
            <a:endParaRPr lang="en-GB" sz="2800" dirty="0"/>
          </a:p>
        </p:txBody>
      </p:sp>
      <p:grpSp>
        <p:nvGrpSpPr>
          <p:cNvPr id="7" name="Group 6"/>
          <p:cNvGrpSpPr/>
          <p:nvPr/>
        </p:nvGrpSpPr>
        <p:grpSpPr>
          <a:xfrm>
            <a:off x="1475656" y="764704"/>
            <a:ext cx="7200800" cy="1267755"/>
            <a:chOff x="1475656" y="764704"/>
            <a:chExt cx="7200800" cy="1267755"/>
          </a:xfrm>
        </p:grpSpPr>
        <p:pic>
          <p:nvPicPr>
            <p:cNvPr id="5" name="Picture 8" descr="MSU2_warmtarget"/>
            <p:cNvPicPr>
              <a:picLocks noChangeAspect="1" noChangeArrowheads="1"/>
            </p:cNvPicPr>
            <p:nvPr/>
          </p:nvPicPr>
          <p:blipFill>
            <a:blip r:embed="rId4" cstate="print"/>
            <a:srcRect l="2418" t="55721"/>
            <a:stretch>
              <a:fillRect/>
            </a:stretch>
          </p:blipFill>
          <p:spPr bwMode="auto">
            <a:xfrm>
              <a:off x="4572000" y="1120520"/>
              <a:ext cx="2880320" cy="9119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TextBox 5"/>
            <p:cNvSpPr txBox="1"/>
            <p:nvPr/>
          </p:nvSpPr>
          <p:spPr>
            <a:xfrm>
              <a:off x="1475656" y="764704"/>
              <a:ext cx="72008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>
                  <a:solidFill>
                    <a:schemeClr val="accent6">
                      <a:lumMod val="50000"/>
                    </a:schemeClr>
                  </a:solidFill>
                </a:rPr>
                <a:t>Recorded on-board warm target temperature changes due to orbital drift for NOAA-14 (</a:t>
              </a:r>
              <a:r>
                <a:rPr lang="en-GB" dirty="0" err="1" smtClean="0">
                  <a:solidFill>
                    <a:schemeClr val="accent6">
                      <a:lumMod val="50000"/>
                    </a:schemeClr>
                  </a:solidFill>
                </a:rPr>
                <a:t>Grody</a:t>
              </a:r>
              <a:r>
                <a:rPr lang="en-GB" dirty="0" smtClean="0">
                  <a:solidFill>
                    <a:schemeClr val="accent6">
                      <a:lumMod val="50000"/>
                    </a:schemeClr>
                  </a:solidFill>
                </a:rPr>
                <a:t> et al. 2004)</a:t>
              </a:r>
              <a:endParaRPr lang="en-GB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</p:grp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CCI project integration meeting</a:t>
            </a:r>
            <a:endParaRPr lang="en-GB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Reanalysis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-1042"/>
            <a:ext cx="9144000" cy="6937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7" tIns="44450" rIns="90487" bIns="44450" anchor="ctr"/>
          <a:lstStyle/>
          <a:p>
            <a:pPr algn="ctr" eaLnBrk="1" hangingPunct="1"/>
            <a:r>
              <a:rPr lang="en-GB" sz="2800" dirty="0" smtClean="0">
                <a:solidFill>
                  <a:schemeClr val="accent1">
                    <a:lumMod val="50000"/>
                  </a:schemeClr>
                </a:solidFill>
              </a:rPr>
              <a:t>How accurate are trend estimates from reanalysis?</a:t>
            </a:r>
            <a:endParaRPr lang="en-GB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Picture 3" descr="msu_wt_func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6545" y="2878694"/>
            <a:ext cx="1899191" cy="331236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13242" y="940658"/>
            <a:ext cx="70110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chemeClr val="accent1">
                    <a:lumMod val="75000"/>
                  </a:schemeClr>
                </a:solidFill>
              </a:rPr>
              <a:t>Global mean temperatures, for MSU-equivalent vertical averages:</a:t>
            </a:r>
            <a:endParaRPr lang="en-US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2339752" y="1484784"/>
            <a:ext cx="6552728" cy="4752528"/>
            <a:chOff x="2627784" y="2223671"/>
            <a:chExt cx="6120680" cy="4085649"/>
          </a:xfrm>
        </p:grpSpPr>
        <p:grpSp>
          <p:nvGrpSpPr>
            <p:cNvPr id="10" name="Group 9"/>
            <p:cNvGrpSpPr/>
            <p:nvPr/>
          </p:nvGrpSpPr>
          <p:grpSpPr>
            <a:xfrm>
              <a:off x="2627784" y="2223671"/>
              <a:ext cx="6120680" cy="4085649"/>
              <a:chOff x="2627784" y="2223671"/>
              <a:chExt cx="6120680" cy="4085649"/>
            </a:xfrm>
          </p:grpSpPr>
          <p:pic>
            <p:nvPicPr>
              <p:cNvPr id="2" name="Picture 1" descr="Dee_tls_tts.png"/>
              <p:cNvPicPr>
                <a:picLocks noChangeAspect="1"/>
              </p:cNvPicPr>
              <p:nvPr/>
            </p:nvPicPr>
            <p:blipFill>
              <a:blip r:embed="rId4" cstate="print"/>
              <a:srcRect r="8573"/>
              <a:stretch>
                <a:fillRect/>
              </a:stretch>
            </p:blipFill>
            <p:spPr>
              <a:xfrm>
                <a:off x="2627784" y="2223671"/>
                <a:ext cx="5976664" cy="4085649"/>
              </a:xfrm>
              <a:prstGeom prst="rect">
                <a:avLst/>
              </a:prstGeom>
            </p:spPr>
          </p:pic>
          <p:sp>
            <p:nvSpPr>
              <p:cNvPr id="9" name="Rectangle 8"/>
              <p:cNvSpPr/>
              <p:nvPr/>
            </p:nvSpPr>
            <p:spPr>
              <a:xfrm>
                <a:off x="8532440" y="2636912"/>
                <a:ext cx="216024" cy="64807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4015721" y="2546320"/>
              <a:ext cx="2495358" cy="7143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dirty="0" smtClean="0">
                  <a:solidFill>
                    <a:srgbClr val="FF0000"/>
                  </a:solidFill>
                </a:rPr>
                <a:t>ERA-Interim</a:t>
              </a:r>
              <a:endParaRPr lang="en-US" sz="1600" b="1" dirty="0" smtClean="0">
                <a:solidFill>
                  <a:srgbClr val="FF0000"/>
                </a:solidFill>
              </a:endParaRPr>
            </a:p>
            <a:p>
              <a:r>
                <a:rPr lang="en-GB" sz="1600" b="1" dirty="0" err="1" smtClean="0">
                  <a:solidFill>
                    <a:schemeClr val="accent1">
                      <a:lumMod val="75000"/>
                    </a:schemeClr>
                  </a:solidFill>
                </a:rPr>
                <a:t>Radiosondes</a:t>
              </a:r>
              <a:r>
                <a:rPr lang="en-GB" sz="1600" b="1" dirty="0" smtClean="0">
                  <a:solidFill>
                    <a:schemeClr val="accent1">
                      <a:lumMod val="75000"/>
                    </a:schemeClr>
                  </a:solidFill>
                </a:rPr>
                <a:t> only </a:t>
              </a:r>
              <a:r>
                <a:rPr lang="en-GB" sz="1600" b="1" dirty="0" smtClean="0">
                  <a:solidFill>
                    <a:srgbClr val="00B0F0"/>
                  </a:solidFill>
                </a:rPr>
                <a:t>(corrected)</a:t>
              </a:r>
            </a:p>
            <a:p>
              <a:r>
                <a:rPr lang="en-GB" sz="1600" b="1" dirty="0" smtClean="0">
                  <a:solidFill>
                    <a:srgbClr val="FFC000"/>
                  </a:solidFill>
                </a:rPr>
                <a:t>MSU only, </a:t>
              </a:r>
              <a:r>
                <a:rPr lang="en-GB" sz="1600" b="1" dirty="0" smtClean="0">
                  <a:solidFill>
                    <a:srgbClr val="FFC000"/>
                  </a:solidFill>
                </a:rPr>
                <a:t>from</a:t>
              </a:r>
              <a:r>
                <a:rPr lang="en-GB" sz="1600" b="1" dirty="0" smtClean="0">
                  <a:solidFill>
                    <a:srgbClr val="FFC000"/>
                  </a:solidFill>
                </a:rPr>
                <a:t> </a:t>
              </a:r>
              <a:r>
                <a:rPr lang="en-GB" sz="1600" b="1" dirty="0" smtClean="0">
                  <a:solidFill>
                    <a:srgbClr val="FFC000"/>
                  </a:solidFill>
                </a:rPr>
                <a:t>RSS</a:t>
              </a:r>
            </a:p>
          </p:txBody>
        </p:sp>
      </p:grpSp>
      <p:sp>
        <p:nvSpPr>
          <p:cNvPr id="12" name="Rectangle 11"/>
          <p:cNvSpPr/>
          <p:nvPr/>
        </p:nvSpPr>
        <p:spPr>
          <a:xfrm>
            <a:off x="4860032" y="3789040"/>
            <a:ext cx="576064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CCI project integration meeting</a:t>
            </a:r>
            <a:endParaRPr lang="en-GB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Reanalysis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0"/>
            <a:ext cx="8676456" cy="692696"/>
          </a:xfrm>
        </p:spPr>
        <p:txBody>
          <a:bodyPr/>
          <a:lstStyle/>
          <a:p>
            <a:r>
              <a:rPr lang="en-GB" sz="2800" dirty="0" smtClean="0"/>
              <a:t>Surface temperature anomalies for July 2010</a:t>
            </a:r>
            <a:endParaRPr lang="en-GB" sz="2800" dirty="0"/>
          </a:p>
        </p:txBody>
      </p:sp>
      <p:pic>
        <p:nvPicPr>
          <p:cNvPr id="6" name="Picture 5" descr="NCDC_July2010.gif"/>
          <p:cNvPicPr>
            <a:picLocks noChangeAspect="1"/>
          </p:cNvPicPr>
          <p:nvPr/>
        </p:nvPicPr>
        <p:blipFill>
          <a:blip r:embed="rId3" cstate="print"/>
          <a:srcRect l="4332" t="25399" r="8413" b="8368"/>
          <a:stretch>
            <a:fillRect/>
          </a:stretch>
        </p:blipFill>
        <p:spPr>
          <a:xfrm>
            <a:off x="4644262" y="3733031"/>
            <a:ext cx="4283170" cy="2671019"/>
          </a:xfrm>
          <a:prstGeom prst="rect">
            <a:avLst/>
          </a:prstGeom>
        </p:spPr>
      </p:pic>
      <p:pic>
        <p:nvPicPr>
          <p:cNvPr id="7" name="Picture 6" descr="t_anomaly_july_aitoff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255" y="1037963"/>
            <a:ext cx="4810522" cy="2538662"/>
          </a:xfrm>
          <a:prstGeom prst="rect">
            <a:avLst/>
          </a:prstGeom>
        </p:spPr>
      </p:pic>
      <p:pic>
        <p:nvPicPr>
          <p:cNvPr id="8" name="Picture 7" descr="t_anomaly_201007_GISS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87693" y="3793197"/>
            <a:ext cx="4337577" cy="2526629"/>
          </a:xfrm>
          <a:prstGeom prst="rect">
            <a:avLst/>
          </a:prstGeom>
        </p:spPr>
      </p:pic>
      <p:pic>
        <p:nvPicPr>
          <p:cNvPr id="9" name="Picture 8" descr="t_anomaly_201007_MetOffice.png"/>
          <p:cNvPicPr>
            <a:picLocks noChangeAspect="1"/>
          </p:cNvPicPr>
          <p:nvPr/>
        </p:nvPicPr>
        <p:blipFill>
          <a:blip r:embed="rId6" cstate="print"/>
          <a:srcRect t="10018"/>
          <a:stretch>
            <a:fillRect/>
          </a:stretch>
        </p:blipFill>
        <p:spPr>
          <a:xfrm>
            <a:off x="4944728" y="1196752"/>
            <a:ext cx="3956365" cy="246409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51520" y="755412"/>
            <a:ext cx="1337097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GB" sz="1800" b="1" dirty="0" smtClean="0">
                <a:latin typeface="Calibri" pitchFamily="34" charset="0"/>
              </a:rPr>
              <a:t>ERA-Interim</a:t>
            </a:r>
            <a:endParaRPr lang="en-US" sz="1800" b="1" dirty="0" smtClean="0">
              <a:latin typeface="Calibri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0682" y="3608711"/>
            <a:ext cx="1247842" cy="36933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GB" sz="1800" b="1" dirty="0" smtClean="0">
                <a:latin typeface="Calibri" pitchFamily="34" charset="0"/>
              </a:rPr>
              <a:t>NASA/GISS</a:t>
            </a:r>
            <a:endParaRPr lang="en-US" sz="1800" b="1" dirty="0" smtClean="0">
              <a:latin typeface="Calibri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572000" y="764704"/>
            <a:ext cx="1532407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GB" sz="1800" b="1" dirty="0" smtClean="0">
                <a:latin typeface="Calibri" pitchFamily="34" charset="0"/>
              </a:rPr>
              <a:t>Hadley Centre</a:t>
            </a:r>
            <a:endParaRPr lang="en-US" sz="1800" b="1" dirty="0" smtClean="0">
              <a:latin typeface="Calibri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074676" y="3608704"/>
            <a:ext cx="1409425" cy="36933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GB" sz="1800" b="1" dirty="0" smtClean="0">
                <a:latin typeface="Calibri" pitchFamily="34" charset="0"/>
              </a:rPr>
              <a:t>NOAA/NCDC</a:t>
            </a:r>
            <a:endParaRPr lang="en-US" sz="1800" b="1" dirty="0" smtClean="0">
              <a:latin typeface="Calibri" pitchFamily="34" charset="0"/>
            </a:endParaRP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CCI project integration meeting</a:t>
            </a:r>
            <a:endParaRPr lang="en-GB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Reanalysis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6"/>
          <p:cNvSpPr>
            <a:spLocks noChangeArrowheads="1"/>
          </p:cNvSpPr>
          <p:nvPr/>
        </p:nvSpPr>
        <p:spPr bwMode="auto">
          <a:xfrm>
            <a:off x="144463" y="1"/>
            <a:ext cx="8855075" cy="69269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44450" rIns="0" bIns="44450" anchor="ctr"/>
          <a:lstStyle/>
          <a:p>
            <a:pPr algn="ctr">
              <a:lnSpc>
                <a:spcPts val="2800"/>
              </a:lnSpc>
              <a:spcBef>
                <a:spcPct val="0"/>
              </a:spcBef>
              <a:buClrTx/>
            </a:pPr>
            <a:r>
              <a:rPr lang="en-GB" sz="2800" dirty="0" smtClean="0">
                <a:solidFill>
                  <a:srgbClr val="003870"/>
                </a:solidFill>
                <a:latin typeface="Calibri" pitchFamily="34" charset="0"/>
              </a:rPr>
              <a:t>Larger uncertainties in </a:t>
            </a:r>
            <a:r>
              <a:rPr lang="en-GB" sz="2800" dirty="0">
                <a:solidFill>
                  <a:srgbClr val="003870"/>
                </a:solidFill>
                <a:latin typeface="Calibri" pitchFamily="34" charset="0"/>
              </a:rPr>
              <a:t>precipitation </a:t>
            </a:r>
            <a:r>
              <a:rPr lang="en-GB" sz="2800" dirty="0" smtClean="0">
                <a:solidFill>
                  <a:srgbClr val="003870"/>
                </a:solidFill>
                <a:latin typeface="Calibri" pitchFamily="34" charset="0"/>
              </a:rPr>
              <a:t>trends</a:t>
            </a:r>
            <a:endParaRPr lang="en-GB" sz="2800" dirty="0">
              <a:solidFill>
                <a:srgbClr val="003870"/>
              </a:solidFill>
              <a:latin typeface="Calibri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CCI project integration meeting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924400" y="6468129"/>
            <a:ext cx="2895600" cy="365125"/>
          </a:xfrm>
        </p:spPr>
        <p:txBody>
          <a:bodyPr/>
          <a:lstStyle/>
          <a:p>
            <a:r>
              <a:rPr lang="en-GB" smtClean="0"/>
              <a:t>Reanalysis</a:t>
            </a:r>
            <a:endParaRPr lang="en-GB" dirty="0"/>
          </a:p>
        </p:txBody>
      </p:sp>
      <p:pic>
        <p:nvPicPr>
          <p:cNvPr id="7" name="Picture 6" descr="precip_ocean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63888" y="1313581"/>
            <a:ext cx="4968552" cy="2403451"/>
          </a:xfrm>
          <a:prstGeom prst="rect">
            <a:avLst/>
          </a:prstGeom>
        </p:spPr>
      </p:pic>
      <p:pic>
        <p:nvPicPr>
          <p:cNvPr id="8" name="Picture 7" descr="precip_land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602029" y="3811763"/>
            <a:ext cx="4896544" cy="2353541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3635896" y="908720"/>
            <a:ext cx="4896544" cy="254734"/>
            <a:chOff x="1907704" y="908720"/>
            <a:chExt cx="4896544" cy="254734"/>
          </a:xfrm>
        </p:grpSpPr>
        <p:pic>
          <p:nvPicPr>
            <p:cNvPr id="9" name="Picture 8" descr="precip_legend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07704" y="908720"/>
              <a:ext cx="4896544" cy="254734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/>
          </p:nvSpPr>
          <p:spPr>
            <a:xfrm>
              <a:off x="3131840" y="908720"/>
              <a:ext cx="504056" cy="2160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076056" y="908720"/>
              <a:ext cx="504056" cy="2160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Rectangle 4"/>
          <p:cNvSpPr txBox="1">
            <a:spLocks noChangeArrowheads="1"/>
          </p:cNvSpPr>
          <p:nvPr/>
        </p:nvSpPr>
        <p:spPr>
          <a:xfrm>
            <a:off x="480423" y="1482680"/>
            <a:ext cx="2795433" cy="4034552"/>
          </a:xfrm>
          <a:prstGeom prst="rect">
            <a:avLst/>
          </a:prstGeom>
        </p:spPr>
        <p:txBody>
          <a:bodyPr/>
          <a:lstStyle/>
          <a:p>
            <a:pPr lvl="0" defTabSz="762000">
              <a:lnSpc>
                <a:spcPts val="2600"/>
              </a:lnSpc>
              <a:defRPr/>
            </a:pPr>
            <a:r>
              <a:rPr lang="en-GB" sz="2000" kern="0" dirty="0" smtClean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Comparison of monthly averaged rainfall with combined rain gauge and satellite products (GPCP) </a:t>
            </a:r>
            <a:endParaRPr lang="en-GB" sz="2000" kern="0" dirty="0" smtClean="0">
              <a:solidFill>
                <a:schemeClr val="accent3">
                  <a:lumMod val="50000"/>
                </a:schemeClr>
              </a:solidFill>
              <a:latin typeface="Calibri" pitchFamily="34" charset="0"/>
            </a:endParaRPr>
          </a:p>
          <a:p>
            <a:pPr lvl="0" defTabSz="762000">
              <a:lnSpc>
                <a:spcPts val="2600"/>
              </a:lnSpc>
              <a:defRPr/>
            </a:pPr>
            <a:endParaRPr lang="en-GB" sz="2000" kern="0" dirty="0" smtClean="0">
              <a:latin typeface="Calibri" pitchFamily="34" charset="0"/>
            </a:endParaRPr>
          </a:p>
          <a:p>
            <a:pPr defTabSz="762000">
              <a:lnSpc>
                <a:spcPts val="2600"/>
              </a:lnSpc>
              <a:defRPr/>
            </a:pPr>
            <a:r>
              <a:rPr lang="en-GB" sz="2000" kern="0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</a:rPr>
              <a:t>Reanalysis estimates of rainfall over ocean are still problematic </a:t>
            </a:r>
            <a:endParaRPr lang="en-GB" sz="2000" kern="0" dirty="0" smtClean="0">
              <a:solidFill>
                <a:schemeClr val="accent4">
                  <a:lumMod val="75000"/>
                </a:schemeClr>
              </a:solidFill>
              <a:latin typeface="Calibri" pitchFamily="34" charset="0"/>
            </a:endParaRPr>
          </a:p>
          <a:p>
            <a:pPr lvl="0" defTabSz="762000">
              <a:lnSpc>
                <a:spcPts val="2600"/>
              </a:lnSpc>
              <a:defRPr/>
            </a:pPr>
            <a:endParaRPr lang="en-GB" sz="2000" kern="0" dirty="0" smtClean="0">
              <a:latin typeface="Calibri" pitchFamily="34" charset="0"/>
            </a:endParaRPr>
          </a:p>
          <a:p>
            <a:pPr lvl="0" defTabSz="762000">
              <a:lnSpc>
                <a:spcPts val="2600"/>
              </a:lnSpc>
              <a:defRPr/>
            </a:pPr>
            <a:r>
              <a:rPr lang="en-GB" sz="2000" kern="0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>Results over land are much better</a:t>
            </a:r>
            <a:endParaRPr lang="en-GB" sz="2000" kern="0" dirty="0" smtClean="0">
              <a:solidFill>
                <a:schemeClr val="accent2">
                  <a:lumMod val="75000"/>
                </a:schemeClr>
              </a:solidFill>
              <a:latin typeface="Calibri" pitchFamily="34" charset="0"/>
            </a:endParaRPr>
          </a:p>
          <a:p>
            <a:pPr lvl="0" defTabSz="762000">
              <a:lnSpc>
                <a:spcPts val="2600"/>
              </a:lnSpc>
              <a:defRPr/>
            </a:pPr>
            <a:endParaRPr lang="en-GB" sz="2200" kern="0" dirty="0" smtClean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6"/>
          <p:cNvSpPr>
            <a:spLocks noChangeArrowheads="1"/>
          </p:cNvSpPr>
          <p:nvPr/>
        </p:nvSpPr>
        <p:spPr bwMode="auto">
          <a:xfrm>
            <a:off x="144463" y="1"/>
            <a:ext cx="8855075" cy="69269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44450" rIns="0" bIns="44450" anchor="ctr"/>
          <a:lstStyle/>
          <a:p>
            <a:pPr algn="ctr">
              <a:lnSpc>
                <a:spcPts val="2800"/>
              </a:lnSpc>
              <a:spcBef>
                <a:spcPct val="0"/>
              </a:spcBef>
              <a:buClrTx/>
            </a:pPr>
            <a:r>
              <a:rPr lang="en-GB" sz="2800" dirty="0" smtClean="0">
                <a:solidFill>
                  <a:srgbClr val="003870"/>
                </a:solidFill>
                <a:latin typeface="Calibri" pitchFamily="34" charset="0"/>
              </a:rPr>
              <a:t>Larger uncertainties in </a:t>
            </a:r>
            <a:r>
              <a:rPr lang="en-GB" sz="2800" dirty="0">
                <a:solidFill>
                  <a:srgbClr val="003870"/>
                </a:solidFill>
                <a:latin typeface="Calibri" pitchFamily="34" charset="0"/>
              </a:rPr>
              <a:t>precipitation </a:t>
            </a:r>
            <a:r>
              <a:rPr lang="en-GB" sz="2800" dirty="0" smtClean="0">
                <a:solidFill>
                  <a:srgbClr val="003870"/>
                </a:solidFill>
                <a:latin typeface="Calibri" pitchFamily="34" charset="0"/>
              </a:rPr>
              <a:t>trends</a:t>
            </a:r>
            <a:endParaRPr lang="en-GB" sz="2800" dirty="0">
              <a:solidFill>
                <a:srgbClr val="003870"/>
              </a:solidFill>
              <a:latin typeface="Calibri" pitchFamily="34" charset="0"/>
            </a:endParaRPr>
          </a:p>
        </p:txBody>
      </p:sp>
      <p:pic>
        <p:nvPicPr>
          <p:cNvPr id="38915" name="Picture 4" descr="psss.gif"/>
          <p:cNvPicPr>
            <a:picLocks noChangeAspect="1"/>
          </p:cNvPicPr>
          <p:nvPr/>
        </p:nvPicPr>
        <p:blipFill>
          <a:blip r:embed="rId3" cstate="print"/>
          <a:srcRect t="4530" b="40125"/>
          <a:stretch>
            <a:fillRect/>
          </a:stretch>
        </p:blipFill>
        <p:spPr bwMode="auto">
          <a:xfrm>
            <a:off x="1498234" y="1340768"/>
            <a:ext cx="6314126" cy="4934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CCI project integration meeting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Reanalysis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513243" y="836712"/>
            <a:ext cx="81632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solidFill>
                  <a:schemeClr val="accent1">
                    <a:lumMod val="75000"/>
                  </a:schemeClr>
                </a:solidFill>
              </a:rPr>
              <a:t>Decadal trends in precipitation, from GPCC data and from ERA-Interim:</a:t>
            </a:r>
            <a:endParaRPr lang="en-US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6" name="Picture 22" descr="psss2.gif"/>
          <p:cNvPicPr>
            <a:picLocks noChangeAspect="1"/>
          </p:cNvPicPr>
          <p:nvPr/>
        </p:nvPicPr>
        <p:blipFill>
          <a:blip r:embed="rId3" cstate="print"/>
          <a:srcRect l="2911" t="15100" r="2911" b="27454"/>
          <a:stretch>
            <a:fillRect/>
          </a:stretch>
        </p:blipFill>
        <p:spPr bwMode="auto">
          <a:xfrm>
            <a:off x="4500563" y="4594962"/>
            <a:ext cx="4191000" cy="1808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74" name="Rectangle 6"/>
          <p:cNvSpPr>
            <a:spLocks noChangeArrowheads="1"/>
          </p:cNvSpPr>
          <p:nvPr/>
        </p:nvSpPr>
        <p:spPr bwMode="auto">
          <a:xfrm>
            <a:off x="144463" y="1"/>
            <a:ext cx="8855075" cy="69269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44450" rIns="0" bIns="44450" anchor="ctr"/>
          <a:lstStyle/>
          <a:p>
            <a:pPr algn="ctr" defTabSz="762000">
              <a:spcBef>
                <a:spcPct val="0"/>
              </a:spcBef>
              <a:buClrTx/>
            </a:pPr>
            <a:r>
              <a:rPr lang="en-GB" sz="2800" dirty="0" smtClean="0">
                <a:solidFill>
                  <a:srgbClr val="003870"/>
                </a:solidFill>
                <a:latin typeface="Calibri" pitchFamily="34" charset="0"/>
              </a:rPr>
              <a:t>Precipitation anomalies </a:t>
            </a:r>
            <a:r>
              <a:rPr lang="en-GB" sz="2800" dirty="0">
                <a:solidFill>
                  <a:srgbClr val="003870"/>
                </a:solidFill>
                <a:latin typeface="Calibri" pitchFamily="34" charset="0"/>
              </a:rPr>
              <a:t>for 1</a:t>
            </a:r>
            <a:r>
              <a:rPr lang="en-GB" sz="2800" baseline="30000" dirty="0">
                <a:solidFill>
                  <a:srgbClr val="003870"/>
                </a:solidFill>
                <a:latin typeface="Calibri" pitchFamily="34" charset="0"/>
              </a:rPr>
              <a:t>O</a:t>
            </a:r>
            <a:r>
              <a:rPr lang="en-GB" sz="2800" dirty="0">
                <a:solidFill>
                  <a:srgbClr val="003870"/>
                </a:solidFill>
                <a:latin typeface="Calibri" pitchFamily="34" charset="0"/>
              </a:rPr>
              <a:t>x1</a:t>
            </a:r>
            <a:r>
              <a:rPr lang="en-GB" sz="2800" baseline="30000" dirty="0">
                <a:solidFill>
                  <a:srgbClr val="003870"/>
                </a:solidFill>
                <a:latin typeface="Calibri" pitchFamily="34" charset="0"/>
              </a:rPr>
              <a:t>O</a:t>
            </a:r>
            <a:r>
              <a:rPr lang="en-GB" sz="2800" dirty="0">
                <a:solidFill>
                  <a:srgbClr val="003870"/>
                </a:solidFill>
                <a:latin typeface="Calibri" pitchFamily="34" charset="0"/>
              </a:rPr>
              <a:t> grid boxes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700582" y="705575"/>
            <a:ext cx="4443417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 smtClean="0"/>
              <a:t>Anomalies are computed relative to (1989-2009) means for each month from ERA and GPCC respectively.</a:t>
            </a:r>
          </a:p>
          <a:p>
            <a:pPr>
              <a:spcBef>
                <a:spcPts val="600"/>
              </a:spcBef>
            </a:pPr>
            <a:r>
              <a:rPr lang="en-GB" sz="1800" dirty="0" smtClean="0"/>
              <a:t>Time series of 12-month running means are shown here.</a:t>
            </a:r>
            <a:endParaRPr lang="en-US" sz="1800" dirty="0" smtClean="0"/>
          </a:p>
        </p:txBody>
      </p:sp>
      <p:pic>
        <p:nvPicPr>
          <p:cNvPr id="20" name="Picture 4" descr="psss1"/>
          <p:cNvPicPr>
            <a:picLocks noChangeAspect="1" noChangeArrowheads="1"/>
          </p:cNvPicPr>
          <p:nvPr/>
        </p:nvPicPr>
        <p:blipFill>
          <a:blip r:embed="rId4" cstate="print"/>
          <a:srcRect l="9676" t="20499" r="19221" b="7367"/>
          <a:stretch>
            <a:fillRect/>
          </a:stretch>
        </p:blipFill>
        <p:spPr bwMode="auto">
          <a:xfrm>
            <a:off x="4786313" y="2394679"/>
            <a:ext cx="2767012" cy="198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Line 10"/>
          <p:cNvSpPr>
            <a:spLocks noChangeShapeType="1"/>
          </p:cNvSpPr>
          <p:nvPr/>
        </p:nvSpPr>
        <p:spPr bwMode="auto">
          <a:xfrm flipV="1">
            <a:off x="6886575" y="4036153"/>
            <a:ext cx="0" cy="586800"/>
          </a:xfrm>
          <a:prstGeom prst="line">
            <a:avLst/>
          </a:prstGeom>
          <a:noFill/>
          <a:ln w="50800">
            <a:solidFill>
              <a:schemeClr val="tx1">
                <a:lumMod val="65000"/>
                <a:lumOff val="35000"/>
              </a:schemeClr>
            </a:solidFill>
            <a:round/>
            <a:headEnd/>
            <a:tailEnd type="triangle" w="med" len="med"/>
          </a:ln>
        </p:spPr>
        <p:txBody>
          <a:bodyPr lIns="90487" tIns="44450" rIns="90487" bIns="44450"/>
          <a:lstStyle/>
          <a:p>
            <a:endParaRPr lang="en-US"/>
          </a:p>
        </p:txBody>
      </p:sp>
      <p:sp>
        <p:nvSpPr>
          <p:cNvPr id="22" name="Line 12"/>
          <p:cNvSpPr>
            <a:spLocks noChangeShapeType="1"/>
          </p:cNvSpPr>
          <p:nvPr/>
        </p:nvSpPr>
        <p:spPr bwMode="auto">
          <a:xfrm flipH="1" flipV="1">
            <a:off x="4286250" y="3572604"/>
            <a:ext cx="827088" cy="0"/>
          </a:xfrm>
          <a:prstGeom prst="line">
            <a:avLst/>
          </a:prstGeom>
          <a:noFill/>
          <a:ln w="50800">
            <a:solidFill>
              <a:schemeClr val="tx1">
                <a:lumMod val="65000"/>
                <a:lumOff val="35000"/>
              </a:schemeClr>
            </a:solidFill>
            <a:round/>
            <a:headEnd type="triangle" w="med" len="med"/>
            <a:tailEnd/>
          </a:ln>
        </p:spPr>
        <p:txBody>
          <a:bodyPr lIns="90487" tIns="44450" rIns="90487" bIns="44450"/>
          <a:lstStyle/>
          <a:p>
            <a:endParaRPr lang="en-US"/>
          </a:p>
        </p:txBody>
      </p:sp>
      <p:sp>
        <p:nvSpPr>
          <p:cNvPr id="23" name="Line 13"/>
          <p:cNvSpPr>
            <a:spLocks noChangeShapeType="1"/>
          </p:cNvSpPr>
          <p:nvPr/>
        </p:nvSpPr>
        <p:spPr bwMode="auto">
          <a:xfrm flipH="1" flipV="1">
            <a:off x="4287838" y="2094642"/>
            <a:ext cx="1700212" cy="833437"/>
          </a:xfrm>
          <a:prstGeom prst="line">
            <a:avLst/>
          </a:prstGeom>
          <a:noFill/>
          <a:ln w="50800">
            <a:solidFill>
              <a:schemeClr val="tx1">
                <a:lumMod val="65000"/>
                <a:lumOff val="35000"/>
              </a:schemeClr>
            </a:solidFill>
            <a:round/>
            <a:headEnd type="triangle" w="med" len="med"/>
            <a:tailEnd/>
          </a:ln>
        </p:spPr>
        <p:txBody>
          <a:bodyPr lIns="90487" tIns="44450" rIns="90487" bIns="44450"/>
          <a:lstStyle/>
          <a:p>
            <a:endParaRPr lang="en-US"/>
          </a:p>
        </p:txBody>
      </p:sp>
      <p:sp>
        <p:nvSpPr>
          <p:cNvPr id="24" name="Line 14"/>
          <p:cNvSpPr>
            <a:spLocks noChangeShapeType="1"/>
          </p:cNvSpPr>
          <p:nvPr/>
        </p:nvSpPr>
        <p:spPr bwMode="auto">
          <a:xfrm flipH="1">
            <a:off x="4257675" y="3821842"/>
            <a:ext cx="1976438" cy="846145"/>
          </a:xfrm>
          <a:prstGeom prst="line">
            <a:avLst/>
          </a:prstGeom>
          <a:noFill/>
          <a:ln w="50800">
            <a:solidFill>
              <a:schemeClr val="tx1">
                <a:lumMod val="65000"/>
                <a:lumOff val="35000"/>
              </a:schemeClr>
            </a:solidFill>
            <a:round/>
            <a:headEnd type="triangle" w="med" len="med"/>
            <a:tailEnd/>
          </a:ln>
        </p:spPr>
        <p:txBody>
          <a:bodyPr lIns="90487" tIns="44450" rIns="90487" bIns="44450"/>
          <a:lstStyle/>
          <a:p>
            <a:endParaRPr lang="en-US"/>
          </a:p>
        </p:txBody>
      </p:sp>
      <p:pic>
        <p:nvPicPr>
          <p:cNvPr id="40964" name="Picture 21" descr="psss3.gif"/>
          <p:cNvPicPr>
            <a:picLocks noChangeAspect="1"/>
          </p:cNvPicPr>
          <p:nvPr/>
        </p:nvPicPr>
        <p:blipFill>
          <a:blip r:embed="rId5" cstate="print"/>
          <a:srcRect l="2911" t="15100" r="2911" b="27454"/>
          <a:stretch>
            <a:fillRect/>
          </a:stretch>
        </p:blipFill>
        <p:spPr bwMode="auto">
          <a:xfrm>
            <a:off x="107950" y="4594962"/>
            <a:ext cx="4191000" cy="1808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2" name="Picture 18" descr="psss1.gif"/>
          <p:cNvPicPr>
            <a:picLocks noChangeAspect="1"/>
          </p:cNvPicPr>
          <p:nvPr/>
        </p:nvPicPr>
        <p:blipFill>
          <a:blip r:embed="rId6" cstate="print"/>
          <a:srcRect l="2911" t="15100" r="2911" b="27454"/>
          <a:stretch>
            <a:fillRect/>
          </a:stretch>
        </p:blipFill>
        <p:spPr bwMode="auto">
          <a:xfrm>
            <a:off x="107950" y="2650274"/>
            <a:ext cx="4191000" cy="180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3" name="Picture 19" descr="psss5.gif"/>
          <p:cNvPicPr>
            <a:picLocks noChangeAspect="1"/>
          </p:cNvPicPr>
          <p:nvPr/>
        </p:nvPicPr>
        <p:blipFill>
          <a:blip r:embed="rId7" cstate="print"/>
          <a:srcRect l="2911" t="15100" r="2911" b="27454"/>
          <a:stretch>
            <a:fillRect/>
          </a:stretch>
        </p:blipFill>
        <p:spPr bwMode="auto">
          <a:xfrm>
            <a:off x="107950" y="707174"/>
            <a:ext cx="4191000" cy="180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8" name="Group 19"/>
          <p:cNvGrpSpPr>
            <a:grpSpLocks/>
          </p:cNvGrpSpPr>
          <p:nvPr/>
        </p:nvGrpSpPr>
        <p:grpSpPr bwMode="auto">
          <a:xfrm>
            <a:off x="5076056" y="4727518"/>
            <a:ext cx="1525587" cy="668337"/>
            <a:chOff x="4767" y="2101"/>
            <a:chExt cx="961" cy="421"/>
          </a:xfrm>
        </p:grpSpPr>
        <p:pic>
          <p:nvPicPr>
            <p:cNvPr id="25" name="Picture 15" descr="psss_SE"/>
            <p:cNvPicPr preferRelativeResize="0">
              <a:picLocks noChangeAspect="1" noChangeArrowheads="1"/>
            </p:cNvPicPr>
            <p:nvPr/>
          </p:nvPicPr>
          <p:blipFill>
            <a:blip r:embed="rId8" cstate="print"/>
            <a:srcRect l="17856" r="73686" b="94864"/>
            <a:stretch>
              <a:fillRect/>
            </a:stretch>
          </p:blipFill>
          <p:spPr bwMode="auto">
            <a:xfrm>
              <a:off x="4783" y="2101"/>
              <a:ext cx="326" cy="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0" name="Text Box 16"/>
            <p:cNvSpPr txBox="1">
              <a:spLocks noChangeArrowheads="1"/>
            </p:cNvSpPr>
            <p:nvPr/>
          </p:nvSpPr>
          <p:spPr bwMode="auto">
            <a:xfrm>
              <a:off x="5052" y="2310"/>
              <a:ext cx="115" cy="212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</p:spPr>
          <p:txBody>
            <a:bodyPr wrap="none" lIns="90487" tIns="44450" rIns="90487" bIns="44450">
              <a:spAutoFit/>
            </a:bodyPr>
            <a:lstStyle/>
            <a:p>
              <a:pPr marL="174625" indent="-174625" defTabSz="762000"/>
              <a:endParaRPr lang="en-US" sz="1600" b="1" dirty="0">
                <a:cs typeface="Arial" pitchFamily="34" charset="0"/>
              </a:endParaRPr>
            </a:p>
          </p:txBody>
        </p:sp>
        <p:pic>
          <p:nvPicPr>
            <p:cNvPr id="31" name="Picture 17" descr="psss_SE"/>
            <p:cNvPicPr preferRelativeResize="0">
              <a:picLocks noChangeAspect="1" noChangeArrowheads="1"/>
            </p:cNvPicPr>
            <p:nvPr/>
          </p:nvPicPr>
          <p:blipFill>
            <a:blip r:embed="rId8" cstate="print"/>
            <a:srcRect l="53101" r="25580" b="94864"/>
            <a:stretch>
              <a:fillRect/>
            </a:stretch>
          </p:blipFill>
          <p:spPr bwMode="auto">
            <a:xfrm>
              <a:off x="4767" y="2237"/>
              <a:ext cx="822" cy="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2" name="Picture 18" descr="psss_SE"/>
            <p:cNvPicPr preferRelativeResize="0">
              <a:picLocks noChangeAspect="1" noChangeArrowheads="1"/>
            </p:cNvPicPr>
            <p:nvPr/>
          </p:nvPicPr>
          <p:blipFill>
            <a:blip r:embed="rId8" cstate="print"/>
            <a:srcRect l="26479" r="56801" b="94864"/>
            <a:stretch>
              <a:fillRect/>
            </a:stretch>
          </p:blipFill>
          <p:spPr bwMode="auto">
            <a:xfrm>
              <a:off x="5083" y="2101"/>
              <a:ext cx="645" cy="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CCI project integration meeting</a:t>
            </a:r>
            <a:endParaRPr lang="en-GB" dirty="0"/>
          </a:p>
        </p:txBody>
      </p:sp>
      <p:sp>
        <p:nvSpPr>
          <p:cNvPr id="27" name="Footer Placeholder 2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Reanalysis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425" y="0"/>
            <a:ext cx="8439150" cy="692696"/>
          </a:xfrm>
        </p:spPr>
        <p:txBody>
          <a:bodyPr/>
          <a:lstStyle/>
          <a:p>
            <a:r>
              <a:rPr lang="en-GB" dirty="0" smtClean="0"/>
              <a:t>BAMS State of the Climate</a:t>
            </a:r>
            <a:endParaRPr lang="en-GB" dirty="0"/>
          </a:p>
        </p:txBody>
      </p:sp>
      <p:pic>
        <p:nvPicPr>
          <p:cNvPr id="3" name="Picture 2" descr="climateindicators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75856" y="743035"/>
            <a:ext cx="5588367" cy="5648467"/>
          </a:xfrm>
          <a:prstGeom prst="rect">
            <a:avLst/>
          </a:prstGeom>
        </p:spPr>
      </p:pic>
      <p:pic>
        <p:nvPicPr>
          <p:cNvPr id="4" name="Picture 3" descr="BAMS_stateoftheclimate_200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0528" y="1988840"/>
            <a:ext cx="2519304" cy="3285172"/>
          </a:xfrm>
          <a:prstGeom prst="rect">
            <a:avLst/>
          </a:prstGeom>
        </p:spPr>
      </p:pic>
      <p:sp>
        <p:nvSpPr>
          <p:cNvPr id="5" name="Rectangle 4"/>
          <p:cNvSpPr txBox="1">
            <a:spLocks noChangeArrowheads="1"/>
          </p:cNvSpPr>
          <p:nvPr/>
        </p:nvSpPr>
        <p:spPr>
          <a:xfrm>
            <a:off x="395536" y="908720"/>
            <a:ext cx="3168352" cy="864096"/>
          </a:xfrm>
          <a:prstGeom prst="rect">
            <a:avLst/>
          </a:prstGeom>
        </p:spPr>
        <p:txBody>
          <a:bodyPr/>
          <a:lstStyle/>
          <a:p>
            <a:pPr lvl="0" defTabSz="762000">
              <a:lnSpc>
                <a:spcPts val="2600"/>
              </a:lnSpc>
              <a:spcBef>
                <a:spcPts val="3000"/>
              </a:spcBef>
              <a:defRPr/>
            </a:pPr>
            <a:r>
              <a:rPr lang="en-GB" sz="2000" kern="0" dirty="0" smtClean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Growing use of reanalysis for climate monitoring</a:t>
            </a:r>
          </a:p>
        </p:txBody>
      </p:sp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496329" y="5661248"/>
            <a:ext cx="2923543" cy="504056"/>
          </a:xfrm>
          <a:prstGeom prst="rect">
            <a:avLst/>
          </a:prstGeom>
        </p:spPr>
        <p:txBody>
          <a:bodyPr/>
          <a:lstStyle/>
          <a:p>
            <a:pPr lvl="0" defTabSz="762000">
              <a:lnSpc>
                <a:spcPts val="2600"/>
              </a:lnSpc>
              <a:spcBef>
                <a:spcPts val="3000"/>
              </a:spcBef>
              <a:defRPr/>
            </a:pPr>
            <a:r>
              <a:rPr lang="en-GB" sz="2000" b="1" kern="0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Caution is still advised!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CCI project integration meeting</a:t>
            </a:r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Reanalysis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59" cy="692696"/>
          </a:xfrm>
        </p:spPr>
        <p:txBody>
          <a:bodyPr/>
          <a:lstStyle/>
          <a:p>
            <a:r>
              <a:rPr lang="en-GB" dirty="0" smtClean="0"/>
              <a:t>Access to reanalysis data at </a:t>
            </a:r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www.ecmwf.int/research/era</a:t>
            </a: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Picture 2" descr="ECMWF_ERA_CliMon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05512" y="764704"/>
            <a:ext cx="5442952" cy="5471751"/>
          </a:xfrm>
          <a:prstGeom prst="rect">
            <a:avLst/>
          </a:prstGeom>
        </p:spPr>
      </p:pic>
      <p:sp>
        <p:nvSpPr>
          <p:cNvPr id="4" name="Rectangle 4"/>
          <p:cNvSpPr txBox="1">
            <a:spLocks noChangeArrowheads="1"/>
          </p:cNvSpPr>
          <p:nvPr/>
        </p:nvSpPr>
        <p:spPr>
          <a:xfrm>
            <a:off x="264399" y="834608"/>
            <a:ext cx="3227481" cy="5546720"/>
          </a:xfrm>
          <a:prstGeom prst="rect">
            <a:avLst/>
          </a:prstGeom>
        </p:spPr>
        <p:txBody>
          <a:bodyPr/>
          <a:lstStyle/>
          <a:p>
            <a:pPr lvl="0" defTabSz="762000">
              <a:lnSpc>
                <a:spcPts val="2600"/>
              </a:lnSpc>
              <a:defRPr/>
            </a:pPr>
            <a:r>
              <a:rPr lang="en-GB" sz="2200" kern="0" dirty="0" smtClean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Public data server:</a:t>
            </a:r>
          </a:p>
          <a:p>
            <a:pPr lvl="0" defTabSz="762000">
              <a:lnSpc>
                <a:spcPts val="2600"/>
              </a:lnSpc>
              <a:defRPr/>
            </a:pPr>
            <a:r>
              <a:rPr lang="en-GB" sz="2200" kern="0" dirty="0" smtClean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~6000 registered users</a:t>
            </a:r>
          </a:p>
          <a:p>
            <a:pPr lvl="0" defTabSz="762000">
              <a:lnSpc>
                <a:spcPts val="2600"/>
              </a:lnSpc>
              <a:defRPr/>
            </a:pPr>
            <a:endParaRPr lang="en-GB" sz="2200" kern="0" dirty="0" smtClean="0">
              <a:latin typeface="Calibri" pitchFamily="34" charset="0"/>
            </a:endParaRPr>
          </a:p>
          <a:p>
            <a:pPr defTabSz="762000">
              <a:lnSpc>
                <a:spcPts val="2600"/>
              </a:lnSpc>
              <a:defRPr/>
            </a:pPr>
            <a:r>
              <a:rPr lang="en-GB" sz="2200" kern="0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</a:rPr>
              <a:t>Data products are updated monthly </a:t>
            </a:r>
          </a:p>
          <a:p>
            <a:pPr lvl="0" defTabSz="762000">
              <a:lnSpc>
                <a:spcPts val="2600"/>
              </a:lnSpc>
              <a:defRPr/>
            </a:pPr>
            <a:endParaRPr lang="en-GB" sz="2200" kern="0" dirty="0" smtClean="0">
              <a:latin typeface="Calibri" pitchFamily="34" charset="0"/>
            </a:endParaRPr>
          </a:p>
          <a:p>
            <a:pPr lvl="0" defTabSz="762000">
              <a:lnSpc>
                <a:spcPts val="2600"/>
              </a:lnSpc>
              <a:defRPr/>
            </a:pPr>
            <a:r>
              <a:rPr lang="en-GB" sz="2200" kern="0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>Full resolution data expected June 2011</a:t>
            </a:r>
          </a:p>
          <a:p>
            <a:pPr lvl="0" defTabSz="762000">
              <a:lnSpc>
                <a:spcPts val="2600"/>
              </a:lnSpc>
              <a:defRPr/>
            </a:pPr>
            <a:endParaRPr lang="en-GB" sz="2200" kern="0" dirty="0" smtClean="0">
              <a:latin typeface="Calibri" pitchFamily="34" charset="0"/>
            </a:endParaRPr>
          </a:p>
          <a:p>
            <a:pPr lvl="0" defTabSz="762000">
              <a:lnSpc>
                <a:spcPts val="2600"/>
              </a:lnSpc>
              <a:defRPr/>
            </a:pPr>
            <a:r>
              <a:rPr lang="en-GB" sz="2200" kern="0" dirty="0" smtClean="0">
                <a:latin typeface="Calibri" pitchFamily="34" charset="0"/>
              </a:rPr>
              <a:t>Climate change monitoring tools in development</a:t>
            </a:r>
          </a:p>
          <a:p>
            <a:pPr lvl="0" defTabSz="762000">
              <a:lnSpc>
                <a:spcPts val="2600"/>
              </a:lnSpc>
              <a:defRPr/>
            </a:pPr>
            <a:endParaRPr lang="en-GB" sz="2200" kern="0" dirty="0" smtClean="0">
              <a:latin typeface="Calibri" pitchFamily="34" charset="0"/>
            </a:endParaRPr>
          </a:p>
          <a:p>
            <a:pPr lvl="0" defTabSz="762000">
              <a:lnSpc>
                <a:spcPts val="2600"/>
              </a:lnSpc>
              <a:defRPr/>
            </a:pPr>
            <a:r>
              <a:rPr lang="en-GB" sz="2200" kern="0" dirty="0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Compares ECVs from reanalyses and other observational products</a:t>
            </a:r>
          </a:p>
          <a:p>
            <a:pPr lvl="0" defTabSz="762000">
              <a:lnSpc>
                <a:spcPts val="2600"/>
              </a:lnSpc>
              <a:spcBef>
                <a:spcPts val="3000"/>
              </a:spcBef>
              <a:defRPr/>
            </a:pPr>
            <a:endParaRPr lang="en-GB" sz="2200" kern="0" dirty="0" smtClean="0">
              <a:latin typeface="Calibri" pitchFamily="34" charset="0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CCI project integration meeting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Reanalysis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78706"/>
          </a:xfrm>
        </p:spPr>
        <p:txBody>
          <a:bodyPr/>
          <a:lstStyle/>
          <a:p>
            <a:r>
              <a:rPr lang="en-GB" sz="2800" b="0" dirty="0" smtClean="0">
                <a:solidFill>
                  <a:srgbClr val="002060"/>
                </a:solidFill>
                <a:latin typeface="Calibri" pitchFamily="34" charset="0"/>
              </a:rPr>
              <a:t>Data assimilation fo</a:t>
            </a:r>
            <a:r>
              <a:rPr lang="en-GB" sz="2800" dirty="0" smtClean="0">
                <a:solidFill>
                  <a:srgbClr val="002060"/>
                </a:solidFill>
                <a:latin typeface="Calibri" pitchFamily="34" charset="0"/>
              </a:rPr>
              <a:t>r numerical weather prediction</a:t>
            </a:r>
            <a:endParaRPr lang="en-GB" sz="2800" b="0" dirty="0">
              <a:solidFill>
                <a:srgbClr val="002060"/>
              </a:solidFill>
              <a:latin typeface="Calibri" pitchFamily="34" charset="0"/>
            </a:endParaRPr>
          </a:p>
        </p:txBody>
      </p:sp>
      <p:pic>
        <p:nvPicPr>
          <p:cNvPr id="5" name="Picture 5"/>
          <p:cNvPicPr>
            <a:picLocks noChangeArrowheads="1"/>
          </p:cNvPicPr>
          <p:nvPr/>
        </p:nvPicPr>
        <p:blipFill>
          <a:blip r:embed="rId3" cstate="print"/>
          <a:srcRect l="-1357" t="-2268" r="-1809" b="-3793"/>
          <a:stretch>
            <a:fillRect/>
          </a:stretch>
        </p:blipFill>
        <p:spPr bwMode="auto">
          <a:xfrm>
            <a:off x="1691680" y="4293096"/>
            <a:ext cx="5472608" cy="1944216"/>
          </a:xfrm>
          <a:prstGeom prst="rect">
            <a:avLst/>
          </a:prstGeom>
          <a:solidFill>
            <a:schemeClr val="accent1">
              <a:alpha val="13000"/>
            </a:schemeClr>
          </a:solidFill>
          <a:ln>
            <a:solidFill>
              <a:schemeClr val="accent1"/>
            </a:solidFill>
          </a:ln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17145" y="1348570"/>
            <a:ext cx="3715295" cy="22337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0" name="Picture 16" descr="24h-observations-1109-no-v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2992" y="1328128"/>
            <a:ext cx="3926578" cy="2238552"/>
          </a:xfrm>
          <a:prstGeom prst="rect">
            <a:avLst/>
          </a:prstGeom>
          <a:noFill/>
        </p:spPr>
      </p:pic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989330" y="44962"/>
            <a:ext cx="7192962" cy="89058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anchor="ctr"/>
          <a:lstStyle/>
          <a:p>
            <a:endParaRPr lang="en-US" sz="3200" dirty="0">
              <a:solidFill>
                <a:schemeClr val="accent2"/>
              </a:solidFill>
              <a:latin typeface="Calibri" pitchFamily="34" charset="0"/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827584" y="922086"/>
            <a:ext cx="3456383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en-GB" dirty="0" smtClean="0">
                <a:latin typeface="Calibri" pitchFamily="34" charset="0"/>
              </a:rPr>
              <a:t>Observations</a:t>
            </a:r>
            <a:endParaRPr lang="en-GB" dirty="0">
              <a:latin typeface="Calibri" pitchFamily="34" charset="0"/>
            </a:endParaRP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5015708" y="908720"/>
            <a:ext cx="2076572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en-GB" dirty="0" smtClean="0">
                <a:latin typeface="Calibri" pitchFamily="34" charset="0"/>
              </a:rPr>
              <a:t>Forecast model</a:t>
            </a:r>
            <a:endParaRPr lang="en-GB" dirty="0">
              <a:latin typeface="Calibri" pitchFamily="34" charset="0"/>
            </a:endParaRP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827584" y="3851756"/>
            <a:ext cx="4176464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en-GB" dirty="0" smtClean="0">
                <a:latin typeface="Calibri" pitchFamily="34" charset="0"/>
              </a:rPr>
              <a:t>Data assimilation</a:t>
            </a:r>
            <a:endParaRPr lang="en-GB" dirty="0">
              <a:latin typeface="Calibri" pitchFamily="34" charset="0"/>
            </a:endParaRPr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CCI project integration meeting</a:t>
            </a:r>
            <a:endParaRPr lang="en-GB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Reanalysis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425" y="0"/>
            <a:ext cx="8439150" cy="692696"/>
          </a:xfrm>
        </p:spPr>
        <p:txBody>
          <a:bodyPr/>
          <a:lstStyle/>
          <a:p>
            <a:r>
              <a:rPr lang="en-GB" dirty="0" smtClean="0">
                <a:solidFill>
                  <a:schemeClr val="tx2">
                    <a:lumMod val="75000"/>
                  </a:schemeClr>
                </a:solidFill>
              </a:rPr>
              <a:t>Time series of monthly averaged products</a:t>
            </a:r>
            <a:endParaRPr lang="en-GB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3" name="Picture 2" descr="ECMWF_ERA_CliMon3.png"/>
          <p:cNvPicPr>
            <a:picLocks noChangeAspect="1"/>
          </p:cNvPicPr>
          <p:nvPr/>
        </p:nvPicPr>
        <p:blipFill>
          <a:blip r:embed="rId3" cstate="print"/>
          <a:srcRect r="24500" b="29758"/>
          <a:stretch>
            <a:fillRect/>
          </a:stretch>
        </p:blipFill>
        <p:spPr>
          <a:xfrm>
            <a:off x="395536" y="764461"/>
            <a:ext cx="8343900" cy="5544859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CCI project integration meeting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Reanalysis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425" y="0"/>
            <a:ext cx="8439150" cy="692696"/>
          </a:xfrm>
        </p:spPr>
        <p:txBody>
          <a:bodyPr/>
          <a:lstStyle/>
          <a:p>
            <a:r>
              <a:rPr lang="en-GB" dirty="0" smtClean="0"/>
              <a:t>Large-scale circulation indices</a:t>
            </a:r>
            <a:endParaRPr lang="en-GB" dirty="0"/>
          </a:p>
        </p:txBody>
      </p:sp>
      <p:pic>
        <p:nvPicPr>
          <p:cNvPr id="3" name="Picture 2" descr="ECMWF_ERA_CliMon4.png"/>
          <p:cNvPicPr>
            <a:picLocks noChangeAspect="1"/>
          </p:cNvPicPr>
          <p:nvPr/>
        </p:nvPicPr>
        <p:blipFill>
          <a:blip r:embed="rId3" cstate="print"/>
          <a:srcRect r="26375" b="30815"/>
          <a:stretch>
            <a:fillRect/>
          </a:stretch>
        </p:blipFill>
        <p:spPr>
          <a:xfrm>
            <a:off x="446400" y="736552"/>
            <a:ext cx="8195310" cy="550076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CCI project integration meeting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Reanalysis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425" y="0"/>
            <a:ext cx="8439150" cy="692696"/>
          </a:xfrm>
        </p:spPr>
        <p:txBody>
          <a:bodyPr/>
          <a:lstStyle/>
          <a:p>
            <a:r>
              <a:rPr lang="en-GB" dirty="0" smtClean="0"/>
              <a:t>Additional </a:t>
            </a:r>
            <a:r>
              <a:rPr lang="en-GB" dirty="0" smtClean="0"/>
              <a:t>climate monitoring products in development</a:t>
            </a:r>
            <a:endParaRPr lang="en-GB" dirty="0"/>
          </a:p>
        </p:txBody>
      </p:sp>
      <p:pic>
        <p:nvPicPr>
          <p:cNvPr id="3" name="Picture 2" descr="ECMWF_ERA_CliMon5.png"/>
          <p:cNvPicPr>
            <a:picLocks noChangeAspect="1"/>
          </p:cNvPicPr>
          <p:nvPr/>
        </p:nvPicPr>
        <p:blipFill>
          <a:blip r:embed="rId3" cstate="print"/>
          <a:srcRect l="17181" t="17266" r="22749" b="34596"/>
          <a:stretch>
            <a:fillRect/>
          </a:stretch>
        </p:blipFill>
        <p:spPr>
          <a:xfrm>
            <a:off x="559263" y="2178371"/>
            <a:ext cx="4876833" cy="279152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43883" y="758777"/>
            <a:ext cx="7245445" cy="17030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16000" indent="-216000">
              <a:spcBef>
                <a:spcPts val="0"/>
              </a:spcBef>
              <a:spcAft>
                <a:spcPts val="100"/>
              </a:spcAft>
              <a:buFont typeface="Arial" pitchFamily="34" charset="0"/>
              <a:buChar char="•"/>
            </a:pPr>
            <a:r>
              <a:rPr lang="en-GB" sz="2000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Two-dimensional </a:t>
            </a:r>
            <a:r>
              <a:rPr lang="en-GB" sz="2000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time series (height/latitude/longitude)</a:t>
            </a:r>
          </a:p>
          <a:p>
            <a:pPr marL="216000" indent="-216000">
              <a:spcBef>
                <a:spcPts val="0"/>
              </a:spcBef>
              <a:spcAft>
                <a:spcPts val="100"/>
              </a:spcAft>
              <a:buFont typeface="Arial" pitchFamily="34" charset="0"/>
              <a:buChar char="•"/>
            </a:pPr>
            <a:r>
              <a:rPr lang="en-GB" sz="2000" dirty="0" smtClean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Global </a:t>
            </a:r>
            <a:r>
              <a:rPr lang="en-GB" sz="2000" dirty="0" smtClean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maps of Essential Climate Variables and climate anomalies</a:t>
            </a:r>
          </a:p>
          <a:p>
            <a:pPr marL="216000" indent="-216000">
              <a:spcBef>
                <a:spcPts val="0"/>
              </a:spcBef>
              <a:spcAft>
                <a:spcPts val="100"/>
              </a:spcAft>
              <a:buFont typeface="Arial" pitchFamily="34" charset="0"/>
              <a:buChar char="•"/>
            </a:pPr>
            <a:r>
              <a:rPr lang="en-GB" sz="2000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</a:rPr>
              <a:t>Comparisons </a:t>
            </a:r>
            <a:r>
              <a:rPr lang="en-GB" sz="2000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</a:rPr>
              <a:t>with other available reanalyses </a:t>
            </a:r>
            <a:r>
              <a:rPr lang="en-GB" sz="2000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</a:rPr>
              <a:t>(JMA</a:t>
            </a:r>
            <a:r>
              <a:rPr lang="en-GB" sz="2000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</a:rPr>
              <a:t>, NCEP, …)</a:t>
            </a:r>
          </a:p>
          <a:p>
            <a:pPr marL="216000" indent="-216000">
              <a:spcBef>
                <a:spcPts val="0"/>
              </a:spcBef>
              <a:spcAft>
                <a:spcPts val="100"/>
              </a:spcAft>
              <a:buFont typeface="Arial" pitchFamily="34" charset="0"/>
              <a:buChar char="•"/>
            </a:pPr>
            <a:r>
              <a:rPr lang="en-GB" sz="2000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Comparisons </a:t>
            </a:r>
            <a:r>
              <a:rPr lang="en-GB" sz="2000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with other observational </a:t>
            </a:r>
            <a:r>
              <a:rPr lang="en-GB" sz="2000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products (GPCP, CCI</a:t>
            </a:r>
            <a:r>
              <a:rPr lang="en-GB" sz="2000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, …)</a:t>
            </a:r>
          </a:p>
          <a:p>
            <a:endParaRPr lang="en-GB" dirty="0"/>
          </a:p>
        </p:txBody>
      </p:sp>
      <p:pic>
        <p:nvPicPr>
          <p:cNvPr id="6" name="Picture 5" descr="select_2d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630235" y="3645024"/>
            <a:ext cx="6550277" cy="2785841"/>
          </a:xfrm>
          <a:prstGeom prst="rect">
            <a:avLst/>
          </a:prstGeom>
        </p:spPr>
      </p:pic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CCI project integration meeting</a:t>
            </a:r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Reanalysis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6" name="Rectangle 4"/>
          <p:cNvSpPr>
            <a:spLocks noGrp="1" noChangeArrowheads="1"/>
          </p:cNvSpPr>
          <p:nvPr>
            <p:ph type="title"/>
          </p:nvPr>
        </p:nvSpPr>
        <p:spPr>
          <a:xfrm>
            <a:off x="493713" y="-27384"/>
            <a:ext cx="8113712" cy="708025"/>
          </a:xfrm>
        </p:spPr>
        <p:txBody>
          <a:bodyPr>
            <a:normAutofit/>
          </a:bodyPr>
          <a:lstStyle/>
          <a:p>
            <a:r>
              <a:rPr lang="en-US" sz="2800" dirty="0" smtClean="0"/>
              <a:t>ERA data </a:t>
            </a:r>
            <a:r>
              <a:rPr lang="en-US" sz="2800" dirty="0" smtClean="0"/>
              <a:t>and </a:t>
            </a:r>
            <a:r>
              <a:rPr lang="en-US" sz="2800" dirty="0" err="1" smtClean="0"/>
              <a:t>visualisation</a:t>
            </a:r>
            <a:r>
              <a:rPr lang="en-US" sz="2800" dirty="0" smtClean="0"/>
              <a:t> services</a:t>
            </a:r>
            <a:endParaRPr lang="en-US" sz="2800" dirty="0"/>
          </a:p>
        </p:txBody>
      </p:sp>
      <p:sp>
        <p:nvSpPr>
          <p:cNvPr id="172037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492323" y="874489"/>
            <a:ext cx="8328149" cy="5434831"/>
          </a:xfrm>
        </p:spPr>
        <p:txBody>
          <a:bodyPr>
            <a:normAutofit/>
          </a:bodyPr>
          <a:lstStyle/>
          <a:p>
            <a:r>
              <a:rPr lang="en-US" sz="2000" dirty="0" smtClean="0"/>
              <a:t>We </a:t>
            </a:r>
            <a:r>
              <a:rPr lang="en-US" sz="2000" dirty="0" smtClean="0"/>
              <a:t>will generate </a:t>
            </a:r>
            <a:r>
              <a:rPr lang="en-US" sz="2000" dirty="0" smtClean="0">
                <a:solidFill>
                  <a:schemeClr val="accent2">
                    <a:lumMod val="75000"/>
                  </a:schemeClr>
                </a:solidFill>
              </a:rPr>
              <a:t>2 </a:t>
            </a:r>
            <a:r>
              <a:rPr lang="en-US" sz="2000" dirty="0" err="1" smtClean="0">
                <a:solidFill>
                  <a:schemeClr val="accent2">
                    <a:lumMod val="75000"/>
                  </a:schemeClr>
                </a:solidFill>
              </a:rPr>
              <a:t>Pb</a:t>
            </a:r>
            <a:r>
              <a:rPr lang="en-US" sz="2000" dirty="0" smtClean="0">
                <a:solidFill>
                  <a:schemeClr val="accent2">
                    <a:lumMod val="75000"/>
                  </a:schemeClr>
                </a:solidFill>
              </a:rPr>
              <a:t> data products by </a:t>
            </a:r>
            <a:r>
              <a:rPr lang="en-US" sz="2000" dirty="0" smtClean="0">
                <a:solidFill>
                  <a:schemeClr val="accent2">
                    <a:lumMod val="75000"/>
                  </a:schemeClr>
                </a:solidFill>
              </a:rPr>
              <a:t>2017  </a:t>
            </a:r>
            <a:r>
              <a:rPr lang="en-US" sz="2000" dirty="0" smtClean="0"/>
              <a:t>(ERA-Interim:  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50 Tb</a:t>
            </a:r>
            <a:r>
              <a:rPr lang="en-US" sz="2000" dirty="0" smtClean="0"/>
              <a:t>)</a:t>
            </a:r>
          </a:p>
          <a:p>
            <a:endParaRPr lang="en-US" sz="2000" dirty="0" smtClean="0"/>
          </a:p>
          <a:p>
            <a:r>
              <a:rPr lang="en-US" sz="2000" dirty="0" smtClean="0"/>
              <a:t>We </a:t>
            </a:r>
            <a:r>
              <a:rPr lang="en-US" sz="2000" dirty="0" smtClean="0"/>
              <a:t>expect </a:t>
            </a:r>
            <a:r>
              <a:rPr lang="en-US" sz="2000" dirty="0" smtClean="0"/>
              <a:t>a </a:t>
            </a:r>
            <a:r>
              <a:rPr lang="en-US" sz="2000" dirty="0" smtClean="0">
                <a:solidFill>
                  <a:schemeClr val="accent2">
                    <a:lumMod val="75000"/>
                  </a:schemeClr>
                </a:solidFill>
              </a:rPr>
              <a:t>large number of users </a:t>
            </a:r>
            <a:r>
              <a:rPr lang="en-US" sz="2000" dirty="0" smtClean="0"/>
              <a:t>for these products</a:t>
            </a:r>
          </a:p>
          <a:p>
            <a:pPr lvl="1"/>
            <a:r>
              <a:rPr lang="en-US" sz="1800" dirty="0" smtClean="0"/>
              <a:t>ERA-40 </a:t>
            </a:r>
            <a:r>
              <a:rPr lang="en-US" sz="1800" dirty="0" smtClean="0"/>
              <a:t>public data server had 12000 registered users</a:t>
            </a:r>
          </a:p>
          <a:p>
            <a:pPr lvl="1"/>
            <a:r>
              <a:rPr lang="en-US" sz="1800" dirty="0" smtClean="0"/>
              <a:t>ERA-Interim data server </a:t>
            </a:r>
            <a:r>
              <a:rPr lang="en-US" sz="1800" dirty="0" smtClean="0"/>
              <a:t>has ~6000 </a:t>
            </a:r>
            <a:r>
              <a:rPr lang="en-US" sz="1800" dirty="0" smtClean="0"/>
              <a:t>registered users </a:t>
            </a:r>
            <a:r>
              <a:rPr lang="en-US" sz="1800" dirty="0" smtClean="0"/>
              <a:t>– adding </a:t>
            </a:r>
            <a:r>
              <a:rPr lang="en-US" sz="1800" dirty="0" smtClean="0"/>
              <a:t>300 per month</a:t>
            </a:r>
          </a:p>
          <a:p>
            <a:pPr lvl="1"/>
            <a:endParaRPr lang="en-US" sz="1600" dirty="0" smtClean="0"/>
          </a:p>
          <a:p>
            <a:r>
              <a:rPr lang="en-US" sz="2000" dirty="0" smtClean="0"/>
              <a:t>We will provide </a:t>
            </a:r>
            <a:r>
              <a:rPr lang="en-US" sz="2000" dirty="0" smtClean="0">
                <a:solidFill>
                  <a:schemeClr val="accent2">
                    <a:lumMod val="75000"/>
                  </a:schemeClr>
                </a:solidFill>
              </a:rPr>
              <a:t>web</a:t>
            </a:r>
            <a:r>
              <a:rPr lang="en-US" sz="2000" dirty="0" smtClean="0"/>
              <a:t> </a:t>
            </a:r>
            <a:r>
              <a:rPr lang="en-US" sz="2000" dirty="0" smtClean="0">
                <a:solidFill>
                  <a:schemeClr val="accent2">
                    <a:lumMod val="75000"/>
                  </a:schemeClr>
                </a:solidFill>
              </a:rPr>
              <a:t>access </a:t>
            </a:r>
            <a:r>
              <a:rPr lang="en-US" sz="2000" dirty="0" smtClean="0">
                <a:solidFill>
                  <a:schemeClr val="accent2">
                    <a:lumMod val="75000"/>
                  </a:schemeClr>
                </a:solidFill>
              </a:rPr>
              <a:t>to full-resolution </a:t>
            </a:r>
            <a:r>
              <a:rPr lang="en-US" sz="2000" dirty="0" smtClean="0">
                <a:solidFill>
                  <a:schemeClr val="accent2">
                    <a:lumMod val="75000"/>
                  </a:schemeClr>
                </a:solidFill>
              </a:rPr>
              <a:t>reanalysis data</a:t>
            </a:r>
            <a:endParaRPr lang="en-US" sz="20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lvl="1"/>
            <a:r>
              <a:rPr lang="en-GB" sz="1800" dirty="0" smtClean="0"/>
              <a:t>ECMWF </a:t>
            </a:r>
            <a:r>
              <a:rPr lang="en-GB" sz="1800" dirty="0" smtClean="0"/>
              <a:t>is no longer required to apply an information charge</a:t>
            </a:r>
          </a:p>
          <a:p>
            <a:pPr lvl="1"/>
            <a:r>
              <a:rPr lang="en-GB" sz="1800" dirty="0" smtClean="0"/>
              <a:t>C</a:t>
            </a:r>
            <a:r>
              <a:rPr lang="en-GB" sz="1800" dirty="0" smtClean="0"/>
              <a:t>ost of data services is substantial (but not yet funded)</a:t>
            </a:r>
            <a:endParaRPr lang="en-US" sz="1800" dirty="0" smtClean="0"/>
          </a:p>
          <a:p>
            <a:pPr lvl="1"/>
            <a:endParaRPr lang="en-GB" sz="1600" dirty="0" smtClean="0"/>
          </a:p>
          <a:p>
            <a:r>
              <a:rPr lang="en-GB" sz="2000" dirty="0" smtClean="0"/>
              <a:t>We will provide </a:t>
            </a:r>
            <a:r>
              <a:rPr lang="en-US" sz="2000" dirty="0" smtClean="0">
                <a:solidFill>
                  <a:schemeClr val="accent2">
                    <a:lumMod val="75000"/>
                  </a:schemeClr>
                </a:solidFill>
              </a:rPr>
              <a:t>web</a:t>
            </a:r>
            <a:r>
              <a:rPr lang="en-US" sz="2000" dirty="0" smtClean="0"/>
              <a:t> </a:t>
            </a:r>
            <a:r>
              <a:rPr lang="en-US" sz="2000" dirty="0" smtClean="0">
                <a:solidFill>
                  <a:schemeClr val="accent2">
                    <a:lumMod val="75000"/>
                  </a:schemeClr>
                </a:solidFill>
              </a:rPr>
              <a:t>access to </a:t>
            </a:r>
            <a:r>
              <a:rPr lang="en-GB" sz="2000" dirty="0" smtClean="0">
                <a:solidFill>
                  <a:schemeClr val="accent2">
                    <a:lumMod val="75000"/>
                  </a:schemeClr>
                </a:solidFill>
              </a:rPr>
              <a:t>observation </a:t>
            </a:r>
            <a:r>
              <a:rPr lang="en-GB" sz="2000" dirty="0" smtClean="0">
                <a:solidFill>
                  <a:schemeClr val="accent2">
                    <a:lumMod val="75000"/>
                  </a:schemeClr>
                </a:solidFill>
              </a:rPr>
              <a:t>feedback</a:t>
            </a:r>
          </a:p>
          <a:p>
            <a:pPr lvl="1"/>
            <a:r>
              <a:rPr lang="en-GB" sz="1800" dirty="0" smtClean="0"/>
              <a:t>Analysis and background </a:t>
            </a:r>
            <a:r>
              <a:rPr lang="en-GB" sz="1800" dirty="0" smtClean="0"/>
              <a:t>departures; error </a:t>
            </a:r>
            <a:r>
              <a:rPr lang="en-GB" sz="1800" dirty="0" smtClean="0"/>
              <a:t>estimates for </a:t>
            </a:r>
            <a:r>
              <a:rPr lang="en-GB" sz="1800" dirty="0" smtClean="0"/>
              <a:t>observations</a:t>
            </a:r>
            <a:endParaRPr lang="en-GB" sz="1800" dirty="0" smtClean="0"/>
          </a:p>
          <a:p>
            <a:pPr lvl="1"/>
            <a:endParaRPr lang="en-GB" sz="1600" dirty="0" smtClean="0"/>
          </a:p>
          <a:p>
            <a:r>
              <a:rPr lang="en-GB" sz="2000" dirty="0" smtClean="0"/>
              <a:t>We will provide </a:t>
            </a:r>
            <a:r>
              <a:rPr lang="en-GB" sz="2000" dirty="0" smtClean="0">
                <a:solidFill>
                  <a:schemeClr val="accent2">
                    <a:lumMod val="75000"/>
                  </a:schemeClr>
                </a:solidFill>
              </a:rPr>
              <a:t>web access to data visualisation tools</a:t>
            </a:r>
          </a:p>
          <a:p>
            <a:pPr lvl="1"/>
            <a:r>
              <a:rPr lang="en-GB" sz="1800" dirty="0" smtClean="0"/>
              <a:t>Includes climate monitoring facilities</a:t>
            </a:r>
          </a:p>
          <a:p>
            <a:pPr lvl="1"/>
            <a:r>
              <a:rPr lang="en-GB" sz="1800" dirty="0" smtClean="0"/>
              <a:t>Need separate funding to do this right</a:t>
            </a:r>
          </a:p>
          <a:p>
            <a:pPr lvl="1"/>
            <a:endParaRPr lang="en-US" sz="1600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en-US" sz="1800" dirty="0" smtClean="0"/>
          </a:p>
          <a:p>
            <a:pPr lvl="1"/>
            <a:endParaRPr lang="en-GB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CCI project integration meeting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Reanalysis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78706"/>
          </a:xfrm>
        </p:spPr>
        <p:txBody>
          <a:bodyPr/>
          <a:lstStyle/>
          <a:p>
            <a:r>
              <a:rPr lang="en-GB" sz="2800" dirty="0" smtClean="0"/>
              <a:t>Summary and conclusions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980728"/>
            <a:ext cx="6768752" cy="295232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GB" sz="2000" dirty="0" smtClean="0">
                <a:solidFill>
                  <a:schemeClr val="accent2">
                    <a:lumMod val="75000"/>
                  </a:schemeClr>
                </a:solidFill>
              </a:rPr>
              <a:t>Various roles for reanalysis within the CCI:</a:t>
            </a:r>
          </a:p>
          <a:p>
            <a:r>
              <a:rPr lang="en-GB" sz="2000" dirty="0" smtClean="0"/>
              <a:t>Source of input data for ECV retrievals</a:t>
            </a:r>
          </a:p>
          <a:p>
            <a:r>
              <a:rPr lang="en-GB" sz="2000" dirty="0" smtClean="0"/>
              <a:t>Source of alternative ECV estimates</a:t>
            </a:r>
          </a:p>
          <a:p>
            <a:r>
              <a:rPr lang="en-GB" sz="2000" dirty="0" smtClean="0"/>
              <a:t>Tools for confronting models with observations</a:t>
            </a:r>
          </a:p>
          <a:p>
            <a:pPr lvl="1"/>
            <a:r>
              <a:rPr lang="en-GB" sz="1800" dirty="0" smtClean="0">
                <a:solidFill>
                  <a:schemeClr val="tx2">
                    <a:lumMod val="75000"/>
                  </a:schemeClr>
                </a:solidFill>
              </a:rPr>
              <a:t>Assessments of ECV products, singly and combined</a:t>
            </a:r>
            <a:endParaRPr lang="en-GB" sz="1800" dirty="0" smtClean="0">
              <a:solidFill>
                <a:schemeClr val="tx2">
                  <a:lumMod val="75000"/>
                </a:schemeClr>
              </a:solidFill>
            </a:endParaRPr>
          </a:p>
          <a:p>
            <a:pPr lvl="1"/>
            <a:r>
              <a:rPr lang="en-GB" sz="1800" dirty="0" smtClean="0">
                <a:solidFill>
                  <a:schemeClr val="tx2">
                    <a:lumMod val="75000"/>
                  </a:schemeClr>
                </a:solidFill>
              </a:rPr>
              <a:t>Assessments of input observations used in ECV production</a:t>
            </a:r>
          </a:p>
          <a:p>
            <a:pPr lvl="1"/>
            <a:r>
              <a:rPr lang="en-GB" sz="1800" dirty="0" smtClean="0">
                <a:solidFill>
                  <a:schemeClr val="tx2">
                    <a:lumMod val="75000"/>
                  </a:schemeClr>
                </a:solidFill>
              </a:rPr>
              <a:t>Assimilation of input observations?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CCI project integration meeting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Reanalysis</a:t>
            </a:r>
            <a:endParaRPr lang="en-GB" dirty="0"/>
          </a:p>
        </p:txBody>
      </p:sp>
      <p:grpSp>
        <p:nvGrpSpPr>
          <p:cNvPr id="6" name="Group 20"/>
          <p:cNvGrpSpPr/>
          <p:nvPr/>
        </p:nvGrpSpPr>
        <p:grpSpPr>
          <a:xfrm>
            <a:off x="4925274" y="3889578"/>
            <a:ext cx="3819109" cy="1771670"/>
            <a:chOff x="2782134" y="4671964"/>
            <a:chExt cx="3819109" cy="1771670"/>
          </a:xfrm>
        </p:grpSpPr>
        <p:sp>
          <p:nvSpPr>
            <p:cNvPr id="7" name="Circular Arrow 6"/>
            <p:cNvSpPr/>
            <p:nvPr/>
          </p:nvSpPr>
          <p:spPr>
            <a:xfrm rot="16367227">
              <a:off x="3821901" y="4789801"/>
              <a:ext cx="1285884" cy="1357322"/>
            </a:xfrm>
            <a:prstGeom prst="circularArrow">
              <a:avLst>
                <a:gd name="adj1" fmla="val 12500"/>
                <a:gd name="adj2" fmla="val 1142319"/>
                <a:gd name="adj3" fmla="val 20457681"/>
                <a:gd name="adj4" fmla="val 16167712"/>
                <a:gd name="adj5" fmla="val 1250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8" name="Circular Arrow 7"/>
            <p:cNvSpPr/>
            <p:nvPr/>
          </p:nvSpPr>
          <p:spPr>
            <a:xfrm rot="1911262">
              <a:off x="4118960" y="4951993"/>
              <a:ext cx="1285884" cy="1357322"/>
            </a:xfrm>
            <a:prstGeom prst="circularArrow">
              <a:avLst>
                <a:gd name="adj1" fmla="val 12500"/>
                <a:gd name="adj2" fmla="val 1142319"/>
                <a:gd name="adj3" fmla="val 20457681"/>
                <a:gd name="adj4" fmla="val 16167712"/>
                <a:gd name="adj5" fmla="val 12500"/>
              </a:avLst>
            </a:prstGeom>
            <a:solidFill>
              <a:schemeClr val="accent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558595" y="4671964"/>
              <a:ext cx="15065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>
                  <a:solidFill>
                    <a:schemeClr val="tx2"/>
                  </a:solidFill>
                </a:rPr>
                <a:t>Better models</a:t>
              </a:r>
              <a:endParaRPr lang="en-GB" dirty="0">
                <a:solidFill>
                  <a:schemeClr val="tx2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857752" y="5931344"/>
              <a:ext cx="174349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>
                  <a:solidFill>
                    <a:schemeClr val="tx2"/>
                  </a:solidFill>
                </a:rPr>
                <a:t>Better reanalysis</a:t>
              </a:r>
              <a:endParaRPr lang="en-GB" dirty="0">
                <a:solidFill>
                  <a:schemeClr val="tx2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782134" y="5500702"/>
              <a:ext cx="202299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>
                  <a:solidFill>
                    <a:srgbClr val="C00000"/>
                  </a:solidFill>
                </a:rPr>
                <a:t>Better observations</a:t>
              </a:r>
              <a:endParaRPr lang="en-GB" dirty="0">
                <a:solidFill>
                  <a:srgbClr val="C00000"/>
                </a:solidFill>
              </a:endParaRPr>
            </a:p>
          </p:txBody>
        </p:sp>
        <p:sp>
          <p:nvSpPr>
            <p:cNvPr id="12" name="Circular Arrow 11"/>
            <p:cNvSpPr/>
            <p:nvPr/>
          </p:nvSpPr>
          <p:spPr>
            <a:xfrm rot="9030970">
              <a:off x="3821176" y="5086312"/>
              <a:ext cx="1285884" cy="1357322"/>
            </a:xfrm>
            <a:prstGeom prst="circularArrow">
              <a:avLst>
                <a:gd name="adj1" fmla="val 12500"/>
                <a:gd name="adj2" fmla="val 1142319"/>
                <a:gd name="adj3" fmla="val 20457681"/>
                <a:gd name="adj4" fmla="val 16167712"/>
                <a:gd name="adj5" fmla="val 12500"/>
              </a:avLst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2"/>
                </a:solidFill>
              </a:endParaRPr>
            </a:p>
          </p:txBody>
        </p:sp>
      </p:grpSp>
      <p:sp>
        <p:nvSpPr>
          <p:cNvPr id="13" name="Rectangle 12"/>
          <p:cNvSpPr/>
          <p:nvPr/>
        </p:nvSpPr>
        <p:spPr>
          <a:xfrm>
            <a:off x="467544" y="3861048"/>
            <a:ext cx="540060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000" indent="-216000">
              <a:spcAft>
                <a:spcPts val="600"/>
              </a:spcAft>
              <a:buFont typeface="Arial" pitchFamily="34" charset="0"/>
              <a:buChar char="•"/>
            </a:pPr>
            <a:r>
              <a:rPr lang="en-GB" sz="2000" dirty="0" smtClean="0">
                <a:solidFill>
                  <a:schemeClr val="bg2">
                    <a:lumMod val="25000"/>
                  </a:schemeClr>
                </a:solidFill>
              </a:rPr>
              <a:t>Reanalysis provides a </a:t>
            </a:r>
            <a:r>
              <a:rPr lang="en-GB" sz="2000" dirty="0" smtClean="0">
                <a:solidFill>
                  <a:schemeClr val="bg2">
                    <a:lumMod val="25000"/>
                  </a:schemeClr>
                </a:solidFill>
              </a:rPr>
              <a:t>unifying framework </a:t>
            </a:r>
            <a:r>
              <a:rPr lang="en-GB" sz="2000" dirty="0" smtClean="0">
                <a:solidFill>
                  <a:schemeClr val="bg2">
                    <a:lumMod val="25000"/>
                  </a:schemeClr>
                </a:solidFill>
              </a:rPr>
              <a:t>for integrating climate information </a:t>
            </a:r>
            <a:r>
              <a:rPr lang="en-GB" sz="2000" dirty="0" smtClean="0">
                <a:solidFill>
                  <a:schemeClr val="bg2">
                    <a:lumMod val="25000"/>
                  </a:schemeClr>
                </a:solidFill>
              </a:rPr>
              <a:t>from many sources</a:t>
            </a:r>
            <a:endParaRPr lang="en-GB" sz="2000" dirty="0" smtClean="0">
              <a:solidFill>
                <a:schemeClr val="bg2">
                  <a:lumMod val="25000"/>
                </a:schemeClr>
              </a:solidFill>
            </a:endParaRPr>
          </a:p>
          <a:p>
            <a:pPr marL="216000" indent="-216000">
              <a:spcAft>
                <a:spcPts val="600"/>
              </a:spcAft>
              <a:buFont typeface="Arial" pitchFamily="34" charset="0"/>
              <a:buChar char="•"/>
            </a:pPr>
            <a:r>
              <a:rPr lang="en-GB" sz="2000" dirty="0" smtClean="0">
                <a:solidFill>
                  <a:schemeClr val="accent1">
                    <a:lumMod val="75000"/>
                  </a:schemeClr>
                </a:solidFill>
              </a:rPr>
              <a:t>Progress requires </a:t>
            </a:r>
            <a:r>
              <a:rPr lang="en-GB" sz="2000" dirty="0" smtClean="0">
                <a:solidFill>
                  <a:schemeClr val="accent1">
                    <a:lumMod val="75000"/>
                  </a:schemeClr>
                </a:solidFill>
              </a:rPr>
              <a:t>sustained 	                   long-term research and development</a:t>
            </a:r>
          </a:p>
          <a:p>
            <a:pPr marL="216000" indent="-216000">
              <a:spcAft>
                <a:spcPts val="600"/>
              </a:spcAft>
              <a:buFont typeface="Arial" pitchFamily="34" charset="0"/>
              <a:buChar char="•"/>
            </a:pPr>
            <a:r>
              <a:rPr lang="en-GB" sz="2000" dirty="0" smtClean="0">
                <a:solidFill>
                  <a:schemeClr val="accent2">
                    <a:lumMod val="75000"/>
                  </a:schemeClr>
                </a:solidFill>
              </a:rPr>
              <a:t>Expansion of web services for data and visualisation requires some additional resources</a:t>
            </a:r>
            <a:endParaRPr lang="en-GB" sz="2000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650" name="Rectangle 2"/>
          <p:cNvSpPr>
            <a:spLocks noGrp="1" noChangeArrowheads="1"/>
          </p:cNvSpPr>
          <p:nvPr>
            <p:ph type="title"/>
          </p:nvPr>
        </p:nvSpPr>
        <p:spPr>
          <a:xfrm>
            <a:off x="935665" y="0"/>
            <a:ext cx="7091916" cy="692696"/>
          </a:xfrm>
        </p:spPr>
        <p:txBody>
          <a:bodyPr/>
          <a:lstStyle/>
          <a:p>
            <a:r>
              <a:rPr lang="en-GB" sz="2800" dirty="0" smtClean="0">
                <a:solidFill>
                  <a:srgbClr val="002060"/>
                </a:solidFill>
                <a:latin typeface="+mn-lt"/>
              </a:rPr>
              <a:t>From</a:t>
            </a:r>
            <a:r>
              <a:rPr lang="en-GB" sz="2800" b="0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en-GB" sz="2800" b="0" dirty="0" smtClean="0">
                <a:solidFill>
                  <a:srgbClr val="002060"/>
                </a:solidFill>
                <a:latin typeface="Calibri" pitchFamily="34" charset="0"/>
              </a:rPr>
              <a:t>weather</a:t>
            </a:r>
            <a:r>
              <a:rPr lang="en-GB" sz="2800" b="0" dirty="0" smtClean="0">
                <a:solidFill>
                  <a:srgbClr val="002060"/>
                </a:solidFill>
                <a:latin typeface="+mn-lt"/>
              </a:rPr>
              <a:t> analyses </a:t>
            </a:r>
            <a:r>
              <a:rPr lang="en-GB" sz="2800" dirty="0" smtClean="0">
                <a:solidFill>
                  <a:srgbClr val="002060"/>
                </a:solidFill>
                <a:latin typeface="+mn-lt"/>
              </a:rPr>
              <a:t>to</a:t>
            </a:r>
            <a:r>
              <a:rPr lang="en-GB" sz="2800" b="0" dirty="0" smtClean="0">
                <a:solidFill>
                  <a:srgbClr val="002060"/>
                </a:solidFill>
                <a:latin typeface="+mn-lt"/>
              </a:rPr>
              <a:t> climate reanalysis</a:t>
            </a:r>
            <a:endParaRPr lang="en-GB" sz="2800" b="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14" name="Text Box 4"/>
          <p:cNvSpPr txBox="1">
            <a:spLocks noChangeArrowheads="1"/>
          </p:cNvSpPr>
          <p:nvPr/>
        </p:nvSpPr>
        <p:spPr bwMode="auto">
          <a:xfrm>
            <a:off x="467544" y="898988"/>
            <a:ext cx="8208912" cy="1017844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>
              <a:spcBef>
                <a:spcPts val="0"/>
              </a:spcBef>
            </a:pPr>
            <a:r>
              <a:rPr lang="en-GB" sz="2000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>Reanalysis uses a modern forecasting/data assimilation system to </a:t>
            </a:r>
          </a:p>
          <a:p>
            <a:pPr>
              <a:spcBef>
                <a:spcPts val="0"/>
              </a:spcBef>
            </a:pPr>
            <a:r>
              <a:rPr lang="en-GB" sz="2000" dirty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>	</a:t>
            </a:r>
            <a:r>
              <a:rPr lang="en-GB" sz="2000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>			reprocess (re-analyse) past observations.</a:t>
            </a:r>
          </a:p>
          <a:p>
            <a:pPr>
              <a:spcBef>
                <a:spcPts val="0"/>
              </a:spcBef>
            </a:pPr>
            <a:r>
              <a:rPr lang="en-GB" sz="2000" dirty="0" smtClean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(The observations themselves may have been re-processed.)</a:t>
            </a:r>
            <a:endParaRPr lang="en-US" sz="2400" dirty="0">
              <a:solidFill>
                <a:schemeClr val="accent3">
                  <a:lumMod val="50000"/>
                </a:schemeClr>
              </a:solidFill>
              <a:latin typeface="Calibri" pitchFamily="34" charset="0"/>
            </a:endParaRPr>
          </a:p>
        </p:txBody>
      </p:sp>
      <p:pic>
        <p:nvPicPr>
          <p:cNvPr id="12" name="Picture 11" descr="Observing_system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63402" y="2132856"/>
            <a:ext cx="6204942" cy="3934197"/>
          </a:xfrm>
          <a:prstGeom prst="rect">
            <a:avLst/>
          </a:prstGeo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CCI project integration meeting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Reanalysis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650" name="Rectangle 2"/>
          <p:cNvSpPr>
            <a:spLocks noGrp="1" noChangeArrowheads="1"/>
          </p:cNvSpPr>
          <p:nvPr>
            <p:ph type="title"/>
          </p:nvPr>
        </p:nvSpPr>
        <p:spPr>
          <a:xfrm>
            <a:off x="935665" y="0"/>
            <a:ext cx="7091916" cy="692696"/>
          </a:xfrm>
        </p:spPr>
        <p:txBody>
          <a:bodyPr/>
          <a:lstStyle/>
          <a:p>
            <a:r>
              <a:rPr lang="en-GB" sz="2800" dirty="0" smtClean="0">
                <a:solidFill>
                  <a:srgbClr val="002060"/>
                </a:solidFill>
                <a:latin typeface="+mn-lt"/>
              </a:rPr>
              <a:t>From</a:t>
            </a:r>
            <a:r>
              <a:rPr lang="en-GB" sz="2800" b="0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en-GB" sz="2800" b="0" dirty="0" smtClean="0">
                <a:solidFill>
                  <a:srgbClr val="002060"/>
                </a:solidFill>
                <a:latin typeface="Calibri" pitchFamily="34" charset="0"/>
              </a:rPr>
              <a:t>weather</a:t>
            </a:r>
            <a:r>
              <a:rPr lang="en-GB" sz="2800" b="0" dirty="0" smtClean="0">
                <a:solidFill>
                  <a:srgbClr val="002060"/>
                </a:solidFill>
                <a:latin typeface="+mn-lt"/>
              </a:rPr>
              <a:t> analyses </a:t>
            </a:r>
            <a:r>
              <a:rPr lang="en-GB" sz="2800" dirty="0" smtClean="0">
                <a:solidFill>
                  <a:srgbClr val="002060"/>
                </a:solidFill>
                <a:latin typeface="+mn-lt"/>
              </a:rPr>
              <a:t>to</a:t>
            </a:r>
            <a:r>
              <a:rPr lang="en-GB" sz="2800" b="0" dirty="0" smtClean="0">
                <a:solidFill>
                  <a:srgbClr val="002060"/>
                </a:solidFill>
                <a:latin typeface="+mn-lt"/>
              </a:rPr>
              <a:t> climate reanalysis</a:t>
            </a:r>
            <a:endParaRPr lang="en-GB" sz="2800" b="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283652" name="Text Box 4"/>
          <p:cNvSpPr txBox="1">
            <a:spLocks noChangeArrowheads="1"/>
          </p:cNvSpPr>
          <p:nvPr/>
        </p:nvSpPr>
        <p:spPr bwMode="auto">
          <a:xfrm>
            <a:off x="467544" y="2276871"/>
            <a:ext cx="6552284" cy="402291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GB" sz="2000" dirty="0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Example:  </a:t>
            </a:r>
            <a:r>
              <a:rPr lang="en-GB" sz="2000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Consistent representation of the Hadley circulation</a:t>
            </a:r>
            <a:endParaRPr lang="en-US" sz="2000" dirty="0">
              <a:solidFill>
                <a:schemeClr val="accent5">
                  <a:lumMod val="50000"/>
                </a:schemeClr>
              </a:solidFill>
              <a:latin typeface="Calibri" pitchFamily="34" charset="0"/>
            </a:endParaRPr>
          </a:p>
        </p:txBody>
      </p:sp>
      <p:grpSp>
        <p:nvGrpSpPr>
          <p:cNvPr id="2" name="Group 11"/>
          <p:cNvGrpSpPr/>
          <p:nvPr/>
        </p:nvGrpSpPr>
        <p:grpSpPr>
          <a:xfrm>
            <a:off x="323528" y="2793964"/>
            <a:ext cx="4248472" cy="3011299"/>
            <a:chOff x="611188" y="2430407"/>
            <a:chExt cx="4032250" cy="2871843"/>
          </a:xfrm>
        </p:grpSpPr>
        <p:pic>
          <p:nvPicPr>
            <p:cNvPr id="283656" name="Picture 3" descr="ERA-15_Omega"/>
            <p:cNvPicPr>
              <a:picLocks noChangeAspect="1" noChangeArrowheads="1"/>
            </p:cNvPicPr>
            <p:nvPr/>
          </p:nvPicPr>
          <p:blipFill>
            <a:blip r:embed="rId3" cstate="print"/>
            <a:srcRect l="7480" t="7999" r="8830" b="54057"/>
            <a:stretch>
              <a:fillRect/>
            </a:stretch>
          </p:blipFill>
          <p:spPr bwMode="auto">
            <a:xfrm>
              <a:off x="611188" y="2719388"/>
              <a:ext cx="4032250" cy="25828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83653" name="Text Box 5"/>
            <p:cNvSpPr txBox="1">
              <a:spLocks noChangeArrowheads="1"/>
            </p:cNvSpPr>
            <p:nvPr/>
          </p:nvSpPr>
          <p:spPr bwMode="auto">
            <a:xfrm>
              <a:off x="747874" y="2430407"/>
              <a:ext cx="3043548" cy="354308"/>
            </a:xfrm>
            <a:prstGeom prst="rect">
              <a:avLst/>
            </a:prstGeom>
            <a:solidFill>
              <a:schemeClr val="bg1">
                <a:alpha val="75000"/>
              </a:schemeClr>
            </a:solidFill>
            <a:ln w="19050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r>
                <a:rPr lang="en-GB" sz="1800" dirty="0">
                  <a:latin typeface="Calibri" pitchFamily="34" charset="0"/>
                </a:rPr>
                <a:t>From </a:t>
              </a:r>
              <a:r>
                <a:rPr lang="en-GB" sz="1800" dirty="0" smtClean="0">
                  <a:latin typeface="Calibri" pitchFamily="34" charset="0"/>
                </a:rPr>
                <a:t>ECMWF weather analyses:</a:t>
              </a:r>
              <a:endParaRPr lang="en-GB" sz="1800" dirty="0">
                <a:latin typeface="Calibri" pitchFamily="34" charset="0"/>
              </a:endParaRPr>
            </a:p>
          </p:txBody>
        </p:sp>
      </p:grpSp>
      <p:grpSp>
        <p:nvGrpSpPr>
          <p:cNvPr id="3" name="Group 12"/>
          <p:cNvGrpSpPr/>
          <p:nvPr/>
        </p:nvGrpSpPr>
        <p:grpSpPr>
          <a:xfrm>
            <a:off x="4628145" y="3068959"/>
            <a:ext cx="4192329" cy="3168353"/>
            <a:chOff x="4707726" y="2430407"/>
            <a:chExt cx="3825087" cy="2943281"/>
          </a:xfrm>
        </p:grpSpPr>
        <p:pic>
          <p:nvPicPr>
            <p:cNvPr id="283657" name="Picture 6" descr="ERA-15_Omega"/>
            <p:cNvPicPr>
              <a:picLocks noChangeAspect="1" noChangeArrowheads="1"/>
            </p:cNvPicPr>
            <p:nvPr/>
          </p:nvPicPr>
          <p:blipFill>
            <a:blip r:embed="rId3" cstate="print"/>
            <a:srcRect l="11960" t="45476" r="10313" b="15462"/>
            <a:stretch>
              <a:fillRect/>
            </a:stretch>
          </p:blipFill>
          <p:spPr bwMode="auto">
            <a:xfrm>
              <a:off x="4787900" y="2714625"/>
              <a:ext cx="3744913" cy="26590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83654" name="Text Box 6"/>
            <p:cNvSpPr txBox="1">
              <a:spLocks noChangeArrowheads="1"/>
            </p:cNvSpPr>
            <p:nvPr/>
          </p:nvSpPr>
          <p:spPr bwMode="auto">
            <a:xfrm>
              <a:off x="4707726" y="2430407"/>
              <a:ext cx="2351636" cy="345122"/>
            </a:xfrm>
            <a:prstGeom prst="rect">
              <a:avLst/>
            </a:prstGeom>
            <a:solidFill>
              <a:schemeClr val="bg1">
                <a:alpha val="75000"/>
              </a:schemeClr>
            </a:solidFill>
            <a:ln w="19050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r>
                <a:rPr lang="en-GB" sz="1800" dirty="0">
                  <a:latin typeface="Calibri" pitchFamily="34" charset="0"/>
                </a:rPr>
                <a:t>From </a:t>
              </a:r>
              <a:r>
                <a:rPr lang="en-GB" dirty="0" smtClean="0">
                  <a:latin typeface="Calibri" pitchFamily="34" charset="0"/>
                </a:rPr>
                <a:t>re</a:t>
              </a:r>
              <a:r>
                <a:rPr lang="en-GB" sz="1800" dirty="0" smtClean="0">
                  <a:latin typeface="Calibri" pitchFamily="34" charset="0"/>
                </a:rPr>
                <a:t>analysis (ERA-15):</a:t>
              </a:r>
              <a:endParaRPr lang="en-GB" sz="1800" dirty="0">
                <a:latin typeface="Calibri" pitchFamily="34" charset="0"/>
              </a:endParaRPr>
            </a:p>
          </p:txBody>
        </p:sp>
      </p:grpSp>
      <p:sp>
        <p:nvSpPr>
          <p:cNvPr id="14" name="Text Box 4"/>
          <p:cNvSpPr txBox="1">
            <a:spLocks noChangeArrowheads="1"/>
          </p:cNvSpPr>
          <p:nvPr/>
        </p:nvSpPr>
        <p:spPr bwMode="auto">
          <a:xfrm>
            <a:off x="467544" y="898988"/>
            <a:ext cx="8208912" cy="1017844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>
              <a:spcBef>
                <a:spcPts val="0"/>
              </a:spcBef>
            </a:pPr>
            <a:r>
              <a:rPr lang="en-GB" sz="2000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>Reanalysis uses a modern forecasting/data assimilation system to </a:t>
            </a:r>
          </a:p>
          <a:p>
            <a:pPr>
              <a:spcBef>
                <a:spcPts val="0"/>
              </a:spcBef>
            </a:pPr>
            <a:r>
              <a:rPr lang="en-GB" sz="2000" dirty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>	</a:t>
            </a:r>
            <a:r>
              <a:rPr lang="en-GB" sz="2000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>			reprocess (re-analyse) past observations.</a:t>
            </a:r>
          </a:p>
          <a:p>
            <a:pPr>
              <a:spcBef>
                <a:spcPts val="0"/>
              </a:spcBef>
            </a:pPr>
            <a:r>
              <a:rPr lang="en-GB" sz="2000" dirty="0" smtClean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(The observations themselves may have been re-processed.)</a:t>
            </a:r>
            <a:endParaRPr lang="en-US" sz="2400" dirty="0">
              <a:solidFill>
                <a:schemeClr val="accent3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CCI project integration meeting</a:t>
            </a:r>
            <a:endParaRPr lang="en-GB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Reanalysis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6" name="Rectangle 4"/>
          <p:cNvSpPr>
            <a:spLocks noGrp="1" noChangeArrowheads="1"/>
          </p:cNvSpPr>
          <p:nvPr>
            <p:ph type="title"/>
          </p:nvPr>
        </p:nvSpPr>
        <p:spPr>
          <a:xfrm>
            <a:off x="467544" y="-14684"/>
            <a:ext cx="8208911" cy="675928"/>
          </a:xfrm>
        </p:spPr>
        <p:txBody>
          <a:bodyPr/>
          <a:lstStyle/>
          <a:p>
            <a:r>
              <a:rPr lang="en-US" sz="2800" dirty="0" smtClean="0"/>
              <a:t>Reanalysis at ECMWF</a:t>
            </a:r>
            <a:endParaRPr lang="en-US" sz="2800" dirty="0"/>
          </a:p>
        </p:txBody>
      </p:sp>
      <p:pic>
        <p:nvPicPr>
          <p:cNvPr id="6" name="Picture 8" descr="ERA-report-icon-8"/>
          <p:cNvPicPr>
            <a:picLocks noChangeAspect="1" noChangeArrowheads="1"/>
          </p:cNvPicPr>
          <p:nvPr/>
        </p:nvPicPr>
        <p:blipFill>
          <a:blip r:embed="rId3" cstate="print"/>
          <a:srcRect t="14557" r="5128" b="11015"/>
          <a:stretch>
            <a:fillRect/>
          </a:stretch>
        </p:blipFill>
        <p:spPr bwMode="auto">
          <a:xfrm>
            <a:off x="611560" y="1268760"/>
            <a:ext cx="4044950" cy="4464050"/>
          </a:xfrm>
          <a:prstGeom prst="rect">
            <a:avLst/>
          </a:prstGeom>
          <a:noFill/>
        </p:spPr>
      </p:pic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5003800" y="1252058"/>
            <a:ext cx="3640166" cy="224895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r>
              <a:rPr lang="en-GB" sz="2000" dirty="0">
                <a:latin typeface="Calibri" pitchFamily="34" charset="0"/>
              </a:rPr>
              <a:t>ERA-15:  	1979 – 1993</a:t>
            </a:r>
          </a:p>
          <a:p>
            <a:r>
              <a:rPr lang="en-GB" sz="2000" dirty="0">
                <a:latin typeface="Calibri" pitchFamily="34" charset="0"/>
              </a:rPr>
              <a:t>ERA-40:  	1957 – 2001</a:t>
            </a:r>
          </a:p>
          <a:p>
            <a:r>
              <a:rPr lang="en-GB" sz="2000" b="1" dirty="0">
                <a:latin typeface="Calibri" pitchFamily="34" charset="0"/>
              </a:rPr>
              <a:t>ERA-Interim:</a:t>
            </a:r>
            <a:r>
              <a:rPr lang="en-GB" sz="2000" dirty="0">
                <a:latin typeface="Calibri" pitchFamily="34" charset="0"/>
              </a:rPr>
              <a:t>	1989 </a:t>
            </a:r>
            <a:r>
              <a:rPr lang="en-GB" sz="2000" dirty="0" smtClean="0">
                <a:latin typeface="Calibri" pitchFamily="34" charset="0"/>
              </a:rPr>
              <a:t>onwards</a:t>
            </a:r>
          </a:p>
          <a:p>
            <a:endParaRPr lang="en-GB" sz="2000" dirty="0" smtClean="0">
              <a:latin typeface="Calibri" pitchFamily="34" charset="0"/>
            </a:endParaRPr>
          </a:p>
          <a:p>
            <a:r>
              <a:rPr lang="en-GB" sz="2000" dirty="0" smtClean="0">
                <a:latin typeface="Calibri" pitchFamily="34" charset="0"/>
              </a:rPr>
              <a:t>ORA-S3:		1959 onwards</a:t>
            </a:r>
          </a:p>
          <a:p>
            <a:r>
              <a:rPr lang="en-GB" sz="2000" dirty="0" smtClean="0">
                <a:latin typeface="Calibri" pitchFamily="34" charset="0"/>
              </a:rPr>
              <a:t>MACC:		2003 – 2010 </a:t>
            </a:r>
            <a:endParaRPr lang="en-GB" sz="2000" dirty="0">
              <a:latin typeface="Calibri" pitchFamily="34" charset="0"/>
            </a:endParaRPr>
          </a:p>
          <a:p>
            <a:endParaRPr lang="en-GB" sz="2000" dirty="0"/>
          </a:p>
        </p:txBody>
      </p:sp>
      <p:sp>
        <p:nvSpPr>
          <p:cNvPr id="8" name="Text Box 11"/>
          <p:cNvSpPr txBox="1">
            <a:spLocks noChangeArrowheads="1"/>
          </p:cNvSpPr>
          <p:nvPr/>
        </p:nvSpPr>
        <p:spPr bwMode="auto">
          <a:xfrm>
            <a:off x="5003800" y="3284984"/>
            <a:ext cx="3568728" cy="1941173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r>
              <a:rPr lang="en-GB" sz="2000" b="1" dirty="0">
                <a:latin typeface="Calibri" pitchFamily="34" charset="0"/>
              </a:rPr>
              <a:t>ERA-CLIM:</a:t>
            </a:r>
          </a:p>
          <a:p>
            <a:r>
              <a:rPr lang="en-GB" sz="2000" dirty="0">
                <a:solidFill>
                  <a:schemeClr val="accent2"/>
                </a:solidFill>
                <a:latin typeface="Calibri" pitchFamily="34" charset="0"/>
              </a:rPr>
              <a:t>European Reanalysis of Global Climate Observations</a:t>
            </a:r>
          </a:p>
          <a:p>
            <a:pPr>
              <a:buFontTx/>
              <a:buChar char="•"/>
            </a:pPr>
            <a:endParaRPr lang="en-GB" sz="2000" dirty="0">
              <a:solidFill>
                <a:schemeClr val="accent2"/>
              </a:solidFill>
              <a:latin typeface="Calibri" pitchFamily="34" charset="0"/>
            </a:endParaRPr>
          </a:p>
          <a:p>
            <a:r>
              <a:rPr lang="en-GB" sz="2000" dirty="0">
                <a:latin typeface="Calibri" pitchFamily="34" charset="0"/>
              </a:rPr>
              <a:t>An EU </a:t>
            </a:r>
            <a:r>
              <a:rPr lang="en-GB" sz="2000" dirty="0" smtClean="0">
                <a:latin typeface="Calibri" pitchFamily="34" charset="0"/>
              </a:rPr>
              <a:t>FP7 project to prepare </a:t>
            </a:r>
            <a:r>
              <a:rPr lang="en-GB" sz="2000" dirty="0">
                <a:latin typeface="Calibri" pitchFamily="34" charset="0"/>
              </a:rPr>
              <a:t>the next ECMWF reanalysis</a:t>
            </a:r>
          </a:p>
        </p:txBody>
      </p:sp>
      <p:sp>
        <p:nvSpPr>
          <p:cNvPr id="9" name="Rectangle 8"/>
          <p:cNvSpPr/>
          <p:nvPr/>
        </p:nvSpPr>
        <p:spPr>
          <a:xfrm>
            <a:off x="4992016" y="5333146"/>
            <a:ext cx="350115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b="1" dirty="0" smtClean="0">
                <a:latin typeface="Calibri" pitchFamily="34" charset="0"/>
              </a:rPr>
              <a:t>ERA-20C:</a:t>
            </a:r>
            <a:r>
              <a:rPr lang="en-GB" sz="2000" dirty="0" smtClean="0">
                <a:latin typeface="Calibri" pitchFamily="34" charset="0"/>
              </a:rPr>
              <a:t>	1900 onwards</a:t>
            </a:r>
            <a:endParaRPr lang="en-GB" sz="2000" dirty="0">
              <a:latin typeface="Calibri" pitchFamily="34" charset="0"/>
            </a:endParaRP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CCI project integration meeting</a:t>
            </a:r>
            <a:endParaRPr lang="en-GB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Reanalysis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5"/>
          <p:cNvSpPr>
            <a:spLocks noChangeArrowheads="1"/>
          </p:cNvSpPr>
          <p:nvPr/>
        </p:nvSpPr>
        <p:spPr bwMode="auto">
          <a:xfrm>
            <a:off x="144463" y="1"/>
            <a:ext cx="8855075" cy="69269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lIns="0" rIns="0" anchor="ctr"/>
          <a:lstStyle/>
          <a:p>
            <a:pPr algn="ctr">
              <a:spcBef>
                <a:spcPct val="0"/>
              </a:spcBef>
              <a:buClrTx/>
            </a:pPr>
            <a:r>
              <a:rPr lang="en-US" sz="2800" dirty="0" smtClean="0">
                <a:solidFill>
                  <a:schemeClr val="accent5">
                    <a:lumMod val="25000"/>
                  </a:schemeClr>
                </a:solidFill>
                <a:latin typeface="Calibri" pitchFamily="34" charset="0"/>
              </a:rPr>
              <a:t>Atmospheric reanalysis:   ERA-Interim</a:t>
            </a:r>
            <a:endParaRPr lang="en-US" sz="2800" dirty="0">
              <a:solidFill>
                <a:schemeClr val="accent5">
                  <a:lumMod val="25000"/>
                </a:schemeClr>
              </a:solidFill>
              <a:latin typeface="Calibri" pitchFamily="34" charset="0"/>
            </a:endParaRPr>
          </a:p>
        </p:txBody>
      </p:sp>
      <p:pic>
        <p:nvPicPr>
          <p:cNvPr id="14" name="Picture 13" descr="skill.png"/>
          <p:cNvPicPr>
            <a:picLocks noChangeAspect="1"/>
          </p:cNvPicPr>
          <p:nvPr/>
        </p:nvPicPr>
        <p:blipFill>
          <a:blip r:embed="rId3" cstate="print"/>
          <a:srcRect t="15350" b="5901"/>
          <a:stretch>
            <a:fillRect/>
          </a:stretch>
        </p:blipFill>
        <p:spPr>
          <a:xfrm>
            <a:off x="467544" y="908720"/>
            <a:ext cx="4851974" cy="54006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364089" y="908720"/>
            <a:ext cx="3600400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ECMWF forecasts:    </a:t>
            </a:r>
            <a:r>
              <a:rPr lang="en-GB" dirty="0" smtClean="0"/>
              <a:t>1980 </a:t>
            </a:r>
            <a:r>
              <a:rPr lang="en-GB" dirty="0" smtClean="0">
                <a:latin typeface="Calibri" pitchFamily="34" charset="0"/>
              </a:rPr>
              <a:t>–</a:t>
            </a:r>
            <a:r>
              <a:rPr lang="en-GB" dirty="0" smtClean="0"/>
              <a:t> 2010</a:t>
            </a:r>
          </a:p>
          <a:p>
            <a:endParaRPr lang="en-GB" dirty="0" smtClean="0"/>
          </a:p>
          <a:p>
            <a:r>
              <a:rPr lang="en-GB" dirty="0" smtClean="0">
                <a:solidFill>
                  <a:schemeClr val="accent2">
                    <a:lumMod val="75000"/>
                  </a:schemeClr>
                </a:solidFill>
              </a:rPr>
              <a:t>Changes in skill are due to:</a:t>
            </a:r>
          </a:p>
          <a:p>
            <a:endParaRPr lang="en-GB" dirty="0" smtClean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GB" dirty="0" smtClean="0">
                <a:solidFill>
                  <a:schemeClr val="accent2">
                    <a:lumMod val="75000"/>
                  </a:schemeClr>
                </a:solidFill>
              </a:rPr>
              <a:t>   improvements in modelling</a:t>
            </a:r>
          </a:p>
          <a:p>
            <a:r>
              <a:rPr lang="en-GB" dirty="0" smtClean="0">
                <a:solidFill>
                  <a:schemeClr val="accent2">
                    <a:lumMod val="75000"/>
                  </a:schemeClr>
                </a:solidFill>
              </a:rPr>
              <a:t>	and data assimilation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>
                <a:solidFill>
                  <a:schemeClr val="accent2">
                    <a:lumMod val="75000"/>
                  </a:schemeClr>
                </a:solidFill>
              </a:rPr>
              <a:t>   evolution of the observing system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>
                <a:solidFill>
                  <a:schemeClr val="accent2">
                    <a:lumMod val="75000"/>
                  </a:schemeClr>
                </a:solidFill>
              </a:rPr>
              <a:t>   atmospheric predictability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364088" y="3573016"/>
            <a:ext cx="36004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ERA-Interim:     </a:t>
            </a:r>
            <a:r>
              <a:rPr lang="en-GB" dirty="0" smtClean="0"/>
              <a:t>1979</a:t>
            </a:r>
            <a:r>
              <a:rPr lang="en-GB" b="1" dirty="0" smtClean="0"/>
              <a:t> </a:t>
            </a:r>
            <a:r>
              <a:rPr lang="en-GB" dirty="0" smtClean="0">
                <a:latin typeface="Calibri" pitchFamily="34" charset="0"/>
              </a:rPr>
              <a:t>–</a:t>
            </a:r>
            <a:r>
              <a:rPr lang="en-GB" dirty="0" smtClean="0"/>
              <a:t> 2010</a:t>
            </a:r>
            <a:endParaRPr lang="en-GB" b="1" dirty="0" smtClean="0"/>
          </a:p>
          <a:p>
            <a:pPr>
              <a:buFont typeface="Arial" pitchFamily="34" charset="0"/>
              <a:buChar char="•"/>
            </a:pPr>
            <a:r>
              <a:rPr lang="en-GB" b="1" dirty="0" smtClean="0"/>
              <a:t>   </a:t>
            </a:r>
            <a:r>
              <a:rPr lang="en-GB" dirty="0" smtClean="0"/>
              <a:t>uses a 2006 forecast system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   </a:t>
            </a:r>
            <a:r>
              <a:rPr lang="en-GB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ERA-40 </a:t>
            </a:r>
            <a:r>
              <a:rPr lang="en-GB" dirty="0" smtClean="0"/>
              <a:t>used a 2001 system</a:t>
            </a:r>
          </a:p>
          <a:p>
            <a:endParaRPr lang="en-GB" dirty="0" smtClean="0"/>
          </a:p>
          <a:p>
            <a:pPr>
              <a:buFont typeface="Arial" pitchFamily="34" charset="0"/>
              <a:buChar char="•"/>
            </a:pPr>
            <a:r>
              <a:rPr lang="en-GB" dirty="0" smtClean="0">
                <a:solidFill>
                  <a:schemeClr val="accent4">
                    <a:lumMod val="50000"/>
                  </a:schemeClr>
                </a:solidFill>
              </a:rPr>
              <a:t>   re-forecasts more uniform quality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>
                <a:solidFill>
                  <a:schemeClr val="accent4">
                    <a:lumMod val="50000"/>
                  </a:schemeClr>
                </a:solidFill>
              </a:rPr>
              <a:t>   improvements in modelling and </a:t>
            </a:r>
          </a:p>
          <a:p>
            <a:r>
              <a:rPr lang="en-GB" dirty="0" smtClean="0">
                <a:solidFill>
                  <a:schemeClr val="accent4">
                    <a:lumMod val="50000"/>
                  </a:schemeClr>
                </a:solidFill>
              </a:rPr>
              <a:t>       data assimilation outweigh </a:t>
            </a:r>
          </a:p>
          <a:p>
            <a:r>
              <a:rPr lang="en-GB" dirty="0" smtClean="0">
                <a:solidFill>
                  <a:schemeClr val="accent4">
                    <a:lumMod val="50000"/>
                  </a:schemeClr>
                </a:solidFill>
              </a:rPr>
              <a:t>       improvements in the observing </a:t>
            </a:r>
          </a:p>
          <a:p>
            <a:r>
              <a:rPr lang="en-GB" dirty="0" smtClean="0">
                <a:solidFill>
                  <a:schemeClr val="accent4">
                    <a:lumMod val="50000"/>
                  </a:schemeClr>
                </a:solidFill>
              </a:rPr>
              <a:t>       system</a:t>
            </a:r>
          </a:p>
        </p:txBody>
      </p:sp>
      <p:cxnSp>
        <p:nvCxnSpPr>
          <p:cNvPr id="18" name="Straight Connector 17"/>
          <p:cNvCxnSpPr/>
          <p:nvPr/>
        </p:nvCxnSpPr>
        <p:spPr>
          <a:xfrm rot="5400000" flipH="1" flipV="1">
            <a:off x="2684995" y="3542657"/>
            <a:ext cx="2637444" cy="155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rot="5400000" flipH="1" flipV="1">
            <a:off x="3371014" y="3319709"/>
            <a:ext cx="25922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CCI project integration meeting</a:t>
            </a:r>
            <a:endParaRPr lang="en-GB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Reanalysis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67544" y="0"/>
            <a:ext cx="8208911" cy="692696"/>
          </a:xfrm>
        </p:spPr>
        <p:txBody>
          <a:bodyPr/>
          <a:lstStyle/>
          <a:p>
            <a:r>
              <a:rPr lang="en-GB" sz="2800" dirty="0" smtClean="0">
                <a:solidFill>
                  <a:srgbClr val="002060"/>
                </a:solidFill>
                <a:latin typeface="+mn-lt"/>
              </a:rPr>
              <a:t>Observations used in </a:t>
            </a:r>
            <a:r>
              <a:rPr lang="en-GB" sz="2800" dirty="0" smtClean="0">
                <a:solidFill>
                  <a:srgbClr val="002060"/>
                </a:solidFill>
                <a:latin typeface="+mn-lt"/>
              </a:rPr>
              <a:t>ERA-Interim:    </a:t>
            </a:r>
            <a:r>
              <a:rPr lang="en-GB" sz="28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Instruments   </a:t>
            </a:r>
            <a:endParaRPr lang="en-GB" sz="28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6" name="Picture 5" descr="timeline-RAD.png"/>
          <p:cNvPicPr>
            <a:picLocks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1052736"/>
            <a:ext cx="4032448" cy="3384376"/>
          </a:xfrm>
          <a:prstGeom prst="rect">
            <a:avLst/>
          </a:prstGeom>
        </p:spPr>
      </p:pic>
      <p:pic>
        <p:nvPicPr>
          <p:cNvPr id="7" name="Picture 6" descr="timeline-CONV.png"/>
          <p:cNvPicPr>
            <a:picLocks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544" y="4797152"/>
            <a:ext cx="3960440" cy="1584175"/>
          </a:xfrm>
          <a:prstGeom prst="rect">
            <a:avLst/>
          </a:prstGeom>
        </p:spPr>
      </p:pic>
      <p:pic>
        <p:nvPicPr>
          <p:cNvPr id="9" name="Picture 8" descr="timeline-OTHER.png"/>
          <p:cNvPicPr>
            <a:picLocks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16016" y="1075313"/>
            <a:ext cx="3960440" cy="2952329"/>
          </a:xfrm>
          <a:prstGeom prst="rect">
            <a:avLst/>
          </a:prstGeom>
        </p:spPr>
      </p:pic>
      <p:pic>
        <p:nvPicPr>
          <p:cNvPr id="10" name="Picture 9" descr="timeline-O3.png"/>
          <p:cNvPicPr>
            <a:picLocks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716016" y="4365105"/>
            <a:ext cx="3960440" cy="201622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309745" y="714182"/>
            <a:ext cx="22541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/>
              <a:t>Radiances from satellites</a:t>
            </a:r>
            <a:endParaRPr lang="en-GB" sz="1600" dirty="0"/>
          </a:p>
        </p:txBody>
      </p:sp>
      <p:sp>
        <p:nvSpPr>
          <p:cNvPr id="13" name="TextBox 12"/>
          <p:cNvSpPr txBox="1"/>
          <p:nvPr/>
        </p:nvSpPr>
        <p:spPr>
          <a:xfrm>
            <a:off x="5573797" y="4005064"/>
            <a:ext cx="19472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/>
              <a:t>Ozone from satellites</a:t>
            </a:r>
            <a:endParaRPr lang="en-GB" sz="1600" dirty="0"/>
          </a:p>
        </p:txBody>
      </p:sp>
      <p:sp>
        <p:nvSpPr>
          <p:cNvPr id="14" name="TextBox 13"/>
          <p:cNvSpPr txBox="1"/>
          <p:nvPr/>
        </p:nvSpPr>
        <p:spPr>
          <a:xfrm>
            <a:off x="4860032" y="715274"/>
            <a:ext cx="37424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/>
              <a:t>Backscatter,  GPSRO, AMVs from satellites</a:t>
            </a:r>
            <a:endParaRPr lang="en-GB" sz="1600" dirty="0"/>
          </a:p>
        </p:txBody>
      </p:sp>
      <p:sp>
        <p:nvSpPr>
          <p:cNvPr id="15" name="TextBox 14"/>
          <p:cNvSpPr txBox="1"/>
          <p:nvPr/>
        </p:nvSpPr>
        <p:spPr>
          <a:xfrm>
            <a:off x="372958" y="4437112"/>
            <a:ext cx="41292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err="1" smtClean="0"/>
              <a:t>Sondes</a:t>
            </a:r>
            <a:r>
              <a:rPr lang="en-GB" sz="1600" dirty="0" smtClean="0"/>
              <a:t>, profilers, stations, ships, buoys, aircraft</a:t>
            </a:r>
            <a:endParaRPr lang="en-GB" sz="1600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CCI project integration meeting</a:t>
            </a:r>
            <a:endParaRPr lang="en-GB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Reanalysis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67544" y="0"/>
            <a:ext cx="8208911" cy="692696"/>
          </a:xfrm>
        </p:spPr>
        <p:txBody>
          <a:bodyPr/>
          <a:lstStyle/>
          <a:p>
            <a:r>
              <a:rPr lang="en-GB" sz="2800" dirty="0" smtClean="0">
                <a:solidFill>
                  <a:srgbClr val="002060"/>
                </a:solidFill>
                <a:latin typeface="+mn-lt"/>
              </a:rPr>
              <a:t>Observations used in ERA-Interim:    </a:t>
            </a:r>
            <a:r>
              <a:rPr lang="en-GB" sz="28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Data </a:t>
            </a:r>
            <a:r>
              <a:rPr lang="en-GB" sz="28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counts</a:t>
            </a:r>
            <a:endParaRPr lang="en-GB" sz="28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5" name="Picture 4" descr="obscount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71600" y="836712"/>
            <a:ext cx="7056784" cy="5430221"/>
          </a:xfrm>
          <a:prstGeom prst="rect">
            <a:avLst/>
          </a:prstGeom>
        </p:spPr>
      </p:pic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CCI project integration meeting</a:t>
            </a:r>
            <a:endParaRPr lang="en-GB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Reanalysis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338" name="Picture 2" descr="psss"/>
          <p:cNvPicPr>
            <a:picLocks noChangeAspect="1" noChangeArrowheads="1"/>
          </p:cNvPicPr>
          <p:nvPr/>
        </p:nvPicPr>
        <p:blipFill>
          <a:blip r:embed="rId4" cstate="print"/>
          <a:srcRect t="12986"/>
          <a:stretch>
            <a:fillRect/>
          </a:stretch>
        </p:blipFill>
        <p:spPr bwMode="auto">
          <a:xfrm>
            <a:off x="3759230" y="836712"/>
            <a:ext cx="5099050" cy="3024336"/>
          </a:xfrm>
          <a:prstGeom prst="rect">
            <a:avLst/>
          </a:prstGeom>
          <a:noFill/>
        </p:spPr>
      </p:pic>
      <p:sp>
        <p:nvSpPr>
          <p:cNvPr id="142340" name="Rectangle 4"/>
          <p:cNvSpPr>
            <a:spLocks noChangeArrowheads="1"/>
          </p:cNvSpPr>
          <p:nvPr/>
        </p:nvSpPr>
        <p:spPr bwMode="auto">
          <a:xfrm>
            <a:off x="500034" y="1"/>
            <a:ext cx="8104414" cy="69269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anchor="ctr"/>
          <a:lstStyle/>
          <a:p>
            <a:pPr algn="ctr"/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Variational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analysis of observations</a:t>
            </a:r>
            <a:endParaRPr lang="en-US" sz="28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42352" name="Text Box 16"/>
          <p:cNvSpPr txBox="1">
            <a:spLocks noChangeArrowheads="1"/>
          </p:cNvSpPr>
          <p:nvPr/>
        </p:nvSpPr>
        <p:spPr bwMode="auto">
          <a:xfrm>
            <a:off x="5202238" y="1745674"/>
            <a:ext cx="180975" cy="39687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en-US"/>
          </a:p>
        </p:txBody>
      </p:sp>
      <p:grpSp>
        <p:nvGrpSpPr>
          <p:cNvPr id="2" name="Group 14"/>
          <p:cNvGrpSpPr/>
          <p:nvPr/>
        </p:nvGrpSpPr>
        <p:grpSpPr>
          <a:xfrm>
            <a:off x="507357" y="3779262"/>
            <a:ext cx="8065171" cy="2627334"/>
            <a:chOff x="507357" y="3944938"/>
            <a:chExt cx="8065171" cy="2627334"/>
          </a:xfrm>
        </p:grpSpPr>
        <p:sp>
          <p:nvSpPr>
            <p:cNvPr id="142341" name="Text Box 5"/>
            <p:cNvSpPr txBox="1">
              <a:spLocks noChangeArrowheads="1"/>
            </p:cNvSpPr>
            <p:nvPr/>
          </p:nvSpPr>
          <p:spPr bwMode="auto">
            <a:xfrm>
              <a:off x="785813" y="3944938"/>
              <a:ext cx="184150" cy="366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/>
              <a:endParaRPr lang="en-GB" sz="1800">
                <a:solidFill>
                  <a:srgbClr val="CC3300"/>
                </a:solidFill>
              </a:endParaRPr>
            </a:p>
          </p:txBody>
        </p:sp>
        <p:sp>
          <p:nvSpPr>
            <p:cNvPr id="17" name="Rectangle 6"/>
            <p:cNvSpPr>
              <a:spLocks noChangeArrowheads="1"/>
            </p:cNvSpPr>
            <p:nvPr/>
          </p:nvSpPr>
          <p:spPr bwMode="auto">
            <a:xfrm>
              <a:off x="507357" y="4124324"/>
              <a:ext cx="8065171" cy="24479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headEnd/>
              <a:tailEnd/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en-GB"/>
            </a:p>
          </p:txBody>
        </p:sp>
        <p:graphicFrame>
          <p:nvGraphicFramePr>
            <p:cNvPr id="18" name="Object 7"/>
            <p:cNvGraphicFramePr>
              <a:graphicFrameLocks noChangeAspect="1"/>
            </p:cNvGraphicFramePr>
            <p:nvPr/>
          </p:nvGraphicFramePr>
          <p:xfrm>
            <a:off x="579438" y="4916488"/>
            <a:ext cx="7381875" cy="758825"/>
          </p:xfrm>
          <a:graphic>
            <a:graphicData uri="http://schemas.openxmlformats.org/presentationml/2006/ole">
              <p:oleObj spid="_x0000_s51202" name="Equation" r:id="rId5" imgW="4813200" imgH="507960" progId="Equation.3">
                <p:embed/>
              </p:oleObj>
            </a:graphicData>
          </a:graphic>
        </p:graphicFrame>
        <p:sp>
          <p:nvSpPr>
            <p:cNvPr id="19" name="AutoShape 8"/>
            <p:cNvSpPr>
              <a:spLocks/>
            </p:cNvSpPr>
            <p:nvPr/>
          </p:nvSpPr>
          <p:spPr bwMode="auto">
            <a:xfrm rot="16200000">
              <a:off x="4963624" y="3770171"/>
              <a:ext cx="244795" cy="1932281"/>
            </a:xfrm>
            <a:prstGeom prst="rightBrace">
              <a:avLst>
                <a:gd name="adj1" fmla="val 63889"/>
                <a:gd name="adj2" fmla="val 50000"/>
              </a:avLst>
            </a:prstGeom>
            <a:noFill/>
            <a:ln w="25400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0" name="AutoShape 9"/>
            <p:cNvSpPr>
              <a:spLocks/>
            </p:cNvSpPr>
            <p:nvPr/>
          </p:nvSpPr>
          <p:spPr bwMode="auto">
            <a:xfrm rot="16200000">
              <a:off x="2527271" y="3770171"/>
              <a:ext cx="244795" cy="1932281"/>
            </a:xfrm>
            <a:prstGeom prst="rightBrace">
              <a:avLst>
                <a:gd name="adj1" fmla="val 63889"/>
                <a:gd name="adj2" fmla="val 50000"/>
              </a:avLst>
            </a:prstGeom>
            <a:noFill/>
            <a:ln w="25400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GB" dirty="0">
                <a:solidFill>
                  <a:schemeClr val="tx2"/>
                </a:solidFill>
              </a:endParaRPr>
            </a:p>
          </p:txBody>
        </p:sp>
        <p:sp>
          <p:nvSpPr>
            <p:cNvPr id="21" name="AutoShape 10"/>
            <p:cNvSpPr>
              <a:spLocks/>
            </p:cNvSpPr>
            <p:nvPr/>
          </p:nvSpPr>
          <p:spPr bwMode="auto">
            <a:xfrm rot="5400000">
              <a:off x="5575560" y="3743245"/>
              <a:ext cx="245318" cy="4268662"/>
            </a:xfrm>
            <a:prstGeom prst="rightBrace">
              <a:avLst>
                <a:gd name="adj1" fmla="val 149711"/>
                <a:gd name="adj2" fmla="val 50000"/>
              </a:avLst>
            </a:prstGeom>
            <a:noFill/>
            <a:ln w="25400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 rot="10800000" vert="eaVert" wrap="none" anchor="ctr"/>
            <a:lstStyle/>
            <a:p>
              <a:pPr algn="ctr" eaLnBrk="1" hangingPunct="1"/>
              <a:endParaRPr lang="en-GB" sz="1200">
                <a:solidFill>
                  <a:srgbClr val="6666FF"/>
                </a:solidFill>
              </a:endParaRPr>
            </a:p>
          </p:txBody>
        </p:sp>
        <p:sp>
          <p:nvSpPr>
            <p:cNvPr id="22" name="Text Box 11"/>
            <p:cNvSpPr txBox="1">
              <a:spLocks noChangeArrowheads="1"/>
            </p:cNvSpPr>
            <p:nvPr/>
          </p:nvSpPr>
          <p:spPr bwMode="auto">
            <a:xfrm>
              <a:off x="1475656" y="4233456"/>
              <a:ext cx="2235997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/>
              <a:r>
                <a:rPr lang="en-GB" dirty="0" smtClean="0">
                  <a:solidFill>
                    <a:schemeClr val="tx2"/>
                  </a:solidFill>
                </a:rPr>
                <a:t>prior state constraints</a:t>
              </a:r>
              <a:endParaRPr lang="en-GB" b="1" dirty="0">
                <a:solidFill>
                  <a:schemeClr val="tx2"/>
                </a:solidFill>
              </a:endParaRPr>
            </a:p>
          </p:txBody>
        </p:sp>
        <p:sp>
          <p:nvSpPr>
            <p:cNvPr id="23" name="Text Box 12"/>
            <p:cNvSpPr txBox="1">
              <a:spLocks noChangeArrowheads="1"/>
            </p:cNvSpPr>
            <p:nvPr/>
          </p:nvSpPr>
          <p:spPr bwMode="auto">
            <a:xfrm>
              <a:off x="4009060" y="4233456"/>
              <a:ext cx="308322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1" hangingPunct="1"/>
              <a:r>
                <a:rPr lang="en-GB" dirty="0" smtClean="0">
                  <a:solidFill>
                    <a:schemeClr val="tx2"/>
                  </a:solidFill>
                </a:rPr>
                <a:t>prior parameter constraints</a:t>
              </a:r>
              <a:endParaRPr lang="en-GB" b="1" dirty="0">
                <a:solidFill>
                  <a:schemeClr val="tx2"/>
                </a:solidFill>
                <a:sym typeface="Symbol" pitchFamily="18" charset="2"/>
              </a:endParaRPr>
            </a:p>
          </p:txBody>
        </p:sp>
        <p:sp>
          <p:nvSpPr>
            <p:cNvPr id="24" name="Text Box 13"/>
            <p:cNvSpPr txBox="1">
              <a:spLocks noChangeArrowheads="1"/>
            </p:cNvSpPr>
            <p:nvPr/>
          </p:nvSpPr>
          <p:spPr bwMode="auto">
            <a:xfrm>
              <a:off x="4405452" y="5977285"/>
              <a:ext cx="254281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/>
              <a:r>
                <a:rPr lang="en-GB" dirty="0" smtClean="0">
                  <a:solidFill>
                    <a:schemeClr val="tx2"/>
                  </a:solidFill>
                </a:rPr>
                <a:t>observational constraints</a:t>
              </a:r>
              <a:endParaRPr lang="en-GB" dirty="0">
                <a:solidFill>
                  <a:schemeClr val="tx2"/>
                </a:solidFill>
              </a:endParaRP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355448" y="980728"/>
            <a:ext cx="35684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6000" indent="-216000">
              <a:buFont typeface="Arial" pitchFamily="34" charset="0"/>
              <a:buChar char="•"/>
            </a:pPr>
            <a:r>
              <a:rPr lang="en-GB" sz="2000" dirty="0" smtClean="0">
                <a:solidFill>
                  <a:schemeClr val="tx2"/>
                </a:solidFill>
              </a:rPr>
              <a:t>The model equations are used to fill gaps and to propagate information forward in time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55448" y="2068399"/>
            <a:ext cx="35684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6000" indent="-216000">
              <a:buFont typeface="Arial" pitchFamily="34" charset="0"/>
              <a:buChar char="•"/>
            </a:pPr>
            <a:r>
              <a:rPr lang="en-GB" sz="2000" dirty="0" smtClean="0">
                <a:solidFill>
                  <a:schemeClr val="accent3">
                    <a:lumMod val="50000"/>
                  </a:schemeClr>
                </a:solidFill>
              </a:rPr>
              <a:t>Observations are used to constrain the model state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55448" y="2872681"/>
            <a:ext cx="35684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6000" indent="-216000">
              <a:buFont typeface="Arial" pitchFamily="34" charset="0"/>
              <a:buChar char="•"/>
            </a:pPr>
            <a:r>
              <a:rPr lang="en-GB" sz="2000" dirty="0" smtClean="0">
                <a:solidFill>
                  <a:schemeClr val="accent4">
                    <a:lumMod val="50000"/>
                  </a:schemeClr>
                </a:solidFill>
              </a:rPr>
              <a:t>Additional parameters may be used to adjust for data biases </a:t>
            </a:r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CCI project integration meeting</a:t>
            </a:r>
            <a:endParaRPr lang="en-GB" dirty="0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Reanalysis</a:t>
            </a:r>
            <a:endParaRPr lang="en-GB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3074</TotalTime>
  <Words>965</Words>
  <Application>Microsoft Office PowerPoint</Application>
  <PresentationFormat>On-screen Show (4:3)</PresentationFormat>
  <Paragraphs>239</Paragraphs>
  <Slides>24</Slides>
  <Notes>24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6" baseType="lpstr">
      <vt:lpstr>Office Theme</vt:lpstr>
      <vt:lpstr>Equation</vt:lpstr>
      <vt:lpstr>Reanalysis: When observations meet models</vt:lpstr>
      <vt:lpstr>Data assimilation for numerical weather prediction</vt:lpstr>
      <vt:lpstr>From weather analyses to climate reanalysis</vt:lpstr>
      <vt:lpstr>From weather analyses to climate reanalysis</vt:lpstr>
      <vt:lpstr>Reanalysis at ECMWF</vt:lpstr>
      <vt:lpstr>Slide 6</vt:lpstr>
      <vt:lpstr>Observations used in ERA-Interim:    Instruments   </vt:lpstr>
      <vt:lpstr>Observations used in ERA-Interim:    Data counts</vt:lpstr>
      <vt:lpstr>Slide 9</vt:lpstr>
      <vt:lpstr>Input data monitoring:   Scatterometers</vt:lpstr>
      <vt:lpstr>Variational bias adjustments for satellite radiances</vt:lpstr>
      <vt:lpstr>Independent verification of MSU bias estimates</vt:lpstr>
      <vt:lpstr>Slide 13</vt:lpstr>
      <vt:lpstr>Surface temperature anomalies for July 2010</vt:lpstr>
      <vt:lpstr>Slide 15</vt:lpstr>
      <vt:lpstr>Slide 16</vt:lpstr>
      <vt:lpstr>Slide 17</vt:lpstr>
      <vt:lpstr>BAMS State of the Climate</vt:lpstr>
      <vt:lpstr>Access to reanalysis data at www.ecmwf.int/research/era</vt:lpstr>
      <vt:lpstr>Time series of monthly averaged products</vt:lpstr>
      <vt:lpstr>Large-scale circulation indices</vt:lpstr>
      <vt:lpstr>Additional climate monitoring products in development</vt:lpstr>
      <vt:lpstr>ERA data and visualisation services</vt:lpstr>
      <vt:lpstr>Summary and conclusions</vt:lpstr>
    </vt:vector>
  </TitlesOfParts>
  <Company>ECMWF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Dick Dee</dc:creator>
  <cp:lastModifiedBy>Dick Dee</cp:lastModifiedBy>
  <cp:revision>200</cp:revision>
  <dcterms:created xsi:type="dcterms:W3CDTF">2011-02-11T09:56:56Z</dcterms:created>
  <dcterms:modified xsi:type="dcterms:W3CDTF">2011-03-14T12:07:05Z</dcterms:modified>
</cp:coreProperties>
</file>