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8" r:id="rId1"/>
  </p:sldMasterIdLst>
  <p:notesMasterIdLst>
    <p:notesMasterId r:id="rId20"/>
  </p:notesMasterIdLst>
  <p:handoutMasterIdLst>
    <p:handoutMasterId r:id="rId21"/>
  </p:handoutMasterIdLst>
  <p:sldIdLst>
    <p:sldId id="261" r:id="rId2"/>
    <p:sldId id="481" r:id="rId3"/>
    <p:sldId id="482" r:id="rId4"/>
    <p:sldId id="515" r:id="rId5"/>
    <p:sldId id="465" r:id="rId6"/>
    <p:sldId id="517" r:id="rId7"/>
    <p:sldId id="485" r:id="rId8"/>
    <p:sldId id="499" r:id="rId9"/>
    <p:sldId id="486" r:id="rId10"/>
    <p:sldId id="516" r:id="rId11"/>
    <p:sldId id="493" r:id="rId12"/>
    <p:sldId id="494" r:id="rId13"/>
    <p:sldId id="495" r:id="rId14"/>
    <p:sldId id="520" r:id="rId15"/>
    <p:sldId id="513" r:id="rId16"/>
    <p:sldId id="514" r:id="rId17"/>
    <p:sldId id="502" r:id="rId18"/>
    <p:sldId id="492" r:id="rId19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  <a:srgbClr val="EEFFFF"/>
    <a:srgbClr val="7DFFFF"/>
    <a:srgbClr val="E5FFFF"/>
    <a:srgbClr val="33CCCC"/>
    <a:srgbClr val="777777"/>
    <a:srgbClr val="FF66C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62" autoAdjust="0"/>
    <p:restoredTop sz="90850" autoAdjust="0"/>
  </p:normalViewPr>
  <p:slideViewPr>
    <p:cSldViewPr snapToGrid="0">
      <p:cViewPr varScale="1">
        <p:scale>
          <a:sx n="123" d="100"/>
          <a:sy n="123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09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198" cy="36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7777" y="0"/>
            <a:ext cx="4161810" cy="36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53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72"/>
            <a:ext cx="4160198" cy="36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3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7777" y="6948472"/>
            <a:ext cx="4161810" cy="36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688BC5C-0AE1-E945-BFDF-B697621E9A4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198" cy="36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3" rIns="96648" bIns="48323" numCol="1" anchor="t" anchorCtr="0" compatLnSpc="1">
            <a:prstTxWarp prst="textNoShape">
              <a:avLst/>
            </a:prstTxWarp>
          </a:bodyPr>
          <a:lstStyle>
            <a:lvl1pPr defTabSz="965179">
              <a:defRPr sz="1200"/>
            </a:lvl1pPr>
          </a:lstStyle>
          <a:p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9390" y="0"/>
            <a:ext cx="4160198" cy="36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3" rIns="96648" bIns="48323" numCol="1" anchor="t" anchorCtr="0" compatLnSpc="1">
            <a:prstTxWarp prst="textNoShape">
              <a:avLst/>
            </a:prstTxWarp>
          </a:bodyPr>
          <a:lstStyle>
            <a:lvl1pPr algn="r" defTabSz="965179">
              <a:defRPr sz="1200"/>
            </a:lvl1pPr>
          </a:lstStyle>
          <a:p>
            <a:endParaRPr lang="en-US"/>
          </a:p>
        </p:txBody>
      </p:sp>
      <p:sp>
        <p:nvSpPr>
          <p:cNvPr id="132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9799" y="3475044"/>
            <a:ext cx="7681605" cy="329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3" rIns="96648" bIns="48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72"/>
            <a:ext cx="4160198" cy="36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3" rIns="96648" bIns="48323" numCol="1" anchor="b" anchorCtr="0" compatLnSpc="1">
            <a:prstTxWarp prst="textNoShape">
              <a:avLst/>
            </a:prstTxWarp>
          </a:bodyPr>
          <a:lstStyle>
            <a:lvl1pPr defTabSz="965179">
              <a:defRPr sz="1200"/>
            </a:lvl1pPr>
          </a:lstStyle>
          <a:p>
            <a:endParaRPr lang="en-US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9390" y="6948472"/>
            <a:ext cx="4160198" cy="36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3" rIns="96648" bIns="48323" numCol="1" anchor="b" anchorCtr="0" compatLnSpc="1">
            <a:prstTxWarp prst="textNoShape">
              <a:avLst/>
            </a:prstTxWarp>
          </a:bodyPr>
          <a:lstStyle>
            <a:lvl1pPr algn="r" defTabSz="965179">
              <a:defRPr sz="1200"/>
            </a:lvl1pPr>
          </a:lstStyle>
          <a:p>
            <a:fld id="{66E70A2C-DFF9-DD45-B589-8F37881CB9F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0485DD-2E45-194F-80D0-ADD6573A2948}" type="slidenum">
              <a:rPr lang="en-US"/>
              <a:pPr/>
              <a:t>1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437638" y="6947941"/>
            <a:ext cx="4161390" cy="3660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4733" tIns="47367" rIns="94733" bIns="47367">
            <a:prstTxWarp prst="textNoShape">
              <a:avLst/>
            </a:prstTxWarp>
          </a:bodyPr>
          <a:lstStyle/>
          <a:p>
            <a:fld id="{DBDA78BF-B305-ED48-8489-17636D42247F}" type="slidenum">
              <a:rPr lang="en-US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967038" y="541338"/>
            <a:ext cx="3686175" cy="2765425"/>
          </a:xfrm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6679" y="3487712"/>
            <a:ext cx="7107411" cy="3306581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3180" tIns="46589" rIns="93180" bIns="46589"/>
          <a:lstStyle/>
          <a:p>
            <a:pPr eaLnBrk="1" hangingPunct="1"/>
            <a:r>
              <a:rPr lang="en-US">
                <a:latin typeface="Times" charset="0"/>
                <a:ea typeface="ＭＳ Ｐゴシック" charset="-128"/>
                <a:cs typeface="ＭＳ Ｐゴシック" charset="-128"/>
              </a:rPr>
              <a:t>Fairly well explained on slide.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437638" y="6947941"/>
            <a:ext cx="4161390" cy="3660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4733" tIns="47367" rIns="94733" bIns="47367">
            <a:prstTxWarp prst="textNoShape">
              <a:avLst/>
            </a:prstTxWarp>
          </a:bodyPr>
          <a:lstStyle/>
          <a:p>
            <a:fld id="{D525F00C-F113-3C46-B22C-B330A171CC44}" type="slidenum">
              <a:rPr lang="en-US">
                <a:solidFill>
                  <a:srgbClr val="000000"/>
                </a:solidFill>
              </a:rPr>
              <a:pPr/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968625" y="542925"/>
            <a:ext cx="3684588" cy="2763838"/>
          </a:xfrm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6679" y="3486463"/>
            <a:ext cx="7109585" cy="330658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dirty="0">
                <a:latin typeface="Times" charset="0"/>
                <a:ea typeface="ＭＳ Ｐゴシック" charset="-128"/>
                <a:cs typeface="ＭＳ Ｐゴシック" charset="-128"/>
              </a:rPr>
              <a:t>Left Panel – cloud ice water path (IWP) from 16 IPCC contributions to AR4.  Note – color bar: 1-2 orders of magnitude uncertainty.</a:t>
            </a:r>
          </a:p>
          <a:p>
            <a:pPr eaLnBrk="1" hangingPunct="1"/>
            <a:r>
              <a:rPr lang="en-US" dirty="0">
                <a:latin typeface="Times" charset="0"/>
                <a:ea typeface="ＭＳ Ｐゴシック" charset="-128"/>
                <a:cs typeface="ＭＳ Ｐゴシック" charset="-128"/>
              </a:rPr>
              <a:t>Upper right – total IWP estimated from </a:t>
            </a:r>
            <a:r>
              <a:rPr lang="en-US" dirty="0" err="1">
                <a:latin typeface="Times" charset="0"/>
                <a:ea typeface="ＭＳ Ｐゴシック" charset="-128"/>
                <a:cs typeface="ＭＳ Ｐゴシック" charset="-128"/>
              </a:rPr>
              <a:t>cloudsat</a:t>
            </a:r>
            <a:r>
              <a:rPr lang="en-US" dirty="0">
                <a:latin typeface="Times" charset="0"/>
                <a:ea typeface="ＭＳ Ｐゴシック" charset="-128"/>
                <a:cs typeface="ＭＳ Ｐゴシック" charset="-128"/>
              </a:rPr>
              <a:t> – this includes “clouds” and falling hydrometeors such as snow and </a:t>
            </a:r>
            <a:r>
              <a:rPr lang="en-US" dirty="0" err="1">
                <a:latin typeface="Times" charset="0"/>
                <a:ea typeface="ＭＳ Ｐゴシック" charset="-128"/>
                <a:cs typeface="ＭＳ Ｐゴシック" charset="-128"/>
              </a:rPr>
              <a:t>graupel</a:t>
            </a:r>
            <a:r>
              <a:rPr lang="en-US" dirty="0">
                <a:latin typeface="Times" charset="0"/>
                <a:ea typeface="ＭＳ Ｐゴシック" charset="-128"/>
                <a:cs typeface="ＭＳ Ｐゴシック" charset="-128"/>
              </a:rPr>
              <a:t> and thus cannot be directly compared to the left side.</a:t>
            </a:r>
          </a:p>
          <a:p>
            <a:pPr eaLnBrk="1" hangingPunct="1"/>
            <a:r>
              <a:rPr lang="en-US" dirty="0">
                <a:latin typeface="Times" charset="0"/>
                <a:ea typeface="ＭＳ Ｐゴシック" charset="-128"/>
                <a:cs typeface="ＭＳ Ｐゴシック" charset="-128"/>
              </a:rPr>
              <a:t>Lower right – IWP filtered in an attempt to just illustrate the IWP that is associated with the clouds.  This can be used to help constrain IPCC AR5 model development (e.g., GISS, GFDL).</a:t>
            </a:r>
          </a:p>
          <a:p>
            <a:pPr eaLnBrk="1" hangingPunct="1"/>
            <a:r>
              <a:rPr lang="en-US" dirty="0">
                <a:latin typeface="Times" charset="0"/>
                <a:ea typeface="ＭＳ Ｐゴシック" charset="-128"/>
                <a:cs typeface="ＭＳ Ｐゴシック" charset="-128"/>
              </a:rPr>
              <a:t>Waliser et al. (2009) – </a:t>
            </a:r>
            <a:r>
              <a:rPr lang="en-US" dirty="0" err="1">
                <a:latin typeface="Times" charset="0"/>
                <a:ea typeface="ＭＳ Ｐゴシック" charset="-128"/>
                <a:cs typeface="ＭＳ Ｐゴシック" charset="-128"/>
              </a:rPr>
              <a:t>cloudsat</a:t>
            </a:r>
            <a:r>
              <a:rPr lang="en-US" dirty="0">
                <a:latin typeface="Times" charset="0"/>
                <a:ea typeface="ＭＳ Ｐゴシック" charset="-128"/>
                <a:cs typeface="ＭＳ Ｐゴシック" charset="-128"/>
              </a:rPr>
              <a:t> special issue.</a:t>
            </a:r>
          </a:p>
          <a:p>
            <a:pPr>
              <a:spcBef>
                <a:spcPct val="0"/>
              </a:spcBef>
            </a:pPr>
            <a:endParaRPr lang="en-US" sz="2400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DD9C87-006B-6040-B89A-FE83FD278410}" type="slidenum">
              <a:rPr lang="en-US"/>
              <a:pPr/>
              <a:t>8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Times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DD9C87-006B-6040-B89A-FE83FD278410}" type="slidenum">
              <a:rPr lang="en-US"/>
              <a:pPr/>
              <a:t>16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Times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DD9C87-006B-6040-B89A-FE83FD278410}" type="slidenum">
              <a:rPr lang="en-US"/>
              <a:pPr/>
              <a:t>17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Times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eatball be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804863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Object 8"/>
          <p:cNvGraphicFramePr>
            <a:graphicFrameLocks/>
          </p:cNvGraphicFramePr>
          <p:nvPr/>
        </p:nvGraphicFramePr>
        <p:xfrm>
          <a:off x="7772400" y="381000"/>
          <a:ext cx="1112838" cy="455613"/>
        </p:xfrm>
        <a:graphic>
          <a:graphicData uri="http://schemas.openxmlformats.org/presentationml/2006/ole">
            <p:oleObj spid="_x0000_s468994" name="Bitmap Image" r:id="rId4" imgW="3333333" imgH="1542857" progId="Paint.Picture">
              <p:embed/>
            </p:oleObj>
          </a:graphicData>
        </a:graphic>
      </p:graphicFrame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914400"/>
            <a:ext cx="9144000" cy="76200"/>
          </a:xfrm>
          <a:prstGeom prst="rect">
            <a:avLst/>
          </a:prstGeom>
          <a:gradFill rotWithShape="0">
            <a:gsLst>
              <a:gs pos="0">
                <a:srgbClr val="618FFD">
                  <a:gamma/>
                  <a:shade val="29804"/>
                  <a:invGamma/>
                </a:srgbClr>
              </a:gs>
              <a:gs pos="50000">
                <a:srgbClr val="618FFD"/>
              </a:gs>
              <a:gs pos="100000">
                <a:srgbClr val="618FFD">
                  <a:gamma/>
                  <a:shade val="29804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32725" y="6477000"/>
            <a:ext cx="1311275" cy="4572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0090"/>
                </a:solidFill>
                <a:latin typeface="Arial" pitchFamily="-109" charset="0"/>
              </a:defRPr>
            </a:lvl1pPr>
          </a:lstStyle>
          <a:p>
            <a:pPr>
              <a:defRPr/>
            </a:pPr>
            <a:r>
              <a:rPr lang="en-US"/>
              <a:t>Greene - </a:t>
            </a:r>
            <a:fld id="{81D9512A-51A8-1D41-B8C3-FA7061DA9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eatball be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804863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8"/>
          <p:cNvGraphicFramePr>
            <a:graphicFrameLocks/>
          </p:cNvGraphicFramePr>
          <p:nvPr/>
        </p:nvGraphicFramePr>
        <p:xfrm>
          <a:off x="7772400" y="381000"/>
          <a:ext cx="1112838" cy="455613"/>
        </p:xfrm>
        <a:graphic>
          <a:graphicData uri="http://schemas.openxmlformats.org/presentationml/2006/ole">
            <p:oleObj spid="_x0000_s470018" name="Bitmap Image" r:id="rId4" imgW="3333333" imgH="1542857" progId="Paint.Picture">
              <p:embed/>
            </p:oleObj>
          </a:graphicData>
        </a:graphic>
      </p:graphicFrame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914400"/>
            <a:ext cx="9144000" cy="76200"/>
          </a:xfrm>
          <a:prstGeom prst="rect">
            <a:avLst/>
          </a:prstGeom>
          <a:gradFill rotWithShape="0">
            <a:gsLst>
              <a:gs pos="0">
                <a:srgbClr val="618FFD">
                  <a:gamma/>
                  <a:shade val="29804"/>
                  <a:invGamma/>
                </a:srgbClr>
              </a:gs>
              <a:gs pos="50000">
                <a:srgbClr val="618FFD"/>
              </a:gs>
              <a:gs pos="100000">
                <a:srgbClr val="618FFD">
                  <a:gamma/>
                  <a:shade val="29804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000000"/>
              </a:solidFill>
              <a:latin typeface="Arial"/>
              <a:ea typeface="ＭＳ Ｐゴシック" pitchFamily="1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0"/>
            <a:ext cx="678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E51E9-5E01-C343-A892-373BFFE05B30}" type="datetimeFigureOut">
              <a:rPr lang="en-US" smtClean="0"/>
              <a:pPr/>
              <a:t>3/14/2011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668A5C-D36C-184B-B290-EE2134884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meatball best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152400" y="152400"/>
            <a:ext cx="804863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8"/>
          <p:cNvGraphicFramePr>
            <a:graphicFrameLocks/>
          </p:cNvGraphicFramePr>
          <p:nvPr userDrawn="1"/>
        </p:nvGraphicFramePr>
        <p:xfrm>
          <a:off x="8031162" y="21344"/>
          <a:ext cx="1112838" cy="455613"/>
        </p:xfrm>
        <a:graphic>
          <a:graphicData uri="http://schemas.openxmlformats.org/presentationml/2006/ole">
            <p:oleObj spid="_x0000_s456706" name="Bitmap Image" r:id="rId17" imgW="3333333" imgH="1542857" progId="Paint.Picture">
              <p:embed/>
            </p:oleObj>
          </a:graphicData>
        </a:graphic>
      </p:graphicFrame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0" y="914400"/>
            <a:ext cx="9144000" cy="76200"/>
          </a:xfrm>
          <a:prstGeom prst="rect">
            <a:avLst/>
          </a:prstGeom>
          <a:gradFill rotWithShape="0">
            <a:gsLst>
              <a:gs pos="0">
                <a:srgbClr val="618FFD">
                  <a:gamma/>
                  <a:shade val="29804"/>
                  <a:invGamma/>
                </a:srgbClr>
              </a:gs>
              <a:gs pos="50000">
                <a:srgbClr val="618FFD"/>
              </a:gs>
              <a:gs pos="100000">
                <a:srgbClr val="618FFD">
                  <a:gamma/>
                  <a:shade val="29804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grpSp>
        <p:nvGrpSpPr>
          <p:cNvPr id="6" name="Group 7"/>
          <p:cNvGrpSpPr>
            <a:grpSpLocks/>
          </p:cNvGrpSpPr>
          <p:nvPr userDrawn="1"/>
        </p:nvGrpSpPr>
        <p:grpSpPr bwMode="auto">
          <a:xfrm>
            <a:off x="7467815" y="324610"/>
            <a:ext cx="887413" cy="577850"/>
            <a:chOff x="96" y="3908"/>
            <a:chExt cx="559" cy="364"/>
          </a:xfrm>
        </p:grpSpPr>
        <p:sp>
          <p:nvSpPr>
            <p:cNvPr id="10" name="Oval 8" descr="earth4482"/>
            <p:cNvSpPr>
              <a:spLocks noChangeAspect="1" noChangeArrowheads="1"/>
            </p:cNvSpPr>
            <p:nvPr/>
          </p:nvSpPr>
          <p:spPr bwMode="auto">
            <a:xfrm>
              <a:off x="96" y="3908"/>
              <a:ext cx="363" cy="364"/>
            </a:xfrm>
            <a:prstGeom prst="ellipse">
              <a:avLst/>
            </a:prstGeom>
            <a:blipFill dpi="0" rotWithShape="0">
              <a:blip r:embed="rId18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Text Box 9"/>
            <p:cNvSpPr txBox="1">
              <a:spLocks noChangeAspect="1" noChangeArrowheads="1"/>
            </p:cNvSpPr>
            <p:nvPr/>
          </p:nvSpPr>
          <p:spPr bwMode="auto">
            <a:xfrm>
              <a:off x="179" y="4027"/>
              <a:ext cx="476" cy="134"/>
            </a:xfrm>
            <a:prstGeom prst="rect">
              <a:avLst/>
            </a:prstGeom>
            <a:gradFill rotWithShape="1">
              <a:gsLst>
                <a:gs pos="0">
                  <a:srgbClr val="F7FF5F"/>
                </a:gs>
                <a:gs pos="100000">
                  <a:srgbClr val="F7FF5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400" b="1" dirty="0" smtClean="0">
                  <a:latin typeface="Book Antiqua" pitchFamily="-65" charset="0"/>
                </a:rPr>
                <a:t>PCMDI</a:t>
              </a:r>
              <a:endParaRPr lang="en-US" sz="1400" b="1" dirty="0">
                <a:latin typeface="Book Antiqua" pitchFamily="-65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oodt.jpl.nasa.gov/wiki/display/CLIMATE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5" Type="http://schemas.openxmlformats.org/officeDocument/2006/relationships/image" Target="../media/image47.wmf"/><Relationship Id="rId10" Type="http://schemas.openxmlformats.org/officeDocument/2006/relationships/image" Target="../media/image42.png"/><Relationship Id="rId4" Type="http://schemas.openxmlformats.org/officeDocument/2006/relationships/image" Target="../media/image36.jpeg"/><Relationship Id="rId9" Type="http://schemas.openxmlformats.org/officeDocument/2006/relationships/image" Target="../media/image41.png"/><Relationship Id="rId1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Microsoft_Office_Excel_97-2003_Worksheet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Office_Excel_97-2003_Worksheet3.xls"/><Relationship Id="rId5" Type="http://schemas.openxmlformats.org/officeDocument/2006/relationships/oleObject" Target="../embeddings/Microsoft_Office_Excel_97-2003_Worksheet2.xls"/><Relationship Id="rId4" Type="http://schemas.openxmlformats.org/officeDocument/2006/relationships/oleObject" Target="../embeddings/Microsoft_Office_Excel_97-2003_Worksheet1.xls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4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932802" y="18510"/>
            <a:ext cx="6799349" cy="1171254"/>
          </a:xfrm>
          <a:solidFill>
            <a:schemeClr val="bg1">
              <a:alpha val="0"/>
            </a:schemeClr>
          </a:solidFill>
        </p:spPr>
        <p:txBody>
          <a:bodyPr wrap="square"/>
          <a:lstStyle/>
          <a:p>
            <a:r>
              <a:rPr lang="en-US" sz="2400" b="1" dirty="0" smtClean="0"/>
              <a:t>Facilitating the Use of Satellite Observations for Evaluating CMIP5/IPCC Simulations</a:t>
            </a:r>
            <a:endParaRPr lang="en-US" sz="2400" dirty="0">
              <a:solidFill>
                <a:srgbClr val="000090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269220" y="2114877"/>
            <a:ext cx="7000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Subtitle 2"/>
          <p:cNvSpPr txBox="1">
            <a:spLocks/>
          </p:cNvSpPr>
          <p:nvPr/>
        </p:nvSpPr>
        <p:spPr bwMode="auto">
          <a:xfrm>
            <a:off x="0" y="1715230"/>
            <a:ext cx="9144000" cy="4810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ja-JP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“Confronting Models with Observations”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PT" altLang="ja-JP" kern="0" dirty="0" smtClean="0">
              <a:solidFill>
                <a:srgbClr val="000000"/>
              </a:solidFill>
              <a:latin typeface="Comic Sans MS" pitchFamily="66" charset="0"/>
              <a:ea typeface="ＭＳ Ｐゴシック" charset="-128"/>
              <a:cs typeface="ＭＳ Ｐゴシック" charset="-128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ja-JP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Robert Ferraro,</a:t>
            </a:r>
            <a:r>
              <a:rPr kumimoji="0" lang="pt-PT" altLang="ja-JP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 </a:t>
            </a:r>
            <a:r>
              <a:rPr kumimoji="0" lang="pt-PT" altLang="ja-JP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D</a:t>
            </a:r>
            <a:r>
              <a:rPr lang="pt-PT" altLang="ja-JP" kern="0" dirty="0" smtClean="0">
                <a:solidFill>
                  <a:srgbClr val="000000"/>
                </a:solidFill>
                <a:latin typeface="Comic Sans MS" pitchFamily="66" charset="0"/>
                <a:ea typeface="ＭＳ Ｐゴシック" charset="-128"/>
                <a:cs typeface="ＭＳ Ｐゴシック" charset="-128"/>
              </a:rPr>
              <a:t>uane</a:t>
            </a:r>
            <a:r>
              <a:rPr kumimoji="0" lang="pt-PT" altLang="ja-JP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 Waliser</a:t>
            </a:r>
            <a:r>
              <a:rPr lang="pt-PT" altLang="ja-JP" kern="0" dirty="0" smtClean="0">
                <a:solidFill>
                  <a:srgbClr val="000000"/>
                </a:solidFill>
                <a:latin typeface="Comic Sans MS" pitchFamily="66" charset="0"/>
                <a:ea typeface="ＭＳ Ｐゴシック" charset="-128"/>
                <a:cs typeface="ＭＳ Ｐゴシック" charset="-128"/>
              </a:rPr>
              <a:t>, </a:t>
            </a:r>
            <a:r>
              <a:rPr kumimoji="0" lang="pt-PT" altLang="ja-JP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Joao Teixeira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-128"/>
              <a:cs typeface="ＭＳ Ｐゴシック" charset="-128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Jet Propulsion Laboratory, California Institute of Technology, Pasadena, CA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Peter Gleckler, Karl Taylor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Program on Climate Modeling Diagnostics and </a:t>
            </a: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Intercomparison</a:t>
            </a: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mic Sans MS" pitchFamily="66" charset="0"/>
                <a:ea typeface="ＭＳ Ｐゴシック" charset="-128"/>
                <a:cs typeface="ＭＳ Ｐゴシック" charset="-128"/>
              </a:rPr>
              <a:t> (PCMDI), Livermore, CA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kern="0" dirty="0" smtClean="0">
              <a:solidFill>
                <a:srgbClr val="000000"/>
              </a:solidFill>
              <a:latin typeface="Comic Sans MS" pitchFamily="66" charset="0"/>
              <a:ea typeface="ＭＳ Ｐゴシック" charset="-128"/>
              <a:cs typeface="ＭＳ Ｐゴシック" charset="-128"/>
            </a:endParaRPr>
          </a:p>
          <a:p>
            <a:pPr marL="457200" lvl="0" indent="-457200" algn="ctr">
              <a:spcBef>
                <a:spcPts val="0"/>
              </a:spcBef>
              <a:defRPr/>
            </a:pPr>
            <a:r>
              <a:rPr lang="en-GB" sz="1600" b="1" dirty="0" smtClean="0">
                <a:latin typeface="+mn-lt"/>
              </a:rPr>
              <a:t>First Interaction meeting of the Climate Modelling User Group</a:t>
            </a:r>
            <a:endParaRPr lang="en-GB" sz="1600" dirty="0" smtClean="0">
              <a:latin typeface="+mn-lt"/>
            </a:endParaRPr>
          </a:p>
          <a:p>
            <a:pPr marL="457200" lvl="0" indent="-457200" algn="ctr">
              <a:spcBef>
                <a:spcPts val="0"/>
              </a:spcBef>
              <a:defRPr/>
            </a:pPr>
            <a:r>
              <a:rPr lang="en-GB" sz="1600" b="1" dirty="0" smtClean="0">
                <a:latin typeface="+mn-lt"/>
              </a:rPr>
              <a:t>ECMWF</a:t>
            </a:r>
          </a:p>
          <a:p>
            <a:pPr marL="457200" lvl="0" indent="-457200" algn="ctr">
              <a:spcBef>
                <a:spcPts val="0"/>
              </a:spcBef>
              <a:defRPr/>
            </a:pPr>
            <a:r>
              <a:rPr lang="en-GB" sz="1600" b="1" dirty="0" smtClean="0">
                <a:latin typeface="+mn-lt"/>
              </a:rPr>
              <a:t> Reading, UK</a:t>
            </a:r>
          </a:p>
          <a:p>
            <a:pPr marL="457200" lvl="0" indent="-457200" algn="ctr">
              <a:spcBef>
                <a:spcPts val="0"/>
              </a:spcBef>
              <a:defRPr/>
            </a:pPr>
            <a:r>
              <a:rPr lang="en-GB" sz="1600" b="1" dirty="0" smtClean="0">
                <a:latin typeface="+mn-lt"/>
              </a:rPr>
              <a:t>March 14 - 16</a:t>
            </a:r>
            <a:r>
              <a:rPr lang="en-GB" sz="1600" dirty="0" smtClean="0">
                <a:latin typeface="+mn-lt"/>
              </a:rPr>
              <a:t> </a:t>
            </a:r>
          </a:p>
          <a:p>
            <a:pPr marL="457200" lvl="0" indent="-457200" algn="ctr">
              <a:spcBef>
                <a:spcPts val="0"/>
              </a:spcBef>
              <a:defRPr/>
            </a:pPr>
            <a:endParaRPr kumimoji="0" lang="en-GB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457200" lvl="0" indent="-457200" algn="ctr">
              <a:spcBef>
                <a:spcPts val="0"/>
              </a:spcBef>
              <a:defRPr/>
            </a:pPr>
            <a:endParaRPr lang="en-GB" sz="1600" kern="0" dirty="0" smtClean="0">
              <a:solidFill>
                <a:srgbClr val="000000"/>
              </a:solidFill>
              <a:latin typeface="+mn-lt"/>
              <a:ea typeface="ＭＳ Ｐゴシック" charset="-128"/>
              <a:cs typeface="ＭＳ Ｐゴシック" charset="-128"/>
            </a:endParaRPr>
          </a:p>
          <a:p>
            <a:pPr marL="457200" lvl="0" indent="-457200" algn="ctr">
              <a:spcBef>
                <a:spcPts val="0"/>
              </a:spcBef>
              <a:defRPr/>
            </a:pPr>
            <a:endParaRPr kumimoji="0" lang="en-GB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457200" lvl="0" indent="-457200" algn="ctr">
              <a:spcBef>
                <a:spcPts val="0"/>
              </a:spcBef>
              <a:defRPr/>
            </a:pPr>
            <a:r>
              <a:rPr lang="en-GB" sz="1400" kern="0" dirty="0" smtClean="0"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rPr>
              <a:t>Copyright 2011 California Institute of Technology.  All rights reserved.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1047404" y="352425"/>
            <a:ext cx="6184669" cy="457200"/>
          </a:xfrm>
        </p:spPr>
        <p:txBody>
          <a:bodyPr/>
          <a:lstStyle/>
          <a:p>
            <a:r>
              <a:rPr lang="en-US" sz="2800" dirty="0" smtClean="0"/>
              <a:t>NASA Recommended Datasets for CMIP5</a:t>
            </a: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0" y="2227386"/>
            <a:ext cx="1496045" cy="1912813"/>
          </a:xfrm>
        </p:spPr>
        <p:txBody>
          <a:bodyPr/>
          <a:lstStyle/>
          <a:p>
            <a:pPr marL="0" indent="0" algn="ctr">
              <a:buFont typeface="Times" charset="0"/>
              <a:buNone/>
            </a:pPr>
            <a:r>
              <a:rPr lang="en-US" sz="1800" b="0" dirty="0" smtClean="0">
                <a:solidFill>
                  <a:srgbClr val="0033CC"/>
                </a:solidFill>
                <a:latin typeface="Arial" charset="0"/>
                <a:cs typeface="Arial" charset="0"/>
              </a:rPr>
              <a:t>Match up of available NASA  datasets to PCMDI priority list</a:t>
            </a:r>
          </a:p>
        </p:txBody>
      </p:sp>
      <p:sp>
        <p:nvSpPr>
          <p:cNvPr id="205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3EBEB86-3515-448C-99F3-E752B8A05EA4}" type="slidenum">
              <a:rPr lang="en-US" smtClean="0"/>
              <a:pPr/>
              <a:t>10</a:t>
            </a:fld>
            <a:endParaRPr lang="en-US" smtClean="0"/>
          </a:p>
        </p:txBody>
      </p:sp>
      <p:pic>
        <p:nvPicPr>
          <p:cNvPr id="5765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8600" y="1069180"/>
            <a:ext cx="7349302" cy="5788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1319277" y="0"/>
            <a:ext cx="6464762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  <a:t>Satellite Observations for CMIP5 Simulations</a:t>
            </a:r>
            <a:b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</a:br>
            <a:r>
              <a:rPr lang="en-US" sz="2400" kern="0" dirty="0" smtClean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  <a:t>“</a:t>
            </a:r>
            <a:r>
              <a:rPr lang="en-US" sz="2400" kern="0" dirty="0" smtClean="0">
                <a:solidFill>
                  <a:srgbClr val="000090"/>
                </a:solidFill>
                <a:latin typeface="Arial"/>
                <a:ea typeface="ＭＳ Ｐゴシック" pitchFamily="-107" charset="-128"/>
                <a:cs typeface="ＭＳ Ｐゴシック" pitchFamily="-107" charset="-128"/>
              </a:rPr>
              <a:t>Technical Note”</a:t>
            </a:r>
            <a:endParaRPr lang="en-US" sz="2400" kern="0" dirty="0">
              <a:solidFill>
                <a:srgbClr val="000090"/>
              </a:solidFill>
              <a:latin typeface="+mj-lt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59692" y="1003300"/>
            <a:ext cx="7565293" cy="552291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Target audience is modeling community members who have little experience with NASA datasets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Content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Intent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of the Document/POC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r>
              <a:rPr lang="en-US" sz="2000" baseline="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Data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Field Description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Data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Origin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r>
              <a:rPr lang="en-US" sz="2000" baseline="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Validation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and Uncertainty Estimate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Considerations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for Model – Observation </a:t>
            </a:r>
            <a:r>
              <a:rPr kumimoji="0" lang="en-US" sz="2000" i="0" u="none" strike="noStrike" kern="1200" cap="none" spc="0" normalizeH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Intercomparison</a:t>
            </a:r>
            <a:endParaRPr kumimoji="0" lang="en-US" sz="2000" i="0" u="none" strike="noStrike" kern="1200" cap="none" spc="0" normalizeH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r>
              <a:rPr lang="en-US" sz="2000" baseline="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Instrument Overview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References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r>
              <a:rPr lang="en-US" sz="2000" baseline="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Revision History</a:t>
            </a:r>
            <a:endParaRPr lang="en-US" sz="20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" charset="0"/>
              <a:buNone/>
              <a:tabLst/>
              <a:defRPr/>
            </a:pPr>
            <a:endParaRPr lang="en-US" sz="2000" baseline="0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lvl="0" defTabSz="457200" fontAlgn="auto">
              <a:spcBef>
                <a:spcPct val="2000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C00000"/>
                </a:solidFill>
                <a:latin typeface="Comic Sans MS" pitchFamily="66" charset="0"/>
              </a:rPr>
              <a:t>Guidance documents (and project related stuff) posted at </a:t>
            </a:r>
            <a:br>
              <a:rPr lang="en-US" sz="2000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en-US" sz="2000" dirty="0" smtClean="0">
                <a:solidFill>
                  <a:srgbClr val="C00000"/>
                </a:solidFill>
                <a:latin typeface="Comic Sans MS" pitchFamily="66" charset="0"/>
              </a:rPr>
              <a:t>               </a:t>
            </a:r>
            <a:r>
              <a:rPr lang="en-US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2"/>
              </a:rPr>
              <a:t>http://oodt.jpl.nasa.gov/wiki/display/CLIMATE</a:t>
            </a:r>
            <a:endParaRPr lang="en-US" sz="1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defTabSz="457200" fontAlgn="auto">
              <a:spcBef>
                <a:spcPct val="20000"/>
              </a:spcBef>
              <a:spcAft>
                <a:spcPts val="0"/>
              </a:spcAft>
            </a:pPr>
            <a:endParaRPr lang="en-US" sz="1400" baseline="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55600" y="3640667"/>
            <a:ext cx="338667" cy="14393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72533" y="3979334"/>
            <a:ext cx="338667" cy="14393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 bwMode="auto">
          <a:xfrm>
            <a:off x="1319277" y="0"/>
            <a:ext cx="6464762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  <a:t>Satellite Observations for CMIP5 Simulations</a:t>
            </a:r>
            <a:b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</a:br>
            <a:r>
              <a:rPr lang="en-US" sz="2400" kern="0" dirty="0" smtClean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  <a:t>Example Technical Note – AIRS</a:t>
            </a:r>
            <a:endParaRPr lang="en-US" sz="2400" kern="0" dirty="0">
              <a:solidFill>
                <a:srgbClr val="000090"/>
              </a:solidFill>
              <a:latin typeface="+mj-lt"/>
              <a:ea typeface="ＭＳ Ｐゴシック" pitchFamily="-107" charset="-128"/>
              <a:cs typeface="ＭＳ Ｐゴシック" pitchFamily="-107" charset="-128"/>
            </a:endParaRPr>
          </a:p>
        </p:txBody>
      </p:sp>
      <p:pic>
        <p:nvPicPr>
          <p:cNvPr id="566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6216" y="1149596"/>
            <a:ext cx="4212610" cy="548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5662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120" y="1172308"/>
            <a:ext cx="4249003" cy="548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1319277" y="0"/>
            <a:ext cx="6464762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  <a:t>Satellite Observations for CMIP5 Simulations</a:t>
            </a:r>
            <a:b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</a:br>
            <a:r>
              <a:rPr lang="en-US" sz="2400" kern="0" dirty="0" smtClean="0">
                <a:solidFill>
                  <a:srgbClr val="000090"/>
                </a:solidFill>
                <a:ea typeface="ＭＳ Ｐゴシック" pitchFamily="-107" charset="-128"/>
                <a:cs typeface="ＭＳ Ｐゴシック" pitchFamily="-107" charset="-128"/>
              </a:rPr>
              <a:t> Example Technical Note – AIRS</a:t>
            </a:r>
            <a:endParaRPr lang="en-US" sz="2400" kern="0" dirty="0">
              <a:solidFill>
                <a:srgbClr val="000090"/>
              </a:solidFill>
              <a:latin typeface="+mj-lt"/>
              <a:ea typeface="ＭＳ Ｐゴシック" pitchFamily="-107" charset="-128"/>
              <a:cs typeface="ＭＳ Ｐゴシック" pitchFamily="-107" charset="-128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370" y="1152769"/>
            <a:ext cx="4263145" cy="548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5652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898" y="1164004"/>
            <a:ext cx="4227968" cy="548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1319277" y="0"/>
            <a:ext cx="6464762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  <a:t>Satellite Observations for CMIP5 Simulations</a:t>
            </a:r>
            <a:b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</a:br>
            <a:r>
              <a:rPr lang="en-US" sz="2400" kern="0" dirty="0" smtClean="0">
                <a:solidFill>
                  <a:srgbClr val="000090"/>
                </a:solidFill>
                <a:ea typeface="ＭＳ Ｐゴシック" pitchFamily="-107" charset="-128"/>
                <a:cs typeface="ＭＳ Ｐゴシック" pitchFamily="-107" charset="-128"/>
              </a:rPr>
              <a:t> Example Technical Note – AIRS</a:t>
            </a:r>
            <a:endParaRPr lang="en-US" sz="2400" kern="0" dirty="0">
              <a:solidFill>
                <a:srgbClr val="000090"/>
              </a:solidFill>
              <a:latin typeface="+mj-lt"/>
              <a:ea typeface="ＭＳ Ｐゴシック" pitchFamily="-107" charset="-128"/>
              <a:cs typeface="ＭＳ Ｐゴシック" pitchFamily="-107" charset="-128"/>
            </a:endParaRPr>
          </a:p>
        </p:txBody>
      </p:sp>
      <p:pic>
        <p:nvPicPr>
          <p:cNvPr id="577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499" y="1224573"/>
            <a:ext cx="4241969" cy="548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775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1267" y="1227625"/>
            <a:ext cx="4234956" cy="548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5" descr="slice_1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5" y="1082675"/>
            <a:ext cx="6219825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slide_2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838" y="1206500"/>
            <a:ext cx="6316662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slide_3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0563" y="1409700"/>
            <a:ext cx="6308725" cy="473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slide_4.tif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7900" y="1676400"/>
            <a:ext cx="6224588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2"/>
          <p:cNvSpPr txBox="1">
            <a:spLocks/>
          </p:cNvSpPr>
          <p:nvPr/>
        </p:nvSpPr>
        <p:spPr bwMode="auto">
          <a:xfrm>
            <a:off x="1272848" y="0"/>
            <a:ext cx="6309904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  <a:t>Satellite Observations for CMIP5 Simulations</a:t>
            </a:r>
            <a:br>
              <a:rPr lang="en-US" sz="2400" kern="0" dirty="0">
                <a:solidFill>
                  <a:srgbClr val="000090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</a:br>
            <a:r>
              <a:rPr lang="en-US" sz="2400" kern="0" dirty="0">
                <a:solidFill>
                  <a:srgbClr val="000090"/>
                </a:solidFill>
                <a:latin typeface="Arial"/>
                <a:ea typeface="ＭＳ Ｐゴシック" pitchFamily="-107" charset="-128"/>
                <a:cs typeface="ＭＳ Ｐゴシック" pitchFamily="-107" charset="-128"/>
              </a:rPr>
              <a:t>ESG-JPL </a:t>
            </a:r>
            <a:r>
              <a:rPr lang="en-US" sz="2400" kern="0" dirty="0" smtClean="0">
                <a:solidFill>
                  <a:srgbClr val="000090"/>
                </a:solidFill>
                <a:latin typeface="Arial"/>
                <a:ea typeface="ＭＳ Ｐゴシック" pitchFamily="-107" charset="-128"/>
                <a:cs typeface="ＭＳ Ｐゴシック" pitchFamily="-107" charset="-128"/>
              </a:rPr>
              <a:t>Gateway : Side by Side Archive</a:t>
            </a:r>
            <a:endParaRPr lang="en-US" sz="2400" kern="0" dirty="0">
              <a:solidFill>
                <a:srgbClr val="000090"/>
              </a:solidFill>
              <a:latin typeface="+mj-lt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8"/>
          <p:cNvSpPr txBox="1">
            <a:spLocks noChangeArrowheads="1"/>
          </p:cNvSpPr>
          <p:nvPr/>
        </p:nvSpPr>
        <p:spPr bwMode="auto">
          <a:xfrm>
            <a:off x="727453" y="0"/>
            <a:ext cx="74043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000090"/>
                </a:solidFill>
              </a:rPr>
              <a:t>IPCC </a:t>
            </a:r>
            <a:r>
              <a:rPr lang="en-US" sz="2400" b="1" dirty="0" smtClean="0">
                <a:solidFill>
                  <a:srgbClr val="000090"/>
                </a:solidFill>
              </a:rPr>
              <a:t>AR5</a:t>
            </a:r>
          </a:p>
          <a:p>
            <a:pPr algn="ctr"/>
            <a:r>
              <a:rPr lang="en-US" sz="2400" b="1" dirty="0" smtClean="0">
                <a:solidFill>
                  <a:srgbClr val="000090"/>
                </a:solidFill>
              </a:rPr>
              <a:t>New </a:t>
            </a:r>
            <a:r>
              <a:rPr lang="en-US" sz="2400" b="1" dirty="0">
                <a:solidFill>
                  <a:srgbClr val="000090"/>
                </a:solidFill>
              </a:rPr>
              <a:t>Emphases, </a:t>
            </a:r>
            <a:r>
              <a:rPr lang="en-US" sz="2400" b="1" dirty="0" smtClean="0">
                <a:solidFill>
                  <a:srgbClr val="000090"/>
                </a:solidFill>
              </a:rPr>
              <a:t>Opportunities, &amp; Needs</a:t>
            </a:r>
            <a:endParaRPr lang="en-US" sz="2400" b="1" u="sng" dirty="0">
              <a:solidFill>
                <a:srgbClr val="00009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0118" y="1839616"/>
            <a:ext cx="830558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Model Scoring against Observations:  </a:t>
            </a:r>
          </a:p>
          <a:p>
            <a:r>
              <a:rPr lang="en-US" sz="2000" dirty="0" smtClean="0"/>
              <a:t>     “one model – one vote” to weighting of projections based on metrics.</a:t>
            </a:r>
          </a:p>
          <a:p>
            <a:r>
              <a:rPr lang="en-US" sz="2000" dirty="0" smtClean="0"/>
              <a:t>       (e.g. WGCM/WGNE Metrics Panel)</a:t>
            </a:r>
          </a:p>
          <a:p>
            <a:endParaRPr lang="en-US" sz="2000" dirty="0" smtClean="0"/>
          </a:p>
          <a:p>
            <a:r>
              <a:rPr lang="en-US" sz="2000" u="sng" dirty="0" smtClean="0"/>
              <a:t>Earth System Modeling (e.g. Coupled Carbon-Climate models):</a:t>
            </a:r>
          </a:p>
          <a:p>
            <a:r>
              <a:rPr lang="en-US" sz="2000" dirty="0" smtClean="0"/>
              <a:t>      added complexity, more degrees of freedom, greater need for    </a:t>
            </a:r>
          </a:p>
          <a:p>
            <a:r>
              <a:rPr lang="en-US" sz="2000" dirty="0" smtClean="0"/>
              <a:t>          observational constraints (e.g. CO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, carbon).</a:t>
            </a:r>
          </a:p>
          <a:p>
            <a:endParaRPr lang="en-US" sz="2000" dirty="0" smtClean="0"/>
          </a:p>
          <a:p>
            <a:r>
              <a:rPr lang="en-US" sz="2000" u="sng" dirty="0" smtClean="0"/>
              <a:t>Decadal Predictions:</a:t>
            </a:r>
          </a:p>
          <a:p>
            <a:pPr marL="635000" indent="-228600">
              <a:buFont typeface="Arial"/>
              <a:buChar char="•"/>
            </a:pPr>
            <a:r>
              <a:rPr lang="en-US" sz="2000" dirty="0" smtClean="0"/>
              <a:t>more directly related to societal decisions and investment needs</a:t>
            </a:r>
          </a:p>
          <a:p>
            <a:pPr marL="635000" indent="-228600">
              <a:buFont typeface="Arial"/>
              <a:buChar char="•"/>
            </a:pPr>
            <a:r>
              <a:rPr lang="en-US" sz="2000" dirty="0" smtClean="0"/>
              <a:t>typically augmented with regional models that provide downscaling with added processes/realism.</a:t>
            </a:r>
          </a:p>
          <a:p>
            <a:pPr marL="635000" indent="-228600">
              <a:buFont typeface="Arial"/>
              <a:buChar char="•"/>
            </a:pPr>
            <a:r>
              <a:rPr lang="en-US" sz="2000" dirty="0" smtClean="0"/>
              <a:t>such models need observational scrutiny too.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8"/>
          <p:cNvSpPr txBox="1">
            <a:spLocks noChangeArrowheads="1"/>
          </p:cNvSpPr>
          <p:nvPr/>
        </p:nvSpPr>
        <p:spPr bwMode="auto">
          <a:xfrm>
            <a:off x="764442" y="119694"/>
            <a:ext cx="740433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solidFill>
                  <a:srgbClr val="000090"/>
                </a:solidFill>
              </a:rPr>
              <a:t>IPCC </a:t>
            </a:r>
            <a:r>
              <a:rPr lang="en-US" sz="2000" b="1" dirty="0" smtClean="0">
                <a:solidFill>
                  <a:srgbClr val="000090"/>
                </a:solidFill>
              </a:rPr>
              <a:t>AR5 - </a:t>
            </a:r>
            <a:r>
              <a:rPr lang="en-US" sz="2000" b="1" dirty="0">
                <a:solidFill>
                  <a:srgbClr val="000090"/>
                </a:solidFill>
              </a:rPr>
              <a:t>New Emphases, </a:t>
            </a:r>
            <a:r>
              <a:rPr lang="en-US" sz="2000" b="1" dirty="0" smtClean="0">
                <a:solidFill>
                  <a:srgbClr val="000090"/>
                </a:solidFill>
              </a:rPr>
              <a:t>Opportunities, &amp; Needs</a:t>
            </a:r>
            <a:r>
              <a:rPr lang="en-US" sz="2000" b="1" dirty="0">
                <a:solidFill>
                  <a:srgbClr val="000090"/>
                </a:solidFill>
              </a:rPr>
              <a:t>: </a:t>
            </a:r>
            <a:r>
              <a:rPr lang="en-US" b="1" u="sng" dirty="0">
                <a:solidFill>
                  <a:srgbClr val="000090"/>
                </a:solidFill>
              </a:rPr>
              <a:t>Model “Scoring” Based on Measures of Model </a:t>
            </a:r>
            <a:r>
              <a:rPr lang="en-US" b="1" u="sng" dirty="0" smtClean="0">
                <a:solidFill>
                  <a:srgbClr val="000090"/>
                </a:solidFill>
              </a:rPr>
              <a:t>Quality</a:t>
            </a:r>
            <a:endParaRPr lang="en-US" b="1" u="sng" dirty="0">
              <a:solidFill>
                <a:srgbClr val="000090"/>
              </a:solidFill>
            </a:endParaRPr>
          </a:p>
        </p:txBody>
      </p:sp>
      <p:sp>
        <p:nvSpPr>
          <p:cNvPr id="19463" name="TextBox 47"/>
          <p:cNvSpPr txBox="1">
            <a:spLocks noChangeArrowheads="1"/>
          </p:cNvSpPr>
          <p:nvPr/>
        </p:nvSpPr>
        <p:spPr bwMode="auto">
          <a:xfrm>
            <a:off x="0" y="6186521"/>
            <a:ext cx="9144000" cy="646331"/>
          </a:xfrm>
          <a:prstGeom prst="rect">
            <a:avLst/>
          </a:prstGeom>
          <a:solidFill>
            <a:srgbClr val="FF0000">
              <a:alpha val="2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0" i="1" dirty="0" smtClean="0"/>
              <a:t>New </a:t>
            </a:r>
            <a:r>
              <a:rPr lang="en-US" i="1" dirty="0" smtClean="0"/>
              <a:t>WGCM &amp; WGEN Metrics Subpanel: </a:t>
            </a:r>
            <a:r>
              <a:rPr lang="en-US" sz="1800" b="0" i="1" dirty="0" smtClean="0"/>
              <a:t>Use </a:t>
            </a:r>
            <a:r>
              <a:rPr lang="en-US" sz="1800" b="0" i="1" dirty="0"/>
              <a:t>observation-based “metrics” to assess model</a:t>
            </a:r>
            <a:r>
              <a:rPr lang="en-US" sz="1800" b="0" i="1" dirty="0" smtClean="0"/>
              <a:t> representations of past </a:t>
            </a:r>
            <a:r>
              <a:rPr lang="en-US" sz="1800" b="0" i="1" dirty="0"/>
              <a:t>climate -&gt; use to weight models’ climate projections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 l="-34732" r="-12630"/>
          <a:stretch>
            <a:fillRect/>
          </a:stretch>
        </p:blipFill>
        <p:spPr bwMode="auto">
          <a:xfrm>
            <a:off x="97312" y="1144407"/>
            <a:ext cx="8408987" cy="4953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 rot="10800000">
            <a:off x="2470624" y="5132207"/>
            <a:ext cx="514350" cy="655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eaVert" tIns="0" bIns="0">
            <a:prstTxWarp prst="textNoShape">
              <a:avLst/>
            </a:prstTxWarp>
            <a:spAutoFit/>
          </a:bodyPr>
          <a:lstStyle/>
          <a:p>
            <a:pPr algn="r" eaLnBrk="1" hangingPunct="1">
              <a:lnSpc>
                <a:spcPct val="90000"/>
              </a:lnSpc>
            </a:pPr>
            <a:r>
              <a:rPr lang="en-US" sz="1200">
                <a:latin typeface="Arial" pitchFamily="27" charset="0"/>
              </a:rPr>
              <a:t>Mean  </a:t>
            </a:r>
            <a:r>
              <a:rPr lang="en-US" sz="800">
                <a:latin typeface="Arial" pitchFamily="27" charset="0"/>
              </a:rPr>
              <a:t> </a:t>
            </a:r>
            <a:r>
              <a:rPr lang="en-US" sz="1200">
                <a:latin typeface="Arial" pitchFamily="27" charset="0"/>
              </a:rPr>
              <a:t>Median   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67237" y="1294031"/>
            <a:ext cx="1828800" cy="3940446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Latent heat flux at surface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Sensible heat flux at surface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Surface temperature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Reflected SW radiation (clear sky)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Reflected SW radiation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Outgoing LW radiation (clear sky)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Outgoing LW radiation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Total cloud cover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Precipitation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Total column water vapor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Sea-level pressure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 err="1">
                <a:latin typeface="Arial" pitchFamily="27" charset="0"/>
              </a:rPr>
              <a:t>Meridional</a:t>
            </a:r>
            <a:r>
              <a:rPr lang="en-US" sz="810" dirty="0">
                <a:latin typeface="Arial" pitchFamily="27" charset="0"/>
              </a:rPr>
              <a:t> wind stress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Zonal wind stress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 err="1">
                <a:latin typeface="Arial" pitchFamily="27" charset="0"/>
              </a:rPr>
              <a:t>Meridional</a:t>
            </a:r>
            <a:r>
              <a:rPr lang="en-US" sz="810" dirty="0">
                <a:latin typeface="Arial" pitchFamily="27" charset="0"/>
              </a:rPr>
              <a:t> wind at surface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Zonal wind at surface</a:t>
            </a: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Specific humidity at 400 </a:t>
            </a:r>
            <a:r>
              <a:rPr lang="en-US" sz="810" dirty="0" err="1">
                <a:latin typeface="Arial" pitchFamily="27" charset="0"/>
              </a:rPr>
              <a:t>mb</a:t>
            </a:r>
            <a:endParaRPr lang="en-US" sz="810" dirty="0">
              <a:latin typeface="Arial" pitchFamily="27" charset="0"/>
            </a:endParaRP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Specific humidity at 850 </a:t>
            </a:r>
            <a:r>
              <a:rPr lang="en-US" sz="810" dirty="0" err="1">
                <a:latin typeface="Arial" pitchFamily="27" charset="0"/>
              </a:rPr>
              <a:t>mb</a:t>
            </a:r>
            <a:endParaRPr lang="en-US" sz="810" dirty="0">
              <a:latin typeface="Arial" pitchFamily="27" charset="0"/>
            </a:endParaRP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 err="1">
                <a:latin typeface="Arial" pitchFamily="27" charset="0"/>
              </a:rPr>
              <a:t>Meridional</a:t>
            </a:r>
            <a:r>
              <a:rPr lang="en-US" sz="810" dirty="0">
                <a:latin typeface="Arial" pitchFamily="27" charset="0"/>
              </a:rPr>
              <a:t> wind at 200 </a:t>
            </a:r>
            <a:r>
              <a:rPr lang="en-US" sz="810" dirty="0" err="1">
                <a:latin typeface="Arial" pitchFamily="27" charset="0"/>
              </a:rPr>
              <a:t>mb</a:t>
            </a:r>
            <a:endParaRPr lang="en-US" sz="810" dirty="0">
              <a:latin typeface="Arial" pitchFamily="27" charset="0"/>
            </a:endParaRP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Zonal wind at 200 </a:t>
            </a:r>
            <a:r>
              <a:rPr lang="en-US" sz="810" dirty="0" err="1">
                <a:latin typeface="Arial" pitchFamily="27" charset="0"/>
              </a:rPr>
              <a:t>mb</a:t>
            </a:r>
            <a:endParaRPr lang="en-US" sz="810" dirty="0">
              <a:latin typeface="Arial" pitchFamily="27" charset="0"/>
            </a:endParaRP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Temperature at 200 </a:t>
            </a:r>
            <a:r>
              <a:rPr lang="en-US" sz="810" dirty="0" err="1">
                <a:latin typeface="Arial" pitchFamily="27" charset="0"/>
              </a:rPr>
              <a:t>mb</a:t>
            </a:r>
            <a:endParaRPr lang="en-US" sz="810" dirty="0">
              <a:latin typeface="Arial" pitchFamily="27" charset="0"/>
            </a:endParaRP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 err="1">
                <a:latin typeface="Arial" pitchFamily="27" charset="0"/>
              </a:rPr>
              <a:t>Geopotential</a:t>
            </a:r>
            <a:r>
              <a:rPr lang="en-US" sz="810" dirty="0">
                <a:latin typeface="Arial" pitchFamily="27" charset="0"/>
              </a:rPr>
              <a:t> height at 500 </a:t>
            </a:r>
            <a:r>
              <a:rPr lang="en-US" sz="810" dirty="0" err="1">
                <a:latin typeface="Arial" pitchFamily="27" charset="0"/>
              </a:rPr>
              <a:t>mb</a:t>
            </a:r>
            <a:endParaRPr lang="en-US" sz="810" dirty="0">
              <a:latin typeface="Arial" pitchFamily="27" charset="0"/>
            </a:endParaRP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 err="1">
                <a:latin typeface="Arial" pitchFamily="27" charset="0"/>
              </a:rPr>
              <a:t>Meridional</a:t>
            </a:r>
            <a:r>
              <a:rPr lang="en-US" sz="810" dirty="0">
                <a:latin typeface="Arial" pitchFamily="27" charset="0"/>
              </a:rPr>
              <a:t> wind at 850 </a:t>
            </a:r>
            <a:r>
              <a:rPr lang="en-US" sz="810" dirty="0" err="1">
                <a:latin typeface="Arial" pitchFamily="27" charset="0"/>
              </a:rPr>
              <a:t>mb</a:t>
            </a:r>
            <a:endParaRPr lang="en-US" sz="810" dirty="0">
              <a:latin typeface="Arial" pitchFamily="27" charset="0"/>
            </a:endParaRP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Zonal wind at 850 </a:t>
            </a:r>
            <a:r>
              <a:rPr lang="en-US" sz="810" dirty="0" err="1">
                <a:latin typeface="Arial" pitchFamily="27" charset="0"/>
              </a:rPr>
              <a:t>mb</a:t>
            </a:r>
            <a:endParaRPr lang="en-US" sz="810" dirty="0">
              <a:latin typeface="Arial" pitchFamily="27" charset="0"/>
            </a:endParaRPr>
          </a:p>
          <a:p>
            <a:pPr algn="r">
              <a:lnSpc>
                <a:spcPct val="79000"/>
              </a:lnSpc>
              <a:spcBef>
                <a:spcPct val="50000"/>
              </a:spcBef>
            </a:pPr>
            <a:r>
              <a:rPr lang="en-US" sz="810" dirty="0">
                <a:latin typeface="Arial" pitchFamily="27" charset="0"/>
              </a:rPr>
              <a:t>Temperature at 850 </a:t>
            </a:r>
            <a:r>
              <a:rPr lang="en-US" sz="810" dirty="0" err="1">
                <a:latin typeface="Arial" pitchFamily="27" charset="0"/>
              </a:rPr>
              <a:t>mb</a:t>
            </a:r>
            <a:r>
              <a:rPr lang="en-US" sz="810" dirty="0">
                <a:latin typeface="Arial" pitchFamily="27" charset="0"/>
              </a:rPr>
              <a:t>  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7344249" y="1182507"/>
            <a:ext cx="9144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pitchFamily="27" charset="0"/>
              </a:rPr>
              <a:t>“Worst”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7334724" y="4954407"/>
            <a:ext cx="9144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pitchFamily="27" charset="0"/>
              </a:rPr>
              <a:t>“Best”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 rot="16200000">
            <a:off x="-1454469" y="3099412"/>
            <a:ext cx="3733800" cy="366713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27" charset="0"/>
              </a:rPr>
              <a:t>Climate variable</a:t>
            </a:r>
          </a:p>
        </p:txBody>
      </p:sp>
      <p:sp>
        <p:nvSpPr>
          <p:cNvPr id="18" name="AutoShape 15"/>
          <p:cNvSpPr>
            <a:spLocks/>
          </p:cNvSpPr>
          <p:nvPr/>
        </p:nvSpPr>
        <p:spPr bwMode="auto">
          <a:xfrm>
            <a:off x="595787" y="1387294"/>
            <a:ext cx="152400" cy="3733800"/>
          </a:xfrm>
          <a:prstGeom prst="leftBrace">
            <a:avLst>
              <a:gd name="adj1" fmla="val 204167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" name="Picture 18" descr="T049335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82199" y="5133794"/>
            <a:ext cx="1651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" name="Picture 20" descr="T049002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2062" y="5135382"/>
            <a:ext cx="168275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" name="Picture 21" descr="south_korea-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96399" y="5135382"/>
            <a:ext cx="153988" cy="309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2" name="Picture 22" descr="T048909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61199" y="5127444"/>
            <a:ext cx="1778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" name="Picture 23" descr="T048987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85224" y="5133794"/>
            <a:ext cx="158750" cy="312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" name="Picture 24" descr="a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05687" y="5124269"/>
            <a:ext cx="169862" cy="322263"/>
          </a:xfrm>
          <a:prstGeom prst="rect">
            <a:avLst/>
          </a:prstGeom>
          <a:noFill/>
        </p:spPr>
      </p:pic>
      <p:pic>
        <p:nvPicPr>
          <p:cNvPr id="25" name="Picture 25" descr="norway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19887" y="5129032"/>
            <a:ext cx="17145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" name="Picture 26" descr="de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58324" y="5130619"/>
            <a:ext cx="168275" cy="30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7" name="Picture 27" descr="ch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639149" y="5130619"/>
            <a:ext cx="174625" cy="314325"/>
          </a:xfrm>
          <a:prstGeom prst="rect">
            <a:avLst/>
          </a:prstGeom>
          <a:noFill/>
        </p:spPr>
      </p:pic>
      <p:pic>
        <p:nvPicPr>
          <p:cNvPr id="28" name="Picture 29" descr="rs-s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820124" y="5133794"/>
            <a:ext cx="153988" cy="312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" name="Picture 30" descr="T049002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21924" y="5135382"/>
            <a:ext cx="155575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" name="Picture 33" descr="T049335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5987" y="5133794"/>
            <a:ext cx="1651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" name="Picture 35" descr="T049096A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825012" y="5125857"/>
            <a:ext cx="168275" cy="309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" name="Picture 36" descr="T049096A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10662" y="5135382"/>
            <a:ext cx="168275" cy="309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" name="Picture 37" descr="T049096A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139212" y="5135382"/>
            <a:ext cx="168275" cy="309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" name="Picture 38" descr="T049335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7699" y="5127444"/>
            <a:ext cx="1651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" name="Picture 39" descr="T049335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1487" y="5127444"/>
            <a:ext cx="1651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6" name="Picture 40" descr="T049335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20037" y="5127444"/>
            <a:ext cx="1651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7" name="Picture 41" descr="T049335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3487" y="5127444"/>
            <a:ext cx="1651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8" name="Picture 42" descr="T049335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4937" y="5127444"/>
            <a:ext cx="1651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9" name="Picture 43" descr="T048987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42174" y="5127444"/>
            <a:ext cx="158750" cy="312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" name="Picture 44" descr="T048909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96099" y="5127444"/>
            <a:ext cx="1587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" name="Rectangle 45"/>
          <p:cNvSpPr>
            <a:spLocks noChangeArrowheads="1"/>
          </p:cNvSpPr>
          <p:nvPr/>
        </p:nvSpPr>
        <p:spPr bwMode="auto">
          <a:xfrm>
            <a:off x="2911949" y="5444944"/>
            <a:ext cx="3771900" cy="463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46"/>
          <p:cNvSpPr>
            <a:spLocks noChangeArrowheads="1"/>
          </p:cNvSpPr>
          <p:nvPr/>
        </p:nvSpPr>
        <p:spPr bwMode="auto">
          <a:xfrm>
            <a:off x="3235799" y="5851344"/>
            <a:ext cx="165100" cy="209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AutoShape 16"/>
          <p:cNvSpPr>
            <a:spLocks/>
          </p:cNvSpPr>
          <p:nvPr/>
        </p:nvSpPr>
        <p:spPr bwMode="auto">
          <a:xfrm rot="16200000">
            <a:off x="4639149" y="3825694"/>
            <a:ext cx="228600" cy="3581400"/>
          </a:xfrm>
          <a:prstGeom prst="leftBrace">
            <a:avLst>
              <a:gd name="adj1" fmla="val 130556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47"/>
          <p:cNvSpPr>
            <a:spLocks noChangeArrowheads="1"/>
          </p:cNvSpPr>
          <p:nvPr/>
        </p:nvSpPr>
        <p:spPr bwMode="auto">
          <a:xfrm>
            <a:off x="6879962" y="5354311"/>
            <a:ext cx="19684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124A91"/>
              </a:buClr>
              <a:buFont typeface="Wingdings" pitchFamily="27" charset="2"/>
              <a:buNone/>
            </a:pPr>
            <a:r>
              <a:rPr lang="en-US" sz="1600" dirty="0">
                <a:solidFill>
                  <a:srgbClr val="FF0000"/>
                </a:solidFill>
                <a:latin typeface="Arial Narrow" pitchFamily="27" charset="0"/>
              </a:rPr>
              <a:t>Gleckler, </a:t>
            </a:r>
            <a:r>
              <a:rPr lang="en-US" sz="1600" dirty="0" smtClean="0">
                <a:solidFill>
                  <a:srgbClr val="FF0000"/>
                </a:solidFill>
                <a:latin typeface="Arial Narrow" pitchFamily="27" charset="0"/>
              </a:rPr>
              <a:t>P. et al. (</a:t>
            </a:r>
            <a:r>
              <a:rPr lang="en-US" sz="1600" dirty="0">
                <a:solidFill>
                  <a:srgbClr val="FF0000"/>
                </a:solidFill>
                <a:latin typeface="Arial Narrow" pitchFamily="27" charset="0"/>
              </a:rPr>
              <a:t>2008) </a:t>
            </a:r>
          </a:p>
        </p:txBody>
      </p:sp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2410299" y="5727922"/>
            <a:ext cx="4724400" cy="366713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27" charset="0"/>
              </a:rPr>
              <a:t>Model used in IPCC Fourth Assessment</a:t>
            </a:r>
          </a:p>
        </p:txBody>
      </p:sp>
      <p:sp>
        <p:nvSpPr>
          <p:cNvPr id="47" name="Text Box 49"/>
          <p:cNvSpPr txBox="1">
            <a:spLocks noChangeArrowheads="1"/>
          </p:cNvSpPr>
          <p:nvPr/>
        </p:nvSpPr>
        <p:spPr bwMode="auto">
          <a:xfrm>
            <a:off x="7610949" y="3062107"/>
            <a:ext cx="11493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pitchFamily="27" charset="0"/>
              </a:rPr>
              <a:t>Median</a:t>
            </a:r>
          </a:p>
        </p:txBody>
      </p:sp>
      <p:pic>
        <p:nvPicPr>
          <p:cNvPr id="48" name="Picture 5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594449" y="1325382"/>
            <a:ext cx="4092575" cy="380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59" name="TextBox 22"/>
          <p:cNvSpPr txBox="1">
            <a:spLocks noChangeArrowheads="1"/>
          </p:cNvSpPr>
          <p:nvPr/>
        </p:nvSpPr>
        <p:spPr bwMode="auto">
          <a:xfrm>
            <a:off x="3670020" y="902546"/>
            <a:ext cx="28783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CMIP3 GCM Performance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4294967295"/>
          </p:nvPr>
        </p:nvSpPr>
        <p:spPr>
          <a:xfrm>
            <a:off x="0" y="1113191"/>
            <a:ext cx="9144000" cy="4148484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Pilot Project to establish </a:t>
            </a:r>
            <a:r>
              <a:rPr lang="en-US" sz="2000" dirty="0">
                <a:latin typeface="Arial" pitchFamily="34" charset="0"/>
                <a:ea typeface="ＭＳ Ｐゴシック" charset="-128"/>
                <a:cs typeface="Arial" pitchFamily="34" charset="0"/>
              </a:rPr>
              <a:t>a NASA-wide capability for the climate modeling community to support model-to-data </a:t>
            </a:r>
            <a:r>
              <a:rPr lang="en-US" sz="2000" dirty="0" err="1" smtClean="0">
                <a:latin typeface="Arial" pitchFamily="34" charset="0"/>
                <a:ea typeface="ＭＳ Ｐゴシック" charset="-128"/>
                <a:cs typeface="Arial" pitchFamily="34" charset="0"/>
              </a:rPr>
              <a:t>intercomparison</a:t>
            </a:r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.  This involves IT, satellite retrieval, data set, modeling and science expertise.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Longer Term</a:t>
            </a:r>
            <a:endParaRPr lang="en-US" sz="2000" dirty="0" smtClean="0">
              <a:solidFill>
                <a:srgbClr val="0033CC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Provide a</a:t>
            </a:r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ea typeface="ＭＳ Ｐゴシック" charset="-128"/>
                <a:cs typeface="Arial" pitchFamily="34" charset="0"/>
              </a:rPr>
              <a:t>science “bridge” between</a:t>
            </a:r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 models </a:t>
            </a:r>
            <a:r>
              <a:rPr lang="en-US" sz="2000" dirty="0">
                <a:latin typeface="Arial" pitchFamily="34" charset="0"/>
                <a:ea typeface="ＭＳ Ｐゴシック" charset="-128"/>
                <a:cs typeface="Arial" pitchFamily="34" charset="0"/>
              </a:rPr>
              <a:t>and satellite </a:t>
            </a:r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observations to facilitate model improvement and reduce projection uncertainty.  This is also a focus of the new JPL Center for Climate Science. </a:t>
            </a:r>
          </a:p>
          <a:p>
            <a:pPr>
              <a:buNone/>
            </a:pPr>
            <a:endParaRPr lang="en-US" sz="2000" dirty="0" smtClean="0"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ctr">
              <a:buNone/>
            </a:pP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Ultimately</a:t>
            </a:r>
            <a:endParaRPr lang="en-US" sz="2000" dirty="0" smtClean="0">
              <a:solidFill>
                <a:srgbClr val="0033CC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Utilize </a:t>
            </a:r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feedback/community collaboration </a:t>
            </a:r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to develop </a:t>
            </a:r>
            <a:r>
              <a:rPr lang="en-US" sz="2000" dirty="0">
                <a:latin typeface="Arial" pitchFamily="34" charset="0"/>
                <a:ea typeface="ＭＳ Ｐゴシック" charset="-128"/>
                <a:cs typeface="Arial" pitchFamily="34" charset="0"/>
              </a:rPr>
              <a:t>future climate-critical satellite missions</a:t>
            </a:r>
            <a:r>
              <a:rPr lang="en-US" sz="2000" dirty="0" smtClean="0">
                <a:latin typeface="Arial" pitchFamily="34" charset="0"/>
                <a:ea typeface="ＭＳ Ｐゴシック" charset="-128"/>
                <a:cs typeface="Arial" pitchFamily="34" charset="0"/>
              </a:rPr>
              <a:t>.  The modeling community has yet to be galvanized to provide feedback to the satellite-development community.</a:t>
            </a:r>
          </a:p>
          <a:p>
            <a:endParaRPr lang="en-US" sz="2000" dirty="0" smtClean="0"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00009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This project is on course to deliver </a:t>
            </a:r>
            <a:r>
              <a:rPr lang="en-US" sz="2000" dirty="0" smtClean="0">
                <a:solidFill>
                  <a:srgbClr val="00009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NASA </a:t>
            </a:r>
            <a:r>
              <a:rPr lang="en-US" sz="2000" dirty="0" smtClean="0">
                <a:solidFill>
                  <a:srgbClr val="00009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satellite data sets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by the end of May </a:t>
            </a:r>
            <a:r>
              <a:rPr lang="en-US" sz="2000" dirty="0" smtClean="0">
                <a:solidFill>
                  <a:srgbClr val="00009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for </a:t>
            </a:r>
            <a:r>
              <a:rPr lang="en-US" sz="2000" dirty="0" smtClean="0">
                <a:solidFill>
                  <a:srgbClr val="00009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the evaluation of CMIP5 climate model archive and impact the IPCC AR5.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-135630" y="-8630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Satellite Observations for Climate Modeling</a:t>
            </a:r>
            <a:br>
              <a:rPr kumimoji="0" lang="en-US" sz="2400" b="1" i="0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r>
              <a:rPr kumimoji="0" lang="en-US" sz="2400" b="1" i="0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/>
          </p:cNvGraphicFramePr>
          <p:nvPr/>
        </p:nvGraphicFramePr>
        <p:xfrm>
          <a:off x="230188" y="1117600"/>
          <a:ext cx="2741612" cy="2101850"/>
        </p:xfrm>
        <a:graphic>
          <a:graphicData uri="http://schemas.openxmlformats.org/presentationml/2006/ole">
            <p:oleObj spid="_x0000_s404482" name="Worksheet" r:id="rId4" imgW="8558784" imgH="4760976" progId="Excel.Sheet.8">
              <p:embed/>
            </p:oleObj>
          </a:graphicData>
        </a:graphic>
      </p:graphicFrame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583512" y="0"/>
            <a:ext cx="81277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kumimoji="1" lang="en-US" altLang="zh-TW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pperplate Gothic Light" charset="0"/>
                <a:ea typeface="新細明體" charset="-128"/>
                <a:cs typeface="新細明體" charset="-128"/>
              </a:rPr>
              <a:t>MOTIVATION: Examples </a:t>
            </a:r>
            <a:r>
              <a:rPr kumimoji="1" lang="en-US" altLang="zh-TW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pperplate Gothic Light" charset="0"/>
                <a:ea typeface="新細明體" charset="-128"/>
                <a:cs typeface="新細明體" charset="-128"/>
              </a:rPr>
              <a:t>of Where Satellite Data Have </a:t>
            </a:r>
          </a:p>
          <a:p>
            <a:pPr algn="ctr" eaLnBrk="1" hangingPunct="1">
              <a:defRPr/>
            </a:pPr>
            <a:r>
              <a:rPr kumimoji="1" lang="en-US" altLang="zh-TW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pperplate Gothic Light" charset="0"/>
                <a:ea typeface="新細明體" charset="-128"/>
                <a:cs typeface="新細明體" charset="-128"/>
              </a:rPr>
              <a:t>Helped and Where They Have Been Missing</a:t>
            </a:r>
          </a:p>
        </p:txBody>
      </p:sp>
      <p:graphicFrame>
        <p:nvGraphicFramePr>
          <p:cNvPr id="20483" name="Object 3"/>
          <p:cNvGraphicFramePr>
            <a:graphicFrameLocks/>
          </p:cNvGraphicFramePr>
          <p:nvPr/>
        </p:nvGraphicFramePr>
        <p:xfrm>
          <a:off x="3278188" y="1108075"/>
          <a:ext cx="2741612" cy="2101850"/>
        </p:xfrm>
        <a:graphic>
          <a:graphicData uri="http://schemas.openxmlformats.org/presentationml/2006/ole">
            <p:oleObj spid="_x0000_s404483" name="Worksheet" r:id="rId5" imgW="8574024" imgH="4776216" progId="Excel.Sheet.8">
              <p:embed/>
            </p:oleObj>
          </a:graphicData>
        </a:graphic>
      </p:graphicFrame>
      <p:graphicFrame>
        <p:nvGraphicFramePr>
          <p:cNvPr id="20484" name="Object 4"/>
          <p:cNvGraphicFramePr>
            <a:graphicFrameLocks/>
          </p:cNvGraphicFramePr>
          <p:nvPr/>
        </p:nvGraphicFramePr>
        <p:xfrm>
          <a:off x="6402388" y="1117600"/>
          <a:ext cx="2741612" cy="2101850"/>
        </p:xfrm>
        <a:graphic>
          <a:graphicData uri="http://schemas.openxmlformats.org/presentationml/2006/ole">
            <p:oleObj spid="_x0000_s404484" name="Worksheet" r:id="rId6" imgW="8558784" imgH="4760976" progId="Excel.Sheet.8">
              <p:embed/>
            </p:oleObj>
          </a:graphicData>
        </a:graphic>
      </p:graphicFrame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0" y="3238500"/>
            <a:ext cx="9144000" cy="784830"/>
          </a:xfrm>
          <a:prstGeom prst="rect">
            <a:avLst/>
          </a:prstGeom>
          <a:solidFill>
            <a:srgbClr val="FFFFFF">
              <a:alpha val="6117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kumimoji="1" lang="en-US" sz="1500" dirty="0">
                <a:latin typeface="Copperplate Gothic Light" charset="0"/>
                <a:ea typeface="新細明體" pitchFamily="48" charset="-128"/>
                <a:cs typeface="新細明體" pitchFamily="48" charset="-128"/>
              </a:rPr>
              <a:t>NASA/NOAA/DOD have produced observations of Precipitation (e.g., TRMM-NASA), Column Water Vapor (e.g. SSM/I - DOD), and Cloud Frequency (ISCCP-NASA/NOAA) that have led to RELATIVELY good model-model and model-</a:t>
            </a:r>
            <a:r>
              <a:rPr kumimoji="1" lang="en-US" sz="1500" dirty="0" err="1">
                <a:latin typeface="Copperplate Gothic Light" charset="0"/>
                <a:ea typeface="新細明體" pitchFamily="48" charset="-128"/>
                <a:cs typeface="新細明體" pitchFamily="48" charset="-128"/>
              </a:rPr>
              <a:t>obs</a:t>
            </a:r>
            <a:r>
              <a:rPr kumimoji="1" lang="en-US" sz="1500" dirty="0">
                <a:latin typeface="Copperplate Gothic Light" charset="0"/>
                <a:ea typeface="新細明體" pitchFamily="48" charset="-128"/>
                <a:cs typeface="新細明體" pitchFamily="48" charset="-128"/>
              </a:rPr>
              <a:t> (not shown) agreement.</a:t>
            </a:r>
          </a:p>
        </p:txBody>
      </p:sp>
      <p:sp>
        <p:nvSpPr>
          <p:cNvPr id="20488" name="Rectangle 18"/>
          <p:cNvSpPr>
            <a:spLocks noChangeArrowheads="1"/>
          </p:cNvSpPr>
          <p:nvPr/>
        </p:nvSpPr>
        <p:spPr bwMode="auto">
          <a:xfrm>
            <a:off x="611188" y="1193800"/>
            <a:ext cx="21336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400">
              <a:solidFill>
                <a:srgbClr val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489" name="Text Box 17"/>
          <p:cNvSpPr txBox="1">
            <a:spLocks noChangeArrowheads="1"/>
          </p:cNvSpPr>
          <p:nvPr/>
        </p:nvSpPr>
        <p:spPr bwMode="auto">
          <a:xfrm>
            <a:off x="611188" y="1284288"/>
            <a:ext cx="28956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IPCC Models: Global Average Precipitation</a:t>
            </a:r>
          </a:p>
        </p:txBody>
      </p:sp>
      <p:sp>
        <p:nvSpPr>
          <p:cNvPr id="20490" name="Rectangle 20"/>
          <p:cNvSpPr>
            <a:spLocks noChangeArrowheads="1"/>
          </p:cNvSpPr>
          <p:nvPr/>
        </p:nvSpPr>
        <p:spPr bwMode="auto">
          <a:xfrm>
            <a:off x="3582988" y="1193800"/>
            <a:ext cx="21336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400">
              <a:solidFill>
                <a:srgbClr val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491" name="Rectangle 22"/>
          <p:cNvSpPr>
            <a:spLocks noChangeArrowheads="1"/>
          </p:cNvSpPr>
          <p:nvPr/>
        </p:nvSpPr>
        <p:spPr bwMode="auto">
          <a:xfrm>
            <a:off x="6783388" y="1193800"/>
            <a:ext cx="20574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400">
              <a:solidFill>
                <a:srgbClr val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492" name="Text Box 21"/>
          <p:cNvSpPr txBox="1">
            <a:spLocks noChangeArrowheads="1"/>
          </p:cNvSpPr>
          <p:nvPr/>
        </p:nvSpPr>
        <p:spPr bwMode="auto">
          <a:xfrm>
            <a:off x="6783388" y="1270000"/>
            <a:ext cx="32004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IPCC Models: Global Average Cloud Fraction</a:t>
            </a:r>
          </a:p>
        </p:txBody>
      </p:sp>
      <p:sp>
        <p:nvSpPr>
          <p:cNvPr id="20493" name="Text Box 19"/>
          <p:cNvSpPr txBox="1">
            <a:spLocks noChangeArrowheads="1"/>
          </p:cNvSpPr>
          <p:nvPr/>
        </p:nvSpPr>
        <p:spPr bwMode="auto">
          <a:xfrm>
            <a:off x="3430588" y="1270000"/>
            <a:ext cx="32004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IPCC Models: Global Average Precipitable Water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415925" y="4191000"/>
            <a:ext cx="8415338" cy="2463800"/>
            <a:chOff x="415925" y="4191000"/>
            <a:chExt cx="8415338" cy="2463800"/>
          </a:xfrm>
        </p:grpSpPr>
        <p:grpSp>
          <p:nvGrpSpPr>
            <p:cNvPr id="3" name="Group 162"/>
            <p:cNvGrpSpPr>
              <a:grpSpLocks/>
            </p:cNvGrpSpPr>
            <p:nvPr/>
          </p:nvGrpSpPr>
          <p:grpSpPr bwMode="auto">
            <a:xfrm>
              <a:off x="415925" y="4191000"/>
              <a:ext cx="8415338" cy="2463800"/>
              <a:chOff x="246" y="2320"/>
              <a:chExt cx="5301" cy="1920"/>
            </a:xfrm>
          </p:grpSpPr>
          <p:graphicFrame>
            <p:nvGraphicFramePr>
              <p:cNvPr id="20485" name="Object 5"/>
              <p:cNvGraphicFramePr>
                <a:graphicFrameLocks/>
              </p:cNvGraphicFramePr>
              <p:nvPr/>
            </p:nvGraphicFramePr>
            <p:xfrm>
              <a:off x="246" y="2320"/>
              <a:ext cx="2648" cy="1920"/>
            </p:xfrm>
            <a:graphic>
              <a:graphicData uri="http://schemas.openxmlformats.org/presentationml/2006/ole">
                <p:oleObj spid="_x0000_s404485" name="Worksheet" r:id="rId7" imgW="8574024" imgH="4776216" progId="Excel.Sheet.8">
                  <p:embed/>
                </p:oleObj>
              </a:graphicData>
            </a:graphic>
          </p:graphicFrame>
          <p:sp>
            <p:nvSpPr>
              <p:cNvPr id="20497" name="Line 10"/>
              <p:cNvSpPr>
                <a:spLocks noChangeShapeType="1"/>
              </p:cNvSpPr>
              <p:nvPr/>
            </p:nvSpPr>
            <p:spPr bwMode="auto">
              <a:xfrm flipH="1">
                <a:off x="1066" y="2807"/>
                <a:ext cx="315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98" name="Line 11"/>
              <p:cNvSpPr>
                <a:spLocks noChangeShapeType="1"/>
              </p:cNvSpPr>
              <p:nvPr/>
            </p:nvSpPr>
            <p:spPr bwMode="auto">
              <a:xfrm flipV="1">
                <a:off x="814" y="3155"/>
                <a:ext cx="63" cy="41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99" name="Rectangle 12"/>
              <p:cNvSpPr>
                <a:spLocks noChangeArrowheads="1"/>
              </p:cNvSpPr>
              <p:nvPr/>
            </p:nvSpPr>
            <p:spPr bwMode="auto">
              <a:xfrm>
                <a:off x="498" y="2946"/>
                <a:ext cx="103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>
                    <a:latin typeface="Times New Roman" charset="0"/>
                    <a:ea typeface="新細明體" pitchFamily="48" charset="-128"/>
                    <a:cs typeface="新細明體" pitchFamily="48" charset="-128"/>
                  </a:rPr>
                  <a:t>Factor of ~20</a:t>
                </a:r>
              </a:p>
            </p:txBody>
          </p:sp>
          <p:sp>
            <p:nvSpPr>
              <p:cNvPr id="20500" name="Line 13"/>
              <p:cNvSpPr>
                <a:spLocks noChangeShapeType="1"/>
              </p:cNvSpPr>
              <p:nvPr/>
            </p:nvSpPr>
            <p:spPr bwMode="auto">
              <a:xfrm flipV="1">
                <a:off x="1823" y="3225"/>
                <a:ext cx="0" cy="3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01" name="Rectangle 14"/>
              <p:cNvSpPr>
                <a:spLocks noChangeArrowheads="1"/>
              </p:cNvSpPr>
              <p:nvPr/>
            </p:nvSpPr>
            <p:spPr bwMode="auto">
              <a:xfrm>
                <a:off x="1634" y="3016"/>
                <a:ext cx="75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>
                    <a:latin typeface="Times New Roman" charset="0"/>
                    <a:ea typeface="新細明體" pitchFamily="48" charset="-128"/>
                    <a:cs typeface="新細明體" pitchFamily="48" charset="-128"/>
                  </a:rPr>
                  <a:t>Factor of ~6</a:t>
                </a:r>
              </a:p>
            </p:txBody>
          </p:sp>
          <p:sp>
            <p:nvSpPr>
              <p:cNvPr id="20502" name="Line 15"/>
              <p:cNvSpPr>
                <a:spLocks noChangeShapeType="1"/>
              </p:cNvSpPr>
              <p:nvPr/>
            </p:nvSpPr>
            <p:spPr bwMode="auto">
              <a:xfrm flipV="1">
                <a:off x="1949" y="3225"/>
                <a:ext cx="0" cy="1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03" name="Rectangle 16"/>
              <p:cNvSpPr>
                <a:spLocks noChangeArrowheads="1"/>
              </p:cNvSpPr>
              <p:nvPr/>
            </p:nvSpPr>
            <p:spPr bwMode="auto">
              <a:xfrm>
                <a:off x="2982" y="2408"/>
                <a:ext cx="2565" cy="1607"/>
              </a:xfrm>
              <a:prstGeom prst="rect">
                <a:avLst/>
              </a:prstGeom>
              <a:solidFill>
                <a:srgbClr val="FFFFFF">
                  <a:alpha val="76077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 eaLnBrk="1" hangingPunct="1"/>
                <a:r>
                  <a:rPr kumimoji="1" lang="en-US" sz="1600" u="sng" dirty="0">
                    <a:latin typeface="Copperplate Gothic Light" charset="0"/>
                    <a:ea typeface="新細明體" pitchFamily="48" charset="-128"/>
                    <a:cs typeface="新細明體" pitchFamily="48" charset="-128"/>
                  </a:rPr>
                  <a:t>BUT look at Cloud Ice –</a:t>
                </a:r>
              </a:p>
              <a:p>
                <a:pPr algn="ctr" eaLnBrk="1" hangingPunct="1"/>
                <a:r>
                  <a:rPr kumimoji="1" lang="en-US" sz="1600" u="sng" dirty="0">
                    <a:latin typeface="Copperplate Gothic Light" charset="0"/>
                    <a:ea typeface="新細明體" pitchFamily="48" charset="-128"/>
                    <a:cs typeface="新細明體" pitchFamily="48" charset="-128"/>
                  </a:rPr>
                  <a:t> No Robust Satellite Measurements (Until Very Recently).  This leads to poor model-model agreement and thus implicitly model-</a:t>
                </a:r>
                <a:r>
                  <a:rPr kumimoji="1" lang="en-US" sz="1600" u="sng" dirty="0" err="1">
                    <a:latin typeface="Copperplate Gothic Light" charset="0"/>
                    <a:ea typeface="新細明體" pitchFamily="48" charset="-128"/>
                    <a:cs typeface="新細明體" pitchFamily="48" charset="-128"/>
                  </a:rPr>
                  <a:t>obs</a:t>
                </a:r>
                <a:r>
                  <a:rPr kumimoji="1" lang="en-US" sz="1600" u="sng" dirty="0">
                    <a:latin typeface="Copperplate Gothic Light" charset="0"/>
                    <a:ea typeface="新細明體" pitchFamily="48" charset="-128"/>
                    <a:cs typeface="新細明體" pitchFamily="48" charset="-128"/>
                  </a:rPr>
                  <a:t> agreement</a:t>
                </a:r>
                <a:r>
                  <a:rPr kumimoji="1" lang="en-US" sz="1600" u="sng" dirty="0" smtClean="0">
                    <a:latin typeface="Copperplate Gothic Light" charset="0"/>
                    <a:ea typeface="新細明體" pitchFamily="48" charset="-128"/>
                    <a:cs typeface="新細明體" pitchFamily="48" charset="-128"/>
                  </a:rPr>
                  <a:t>.</a:t>
                </a:r>
                <a:br>
                  <a:rPr kumimoji="1" lang="en-US" sz="1600" u="sng" dirty="0" smtClean="0">
                    <a:latin typeface="Copperplate Gothic Light" charset="0"/>
                    <a:ea typeface="新細明體" pitchFamily="48" charset="-128"/>
                    <a:cs typeface="新細明體" pitchFamily="48" charset="-128"/>
                  </a:rPr>
                </a:br>
                <a:r>
                  <a:rPr kumimoji="1" lang="en-US" sz="1600" u="sng" dirty="0" smtClean="0">
                    <a:latin typeface="Copperplate Gothic Light" charset="0"/>
                    <a:ea typeface="新細明體" pitchFamily="48" charset="-128"/>
                    <a:cs typeface="新細明體" pitchFamily="48" charset="-128"/>
                  </a:rPr>
                  <a:t>&amp;</a:t>
                </a:r>
              </a:p>
              <a:p>
                <a:pPr algn="ctr" eaLnBrk="1" hangingPunct="1"/>
                <a:r>
                  <a:rPr kumimoji="1" lang="en-US" sz="1600" b="1" u="sng" dirty="0" smtClean="0">
                    <a:latin typeface="Copperplate Gothic Light" charset="0"/>
                    <a:ea typeface="新細明體" pitchFamily="48" charset="-128"/>
                    <a:cs typeface="新細明體" pitchFamily="48" charset="-128"/>
                  </a:rPr>
                  <a:t>uncertainty in climate projections</a:t>
                </a:r>
              </a:p>
            </p:txBody>
          </p:sp>
          <p:sp>
            <p:nvSpPr>
              <p:cNvPr id="20504" name="Rectangle 24"/>
              <p:cNvSpPr>
                <a:spLocks noChangeArrowheads="1"/>
              </p:cNvSpPr>
              <p:nvPr/>
            </p:nvSpPr>
            <p:spPr bwMode="auto">
              <a:xfrm>
                <a:off x="582" y="2368"/>
                <a:ext cx="2112" cy="19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0505" name="Text Box 23"/>
              <p:cNvSpPr txBox="1">
                <a:spLocks noChangeArrowheads="1"/>
              </p:cNvSpPr>
              <p:nvPr/>
            </p:nvSpPr>
            <p:spPr bwMode="auto">
              <a:xfrm>
                <a:off x="384" y="2397"/>
                <a:ext cx="2928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>
                    <a:latin typeface="Arial" charset="0"/>
                    <a:ea typeface="ＭＳ Ｐゴシック" charset="-128"/>
                    <a:cs typeface="ＭＳ Ｐゴシック" charset="-128"/>
                  </a:rPr>
                  <a:t>IPCC Models: Global Average Ice Water Path</a:t>
                </a:r>
              </a:p>
            </p:txBody>
          </p:sp>
        </p:grpSp>
        <p:sp>
          <p:nvSpPr>
            <p:cNvPr id="20496" name="TextBox 11"/>
            <p:cNvSpPr txBox="1">
              <a:spLocks noChangeArrowheads="1"/>
            </p:cNvSpPr>
            <p:nvPr/>
          </p:nvSpPr>
          <p:spPr bwMode="auto">
            <a:xfrm>
              <a:off x="1600423" y="6306091"/>
              <a:ext cx="1854200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 b="0">
                  <a:latin typeface="Times" charset="0"/>
                  <a:ea typeface="ＭＳ Ｐゴシック" charset="-128"/>
                  <a:cs typeface="ＭＳ Ｐゴシック" charset="-128"/>
                </a:rPr>
                <a:t>Waliser et al. (2009)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18"/>
          <p:cNvSpPr>
            <a:spLocks noChangeArrowheads="1"/>
          </p:cNvSpPr>
          <p:nvPr/>
        </p:nvSpPr>
        <p:spPr bwMode="auto">
          <a:xfrm>
            <a:off x="0" y="5596116"/>
            <a:ext cx="5979895" cy="1261884"/>
          </a:xfrm>
          <a:prstGeom prst="rect">
            <a:avLst/>
          </a:prstGeom>
          <a:solidFill>
            <a:srgbClr val="FFFFFF">
              <a:alpha val="85881"/>
            </a:srgbClr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kumimoji="1" lang="en-US" sz="1600" dirty="0">
                <a:solidFill>
                  <a:srgbClr val="331D96"/>
                </a:solidFill>
                <a:latin typeface="Copperplate Gothic Light" charset="0"/>
                <a:ea typeface="新細明體" charset="-128"/>
                <a:cs typeface="新細明體" charset="-128"/>
              </a:rPr>
              <a:t>Mean </a:t>
            </a:r>
            <a:r>
              <a:rPr kumimoji="1" lang="en-US" sz="1600" i="1" u="sng" dirty="0">
                <a:solidFill>
                  <a:srgbClr val="331D96"/>
                </a:solidFill>
                <a:latin typeface="Copperplate Gothic Light" charset="0"/>
                <a:ea typeface="新細明體" charset="-128"/>
                <a:cs typeface="新細明體" charset="-128"/>
              </a:rPr>
              <a:t>Cloud</a:t>
            </a:r>
            <a:r>
              <a:rPr kumimoji="1" lang="en-US" sz="1600" i="1" dirty="0">
                <a:solidFill>
                  <a:srgbClr val="331D96"/>
                </a:solidFill>
                <a:latin typeface="Copperplate Gothic Light" charset="0"/>
                <a:ea typeface="新細明體" charset="-128"/>
                <a:cs typeface="新細明體" charset="-128"/>
              </a:rPr>
              <a:t>  </a:t>
            </a:r>
            <a:r>
              <a:rPr kumimoji="1" lang="en-US" sz="1600" dirty="0">
                <a:solidFill>
                  <a:srgbClr val="331D96"/>
                </a:solidFill>
                <a:latin typeface="Copperplate Gothic Light" charset="0"/>
                <a:ea typeface="新細明體" charset="-128"/>
                <a:cs typeface="新細明體" charset="-128"/>
              </a:rPr>
              <a:t>IWP from 16 IPCC Contributions of 20th Century Climate : Color scale ~ log10:</a:t>
            </a:r>
            <a:r>
              <a:rPr kumimoji="1" lang="en-US" sz="1600" dirty="0" smtClean="0">
                <a:solidFill>
                  <a:srgbClr val="331D96"/>
                </a:solidFill>
                <a:latin typeface="Copperplate Gothic Light" charset="0"/>
                <a:ea typeface="新細明體" charset="-128"/>
                <a:cs typeface="新細明體" charset="-128"/>
              </a:rPr>
              <a:t> </a:t>
            </a:r>
          </a:p>
          <a:p>
            <a:pPr algn="ctr" eaLnBrk="1" hangingPunct="1">
              <a:defRPr/>
            </a:pPr>
            <a:endParaRPr kumimoji="1" lang="en-US" sz="1600" dirty="0" smtClean="0">
              <a:solidFill>
                <a:srgbClr val="331D96"/>
              </a:solidFill>
              <a:latin typeface="Copperplate Gothic Light" charset="0"/>
              <a:ea typeface="新細明體" charset="-128"/>
              <a:cs typeface="新細明體" charset="-128"/>
            </a:endParaRPr>
          </a:p>
          <a:p>
            <a:pPr algn="ctr" eaLnBrk="1" hangingPunct="1">
              <a:defRPr/>
            </a:pPr>
            <a:r>
              <a:rPr kumimoji="1" lang="en-US" sz="1400" b="1" u="sng" dirty="0" smtClean="0">
                <a:solidFill>
                  <a:srgbClr val="000000"/>
                </a:solidFill>
                <a:latin typeface="Copperplate Gothic Light" charset="0"/>
                <a:ea typeface="新細明體" charset="-128"/>
                <a:cs typeface="新細明體" charset="-128"/>
              </a:rPr>
              <a:t>We need to use our observations to reduce this uncertainty.</a:t>
            </a:r>
            <a:endParaRPr kumimoji="1" lang="en-US" sz="1400" b="1" u="sng" dirty="0">
              <a:solidFill>
                <a:srgbClr val="000000"/>
              </a:solidFill>
              <a:latin typeface="Copperplate Gothic Light" charset="0"/>
              <a:ea typeface="新細明體" charset="-128"/>
              <a:cs typeface="新細明體" charset="-128"/>
            </a:endParaRPr>
          </a:p>
        </p:txBody>
      </p:sp>
      <p:pic>
        <p:nvPicPr>
          <p:cNvPr id="18436" name="Picture 2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163" y="1349375"/>
            <a:ext cx="5553075" cy="406558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981700" y="1130300"/>
            <a:ext cx="2870200" cy="5321300"/>
            <a:chOff x="5981700" y="1130300"/>
            <a:chExt cx="2870200" cy="53213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76950" y="4554538"/>
              <a:ext cx="2728913" cy="1490662"/>
            </a:xfrm>
            <a:prstGeom prst="rect">
              <a:avLst/>
            </a:prstGeom>
            <a:ln w="25400">
              <a:solidFill>
                <a:schemeClr val="accent6">
                  <a:lumMod val="50000"/>
                </a:schemeClr>
              </a:solidFill>
            </a:ln>
          </p:spPr>
        </p:pic>
        <p:pic>
          <p:nvPicPr>
            <p:cNvPr id="8" name="Picture 7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2663" y="1590675"/>
              <a:ext cx="2733675" cy="1490663"/>
            </a:xfrm>
            <a:prstGeom prst="rect">
              <a:avLst/>
            </a:prstGeom>
            <a:ln w="25400">
              <a:solidFill>
                <a:schemeClr val="accent6">
                  <a:lumMod val="50000"/>
                </a:schemeClr>
              </a:solidFill>
            </a:ln>
          </p:spPr>
        </p:pic>
        <p:pic>
          <p:nvPicPr>
            <p:cNvPr id="9" name="Picture 8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72188" y="6126163"/>
              <a:ext cx="2735262" cy="325437"/>
            </a:xfrm>
            <a:prstGeom prst="rect">
              <a:avLst/>
            </a:prstGeom>
            <a:ln w="25400">
              <a:solidFill>
                <a:schemeClr val="accent6">
                  <a:lumMod val="50000"/>
                </a:schemeClr>
              </a:solidFill>
            </a:ln>
          </p:spPr>
        </p:pic>
        <p:sp>
          <p:nvSpPr>
            <p:cNvPr id="10" name="Rectangle 16"/>
            <p:cNvSpPr>
              <a:spLocks noChangeArrowheads="1"/>
            </p:cNvSpPr>
            <p:nvPr/>
          </p:nvSpPr>
          <p:spPr bwMode="auto">
            <a:xfrm>
              <a:off x="5981700" y="1130300"/>
              <a:ext cx="2781300" cy="338138"/>
            </a:xfrm>
            <a:prstGeom prst="rect">
              <a:avLst/>
            </a:prstGeom>
            <a:solidFill>
              <a:srgbClr val="FFFFFF">
                <a:alpha val="76077"/>
              </a:srgbClr>
            </a:solidFill>
            <a:ln w="12700">
              <a:solidFill>
                <a:schemeClr val="accent6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defRPr/>
              </a:pPr>
              <a:r>
                <a:rPr kumimoji="1" lang="en-US" sz="1600" u="sng">
                  <a:solidFill>
                    <a:srgbClr val="331D96"/>
                  </a:solidFill>
                  <a:latin typeface="Copperplate Gothic Light" charset="0"/>
                  <a:ea typeface="新細明體" charset="-128"/>
                  <a:cs typeface="新細明體" charset="-128"/>
                </a:rPr>
                <a:t>CloudSat Total IWP</a:t>
              </a:r>
              <a:endParaRPr kumimoji="1" lang="en-US" sz="1600">
                <a:solidFill>
                  <a:srgbClr val="0000FF"/>
                </a:solidFill>
                <a:latin typeface="Copperplate Gothic Light" charset="0"/>
                <a:ea typeface="新細明體" charset="-128"/>
                <a:cs typeface="新細明體" charset="-128"/>
              </a:endParaRPr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6045200" y="3200400"/>
              <a:ext cx="2806700" cy="1246188"/>
            </a:xfrm>
            <a:prstGeom prst="rect">
              <a:avLst/>
            </a:prstGeom>
            <a:solidFill>
              <a:srgbClr val="FFFFFF">
                <a:alpha val="76077"/>
              </a:srgbClr>
            </a:solidFill>
            <a:ln w="12700">
              <a:solidFill>
                <a:schemeClr val="accent6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defRPr/>
              </a:pPr>
              <a:r>
                <a:rPr kumimoji="1" lang="en-US" sz="1500" u="sng" dirty="0" err="1">
                  <a:solidFill>
                    <a:srgbClr val="331D96"/>
                  </a:solidFill>
                  <a:latin typeface="Copperplate Gothic Light" charset="0"/>
                  <a:ea typeface="新細明體" charset="-128"/>
                  <a:cs typeface="新細明體" charset="-128"/>
                </a:rPr>
                <a:t>CloudSat</a:t>
              </a:r>
              <a:r>
                <a:rPr kumimoji="1" lang="en-US" sz="1500" u="sng" dirty="0">
                  <a:solidFill>
                    <a:srgbClr val="331D96"/>
                  </a:solidFill>
                  <a:latin typeface="Copperplate Gothic Light" charset="0"/>
                  <a:ea typeface="新細明體" charset="-128"/>
                  <a:cs typeface="新細明體" charset="-128"/>
                </a:rPr>
                <a:t> IWP Conditionally Filtered to better Approximate/Validate GCM-modeled Cloud IWP</a:t>
              </a:r>
              <a:endParaRPr kumimoji="1" lang="en-US" sz="1500" dirty="0">
                <a:solidFill>
                  <a:srgbClr val="0000FF"/>
                </a:solidFill>
                <a:latin typeface="Copperplate Gothic Light" charset="0"/>
                <a:ea typeface="新細明體" charset="-128"/>
                <a:cs typeface="新細明體" charset="-128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44336" y="6550223"/>
            <a:ext cx="1664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Waliser et al. 2009</a:t>
            </a:r>
            <a:endParaRPr lang="en-US" sz="1400" dirty="0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88892" y="0"/>
            <a:ext cx="81277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kumimoji="1" lang="en-US" altLang="zh-TW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pperplate Gothic Light" charset="0"/>
                <a:ea typeface="新細明體" charset="-128"/>
                <a:cs typeface="新細明體" charset="-128"/>
              </a:rPr>
              <a:t>MOTIVATION: Examples </a:t>
            </a:r>
            <a:r>
              <a:rPr kumimoji="1" lang="en-US" altLang="zh-TW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pperplate Gothic Light" charset="0"/>
                <a:ea typeface="新細明體" charset="-128"/>
                <a:cs typeface="新細明體" charset="-128"/>
              </a:rPr>
              <a:t>of Where Satellite Data Have </a:t>
            </a:r>
          </a:p>
          <a:p>
            <a:pPr algn="ctr" eaLnBrk="1" hangingPunct="1">
              <a:defRPr/>
            </a:pPr>
            <a:r>
              <a:rPr kumimoji="1" lang="en-US" altLang="zh-TW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pperplate Gothic Light" charset="0"/>
                <a:ea typeface="新細明體" charset="-128"/>
                <a:cs typeface="新細明體" charset="-128"/>
              </a:rPr>
              <a:t>Helped and Where They Have Been Missing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>
          <a:xfrm>
            <a:off x="380013" y="285315"/>
            <a:ext cx="7915655" cy="1011238"/>
          </a:xfrm>
          <a:noFill/>
        </p:spPr>
        <p:txBody>
          <a:bodyPr/>
          <a:lstStyle/>
          <a:p>
            <a:r>
              <a:rPr lang="en-US" sz="2800" dirty="0" smtClean="0">
                <a:ea typeface="ＭＳ Ｐゴシック" charset="-128"/>
                <a:cs typeface="ＭＳ Ｐゴシック" charset="-128"/>
              </a:rPr>
              <a:t>NASA and CMIP/IPCC: Better Linkage</a:t>
            </a:r>
            <a:br>
              <a:rPr lang="en-US" sz="2800" dirty="0" smtClean="0">
                <a:ea typeface="ＭＳ Ｐゴシック" charset="-128"/>
                <a:cs typeface="ＭＳ Ｐゴシック" charset="-128"/>
              </a:rPr>
            </a:br>
            <a:endParaRPr lang="en-US" sz="2800" u="sng" dirty="0" smtClean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271588"/>
            <a:ext cx="9144000" cy="33448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8900" tIns="44450" rIns="88900" bIns="4445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SzPct val="100000"/>
              <a:buFont typeface="Times" charset="0"/>
              <a:buNone/>
              <a:defRPr/>
            </a:pPr>
            <a:r>
              <a:rPr lang="en-US" sz="2000" b="0" kern="0" dirty="0">
                <a:solidFill>
                  <a:srgbClr val="0033CC"/>
                </a:solidFill>
                <a:latin typeface="Comic Sans MS" charset="0"/>
                <a:ea typeface="Geneva" charset="0"/>
                <a:cs typeface="Geneva" charset="0"/>
              </a:rPr>
              <a:t> </a:t>
            </a:r>
          </a:p>
        </p:txBody>
      </p:sp>
      <p:pic>
        <p:nvPicPr>
          <p:cNvPr id="24581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388" y="1758950"/>
            <a:ext cx="3662362" cy="627063"/>
          </a:xfrm>
          <a:prstGeom prst="rect">
            <a:avLst/>
          </a:prstGeom>
          <a:noFill/>
          <a:ln w="9525">
            <a:solidFill>
              <a:srgbClr val="FFF30F"/>
            </a:solidFill>
            <a:miter lim="800000"/>
            <a:headEnd/>
            <a:tailEnd/>
          </a:ln>
        </p:spPr>
      </p:pic>
      <p:pic>
        <p:nvPicPr>
          <p:cNvPr id="24582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925" y="2405063"/>
            <a:ext cx="1939925" cy="14827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4583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14538" y="2613025"/>
            <a:ext cx="1943100" cy="1395413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4584" name="TextBox 7"/>
          <p:cNvSpPr txBox="1">
            <a:spLocks noChangeArrowheads="1"/>
          </p:cNvSpPr>
          <p:nvPr/>
        </p:nvSpPr>
        <p:spPr bwMode="auto">
          <a:xfrm>
            <a:off x="284163" y="4117975"/>
            <a:ext cx="36512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2000" b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How to bring as much observational scrutiny as possible to the IPCC process? </a:t>
            </a:r>
          </a:p>
        </p:txBody>
      </p:sp>
      <p:sp>
        <p:nvSpPr>
          <p:cNvPr id="24585" name="TextBox 10"/>
          <p:cNvSpPr txBox="1">
            <a:spLocks noChangeArrowheads="1"/>
          </p:cNvSpPr>
          <p:nvPr/>
        </p:nvSpPr>
        <p:spPr bwMode="auto">
          <a:xfrm>
            <a:off x="4960938" y="4144963"/>
            <a:ext cx="36512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2000" b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How to best utilize the wealth of NASA Earth observations for the IPCC process?</a:t>
            </a:r>
          </a:p>
        </p:txBody>
      </p:sp>
      <p:pic>
        <p:nvPicPr>
          <p:cNvPr id="2458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37388" y="1862138"/>
            <a:ext cx="1862137" cy="1385887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4587" name="Picture 14" descr="nrdc_earth_small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2463" y="2935288"/>
            <a:ext cx="1695450" cy="1152525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4588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24475" y="2897188"/>
            <a:ext cx="1647825" cy="1103312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4589" name="Picture 1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46700" y="1908175"/>
            <a:ext cx="1836738" cy="933450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4590" name="Picture 1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19850" y="1466850"/>
            <a:ext cx="708025" cy="604838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8" name="Left-Right Arrow 17"/>
          <p:cNvSpPr/>
          <p:nvPr/>
        </p:nvSpPr>
        <p:spPr>
          <a:xfrm>
            <a:off x="4081463" y="2943225"/>
            <a:ext cx="1143000" cy="434975"/>
          </a:xfrm>
          <a:prstGeom prst="leftRightArrow">
            <a:avLst/>
          </a:prstGeom>
          <a:solidFill>
            <a:srgbClr val="24F7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541" y="36987"/>
            <a:ext cx="8229600" cy="1143000"/>
          </a:xfrm>
          <a:noFill/>
        </p:spPr>
        <p:txBody>
          <a:bodyPr/>
          <a:lstStyle/>
          <a:p>
            <a:r>
              <a:rPr lang="en-US" sz="2400" dirty="0" smtClean="0">
                <a:solidFill>
                  <a:srgbClr val="000090"/>
                </a:solidFill>
              </a:rPr>
              <a:t>Modelers, PCMDI, JPL/NASA, Community</a:t>
            </a:r>
            <a:br>
              <a:rPr lang="en-US" sz="2400" dirty="0" smtClean="0">
                <a:solidFill>
                  <a:srgbClr val="000090"/>
                </a:solidFill>
              </a:rPr>
            </a:br>
            <a:r>
              <a:rPr lang="en-US" sz="2400" dirty="0" smtClean="0">
                <a:solidFill>
                  <a:srgbClr val="000090"/>
                </a:solidFill>
              </a:rPr>
              <a:t>Who does what?</a:t>
            </a:r>
            <a:endParaRPr lang="en-US" sz="2400" dirty="0">
              <a:solidFill>
                <a:srgbClr val="00009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654" y="1064745"/>
            <a:ext cx="1737360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Produce Simulations &amp; Projections</a:t>
            </a:r>
          </a:p>
          <a:p>
            <a:pPr algn="ctr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(HUGE job; focus on model development – not analysis or observations)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4638" y="1064745"/>
            <a:ext cx="1737360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Model output archived in a uniform fashion to facilitate access and analysis.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(Far from trivial – see below)</a:t>
            </a:r>
          </a:p>
        </p:txBody>
      </p:sp>
      <p:graphicFrame>
        <p:nvGraphicFramePr>
          <p:cNvPr id="487426" name="Object 3"/>
          <p:cNvGraphicFramePr>
            <a:graphicFrameLocks noChangeAspect="1"/>
          </p:cNvGraphicFramePr>
          <p:nvPr/>
        </p:nvGraphicFramePr>
        <p:xfrm>
          <a:off x="228140" y="4169255"/>
          <a:ext cx="3699706" cy="2597167"/>
        </p:xfrm>
        <a:graphic>
          <a:graphicData uri="http://schemas.openxmlformats.org/presentationml/2006/ole">
            <p:oleObj spid="_x0000_s487426" name="Worksheet" r:id="rId3" imgW="7000875" imgH="4914900" progId="Excel.Sheet.8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664622" y="1064745"/>
            <a:ext cx="1737360" cy="2862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Sophisticated development and application of model diagnostics for evaluation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(Observations needed here, but which ones?)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4606" y="1064745"/>
            <a:ext cx="1737360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Identify and deliver/archive observations in form useful for model analysis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(Requires model,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obs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and IT expertise)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04589" y="1064745"/>
            <a:ext cx="1737360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Develop global observations relevant to climate change research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(Focus on hardware, retrievals, delivery)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953783"/>
            <a:ext cx="9094679" cy="2921971"/>
            <a:chOff x="49320" y="929125"/>
            <a:chExt cx="9094679" cy="2921971"/>
          </a:xfrm>
        </p:grpSpPr>
        <p:sp>
          <p:nvSpPr>
            <p:cNvPr id="13" name="Rounded Rectangle 12"/>
            <p:cNvSpPr/>
            <p:nvPr/>
          </p:nvSpPr>
          <p:spPr>
            <a:xfrm>
              <a:off x="1911101" y="973989"/>
              <a:ext cx="3550949" cy="2870493"/>
            </a:xfrm>
            <a:prstGeom prst="roundRect">
              <a:avLst/>
            </a:prstGeom>
            <a:solidFill>
              <a:srgbClr val="FF6600">
                <a:alpha val="14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7360820" y="929125"/>
              <a:ext cx="1783179" cy="2921971"/>
            </a:xfrm>
            <a:prstGeom prst="roundRect">
              <a:avLst/>
            </a:prstGeom>
            <a:solidFill>
              <a:srgbClr val="3366FF">
                <a:alpha val="14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 rot="19146920">
              <a:off x="2904141" y="2703289"/>
              <a:ext cx="1506943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6600"/>
                  </a:solidFill>
                </a:rPr>
                <a:t>PCMDI</a:t>
              </a:r>
              <a:endParaRPr lang="en-US" sz="3200" dirty="0">
                <a:solidFill>
                  <a:srgbClr val="FF66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9146920">
              <a:off x="7573861" y="2362889"/>
              <a:ext cx="130035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000090"/>
                  </a:solidFill>
                </a:rPr>
                <a:t>NASA</a:t>
              </a:r>
            </a:p>
            <a:p>
              <a:r>
                <a:rPr lang="en-US" sz="3200" dirty="0" smtClean="0">
                  <a:solidFill>
                    <a:srgbClr val="000090"/>
                  </a:solidFill>
                </a:rPr>
                <a:t>&amp; JPL</a:t>
              </a:r>
              <a:endParaRPr lang="en-US" sz="3200" dirty="0">
                <a:solidFill>
                  <a:srgbClr val="000090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9320" y="1089403"/>
              <a:ext cx="1726155" cy="2564012"/>
            </a:xfrm>
            <a:prstGeom prst="roundRect">
              <a:avLst/>
            </a:prstGeom>
            <a:solidFill>
              <a:srgbClr val="008000">
                <a:alpha val="14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 rot="19146920">
              <a:off x="91630" y="2338140"/>
              <a:ext cx="1641821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008000"/>
                  </a:solidFill>
                </a:rPr>
                <a:t>Modeling</a:t>
              </a:r>
            </a:p>
            <a:p>
              <a:pPr algn="ctr"/>
              <a:r>
                <a:rPr lang="en-US" sz="2800" dirty="0" smtClean="0">
                  <a:solidFill>
                    <a:srgbClr val="008000"/>
                  </a:solidFill>
                </a:rPr>
                <a:t>Centers</a:t>
              </a:r>
              <a:endParaRPr lang="en-US" sz="2800" dirty="0">
                <a:solidFill>
                  <a:srgbClr val="00800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9146920">
              <a:off x="5679617" y="2576934"/>
              <a:ext cx="1226217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 smtClean="0"/>
                <a:t>Weak</a:t>
              </a:r>
            </a:p>
            <a:p>
              <a:pPr algn="ctr"/>
              <a:r>
                <a:rPr lang="en-US" sz="3200" dirty="0" smtClean="0"/>
                <a:t>Link</a:t>
              </a:r>
              <a:endParaRPr lang="en-US" sz="32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08799" y="3880993"/>
            <a:ext cx="3892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Enormous Model Output/Complexity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4067034" y="3850601"/>
            <a:ext cx="5076966" cy="3007399"/>
            <a:chOff x="4067034" y="3850601"/>
            <a:chExt cx="5076966" cy="3007399"/>
          </a:xfrm>
        </p:grpSpPr>
        <p:grpSp>
          <p:nvGrpSpPr>
            <p:cNvPr id="32" name="Group 31"/>
            <p:cNvGrpSpPr/>
            <p:nvPr/>
          </p:nvGrpSpPr>
          <p:grpSpPr>
            <a:xfrm>
              <a:off x="4067034" y="3850601"/>
              <a:ext cx="5076966" cy="2924849"/>
              <a:chOff x="4067034" y="3850601"/>
              <a:chExt cx="5076966" cy="2924849"/>
            </a:xfrm>
          </p:grpSpPr>
          <p:pic>
            <p:nvPicPr>
              <p:cNvPr id="25" name="Picture 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900613" y="4357688"/>
                <a:ext cx="3551237" cy="2417762"/>
              </a:xfrm>
              <a:prstGeom prst="rect">
                <a:avLst/>
              </a:prstGeom>
              <a:noFill/>
              <a:ln w="9525">
                <a:miter lim="800000"/>
                <a:headEnd/>
                <a:tailEnd/>
              </a:ln>
              <a:effectLst/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4067034" y="3850601"/>
                <a:ext cx="50769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To quantify and reduce uncertainty, this chain has to work. </a:t>
                </a:r>
                <a:endParaRPr lang="en-US" dirty="0"/>
              </a:p>
            </p:txBody>
          </p:sp>
        </p:grpSp>
        <p:sp>
          <p:nvSpPr>
            <p:cNvPr id="31" name="TextBox 10"/>
            <p:cNvSpPr txBox="1">
              <a:spLocks noChangeArrowheads="1"/>
            </p:cNvSpPr>
            <p:nvPr/>
          </p:nvSpPr>
          <p:spPr bwMode="auto">
            <a:xfrm rot="16200000">
              <a:off x="6913594" y="5411105"/>
              <a:ext cx="2662958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900" b="0" dirty="0"/>
                <a:t>Waliser et al. 2009, Climatic Change, Submitted.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BAB548D-7588-437B-AC55-60B0C70D006C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4608" y="188913"/>
            <a:ext cx="7192962" cy="6096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0090"/>
                </a:solidFill>
              </a:rPr>
              <a:t>What to do about the weak link?</a:t>
            </a:r>
            <a:endParaRPr lang="en-US" sz="28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1613" y="1216025"/>
            <a:ext cx="8732837" cy="5453716"/>
          </a:xfrm>
        </p:spPr>
        <p:txBody>
          <a:bodyPr/>
          <a:lstStyle/>
          <a:p>
            <a:pPr marL="227013" indent="-227013" algn="l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Taylor et al (2009) have defined the protocol for the CMIP5 simulations that will be used for the next IPCC Assessment Report, AR5.</a:t>
            </a:r>
          </a:p>
          <a:p>
            <a:pPr marL="227013" indent="-227013" algn="l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7013" indent="-227013" algn="l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protocol defines the scope of simulations that will be undertaken by the participating modeling groups.</a:t>
            </a:r>
          </a:p>
          <a:p>
            <a:pPr marL="227013" indent="-227013" algn="l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7013" indent="-227013" algn="l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 several of the prescribed retrospective simulations (</a:t>
            </a:r>
            <a:r>
              <a:rPr lang="en-US" sz="2000" b="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e.g</a:t>
            </a:r>
            <a:r>
              <a:rPr lang="en-US" sz="2000" b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decadal </a:t>
            </a:r>
            <a:r>
              <a:rPr lang="en-US" sz="2000" b="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hindcasts</a:t>
            </a:r>
            <a:r>
              <a:rPr lang="en-US" sz="2000" b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AMIP and 20th Century coupled simulations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observational data sets can be used to evaluate and diagnose the simulation outputs.</a:t>
            </a:r>
          </a:p>
          <a:p>
            <a:pPr marL="227013" indent="-227013" algn="l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7013" indent="-227013" algn="l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However, to date, the pertinent observational data sets to perform these particular evaluations have not been optimally identified and coordinated to readily enable their use in the context of CMIP5. </a:t>
            </a:r>
          </a:p>
          <a:p>
            <a:pPr>
              <a:lnSpc>
                <a:spcPct val="80000"/>
              </a:lnSpc>
              <a:defRPr/>
            </a:pPr>
            <a:r>
              <a:rPr lang="en-US" sz="2000" b="0" dirty="0" smtClean="0">
                <a:solidFill>
                  <a:srgbClr val="339933"/>
                </a:solidFill>
                <a:latin typeface="Arial" pitchFamily="34" charset="0"/>
                <a:cs typeface="Arial" pitchFamily="34" charset="0"/>
              </a:rPr>
              <a:t>Observations may match model </a:t>
            </a:r>
            <a:r>
              <a:rPr lang="en-US" sz="2000" b="0" dirty="0" smtClean="0">
                <a:solidFill>
                  <a:srgbClr val="339933"/>
                </a:solidFill>
                <a:latin typeface="Arial" pitchFamily="34" charset="0"/>
                <a:cs typeface="Arial" pitchFamily="34" charset="0"/>
              </a:rPr>
              <a:t>variables</a:t>
            </a:r>
            <a:br>
              <a:rPr lang="en-US" sz="2000" b="0" dirty="0" smtClean="0">
                <a:solidFill>
                  <a:srgbClr val="339933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0" dirty="0" smtClean="0">
                <a:solidFill>
                  <a:srgbClr val="339933"/>
                </a:solidFill>
                <a:latin typeface="Arial" pitchFamily="34" charset="0"/>
                <a:cs typeface="Arial" pitchFamily="34" charset="0"/>
              </a:rPr>
              <a:t>but </a:t>
            </a:r>
            <a:r>
              <a:rPr lang="en-US" sz="2000" b="0" dirty="0" smtClean="0">
                <a:solidFill>
                  <a:srgbClr val="339933"/>
                </a:solidFill>
                <a:latin typeface="Arial" pitchFamily="34" charset="0"/>
                <a:cs typeface="Arial" pitchFamily="34" charset="0"/>
              </a:rPr>
              <a:t>usually differ in file format, metadata standard, and may have subtle characteristics that are not obvious to the </a:t>
            </a:r>
            <a:r>
              <a:rPr lang="en-US" sz="2000" b="0" dirty="0" smtClean="0">
                <a:solidFill>
                  <a:srgbClr val="339933"/>
                </a:solidFill>
                <a:latin typeface="Arial" pitchFamily="34" charset="0"/>
                <a:cs typeface="Arial" pitchFamily="34" charset="0"/>
              </a:rPr>
              <a:t>non-expert</a:t>
            </a:r>
          </a:p>
          <a:p>
            <a:pPr>
              <a:lnSpc>
                <a:spcPct val="80000"/>
              </a:lnSpc>
              <a:defRPr/>
            </a:pPr>
            <a:r>
              <a:rPr lang="en-US" sz="2000" b="0" dirty="0" smtClean="0">
                <a:solidFill>
                  <a:srgbClr val="339933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b="0" dirty="0" smtClean="0">
                <a:solidFill>
                  <a:srgbClr val="339933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0" dirty="0" smtClean="0">
                <a:solidFill>
                  <a:srgbClr val="339933"/>
                </a:solidFill>
                <a:latin typeface="Arial" pitchFamily="34" charset="0"/>
                <a:cs typeface="Arial" pitchFamily="34" charset="0"/>
              </a:rPr>
              <a:t>Observational Scientists make datasets for process studies – not for model evaluation</a:t>
            </a:r>
            <a:endParaRPr lang="en-US" sz="2000" b="0" dirty="0" smtClean="0">
              <a:solidFill>
                <a:srgbClr val="33993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060820"/>
            <a:ext cx="9144000" cy="3136041"/>
          </a:xfrm>
          <a:noFill/>
        </p:spPr>
        <p:txBody>
          <a:bodyPr/>
          <a:lstStyle/>
          <a:p>
            <a:pPr marL="112713" indent="-112713" algn="l">
              <a:lnSpc>
                <a:spcPct val="90000"/>
              </a:lnSpc>
              <a:buFontTx/>
              <a:buChar char="•"/>
            </a:pPr>
            <a:r>
              <a:rPr lang="en-US" sz="2000" b="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To provide the community of researchers that will access and evaluate the CMIP5 model results access to 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analogous sets </a:t>
            </a:r>
            <a:r>
              <a:rPr lang="en-US" sz="2000" b="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(in terms periods, variables, temporal/spatial frequency, dissemination) of satellite data.</a:t>
            </a:r>
          </a:p>
          <a:p>
            <a:pPr marL="112713" indent="-112713" algn="l">
              <a:lnSpc>
                <a:spcPct val="90000"/>
              </a:lnSpc>
            </a:pPr>
            <a:endParaRPr lang="en-US" sz="2000" b="0" dirty="0" smtClean="0">
              <a:solidFill>
                <a:srgbClr val="000000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112713" indent="-112713" algn="l">
              <a:lnSpc>
                <a:spcPct val="90000"/>
              </a:lnSpc>
              <a:buFontTx/>
              <a:buChar char="•"/>
            </a:pPr>
            <a:r>
              <a:rPr lang="en-US" sz="2000" b="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To be carried out in close coordination with the corresponding CMIP5 modeling entities and activities – in this case PCMDI and WGCM.</a:t>
            </a:r>
          </a:p>
          <a:p>
            <a:pPr marL="112713" indent="-112713" algn="l">
              <a:lnSpc>
                <a:spcPct val="90000"/>
              </a:lnSpc>
            </a:pPr>
            <a:endParaRPr lang="en-US" sz="2000" b="0" dirty="0" smtClean="0">
              <a:solidFill>
                <a:srgbClr val="000000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112713" indent="-112713" algn="l">
              <a:lnSpc>
                <a:spcPct val="90000"/>
              </a:lnSpc>
              <a:buFontTx/>
              <a:buChar char="•"/>
            </a:pPr>
            <a:r>
              <a:rPr lang="en-US" sz="2000" b="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To directly engage the observational (e.g. mission and instrument) science teams to facilitate production of the corresponding data sets and documentation.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101609" y="3973513"/>
            <a:ext cx="2633663" cy="2884487"/>
            <a:chOff x="289188" y="3785025"/>
            <a:chExt cx="2634054" cy="2884352"/>
          </a:xfrm>
        </p:grpSpPr>
        <p:sp>
          <p:nvSpPr>
            <p:cNvPr id="8" name="Oval 7"/>
            <p:cNvSpPr/>
            <p:nvPr/>
          </p:nvSpPr>
          <p:spPr>
            <a:xfrm>
              <a:off x="516235" y="3785025"/>
              <a:ext cx="1005036" cy="60322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637" name="TextBox 8"/>
            <p:cNvSpPr txBox="1">
              <a:spLocks noChangeArrowheads="1"/>
            </p:cNvSpPr>
            <p:nvPr/>
          </p:nvSpPr>
          <p:spPr bwMode="auto">
            <a:xfrm>
              <a:off x="565802" y="3923346"/>
              <a:ext cx="92845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Modelers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1761019" y="3812011"/>
              <a:ext cx="1006624" cy="60322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639" name="TextBox 10"/>
            <p:cNvSpPr txBox="1">
              <a:spLocks noChangeArrowheads="1"/>
            </p:cNvSpPr>
            <p:nvPr/>
          </p:nvSpPr>
          <p:spPr bwMode="auto">
            <a:xfrm>
              <a:off x="1862380" y="3861971"/>
              <a:ext cx="8258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dirty="0">
                  <a:solidFill>
                    <a:srgbClr val="000000"/>
                  </a:solidFill>
                </a:rPr>
                <a:t>Satellite </a:t>
              </a:r>
            </a:p>
            <a:p>
              <a:pPr algn="ctr"/>
              <a:r>
                <a:rPr lang="en-US" sz="1400" dirty="0">
                  <a:solidFill>
                    <a:srgbClr val="000000"/>
                  </a:solidFill>
                </a:rPr>
                <a:t>Experts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517822" y="4402533"/>
              <a:ext cx="2173611" cy="159536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641" name="TextBox 12"/>
            <p:cNvSpPr txBox="1">
              <a:spLocks noChangeArrowheads="1"/>
            </p:cNvSpPr>
            <p:nvPr/>
          </p:nvSpPr>
          <p:spPr bwMode="auto">
            <a:xfrm>
              <a:off x="1082831" y="4893109"/>
              <a:ext cx="112082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dirty="0">
                  <a:solidFill>
                    <a:srgbClr val="000000"/>
                  </a:solidFill>
                </a:rPr>
                <a:t>Analysis</a:t>
              </a:r>
            </a:p>
            <a:p>
              <a:pPr algn="ctr"/>
              <a:r>
                <a:rPr lang="en-US" sz="1400" dirty="0">
                  <a:solidFill>
                    <a:srgbClr val="000000"/>
                  </a:solidFill>
                </a:rPr>
                <a:t>Community</a:t>
              </a:r>
            </a:p>
          </p:txBody>
        </p:sp>
        <p:sp>
          <p:nvSpPr>
            <p:cNvPr id="26642" name="TextBox 13"/>
            <p:cNvSpPr txBox="1">
              <a:spLocks noChangeArrowheads="1"/>
            </p:cNvSpPr>
            <p:nvPr/>
          </p:nvSpPr>
          <p:spPr bwMode="auto">
            <a:xfrm>
              <a:off x="289188" y="6300045"/>
              <a:ext cx="263405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Main Target Community</a:t>
              </a:r>
            </a:p>
          </p:txBody>
        </p:sp>
        <p:cxnSp>
          <p:nvCxnSpPr>
            <p:cNvPr id="17" name="Curved Connector 16"/>
            <p:cNvCxnSpPr/>
            <p:nvPr/>
          </p:nvCxnSpPr>
          <p:spPr>
            <a:xfrm rot="5400000" flipH="1" flipV="1">
              <a:off x="791748" y="6011359"/>
              <a:ext cx="427018" cy="30167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189663" y="4264865"/>
            <a:ext cx="5091112" cy="2465388"/>
            <a:chOff x="3823831" y="4113526"/>
            <a:chExt cx="5092225" cy="2464615"/>
          </a:xfrm>
        </p:grpSpPr>
        <p:sp>
          <p:nvSpPr>
            <p:cNvPr id="18" name="Oval 17"/>
            <p:cNvSpPr/>
            <p:nvPr/>
          </p:nvSpPr>
          <p:spPr>
            <a:xfrm>
              <a:off x="3823831" y="4138918"/>
              <a:ext cx="2877179" cy="1821879"/>
            </a:xfrm>
            <a:prstGeom prst="ellipse">
              <a:avLst/>
            </a:prstGeom>
            <a:solidFill>
              <a:srgbClr val="800000">
                <a:alpha val="35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631" name="TextBox 18"/>
            <p:cNvSpPr txBox="1">
              <a:spLocks noChangeArrowheads="1"/>
            </p:cNvSpPr>
            <p:nvPr/>
          </p:nvSpPr>
          <p:spPr bwMode="auto">
            <a:xfrm>
              <a:off x="4520346" y="4704488"/>
              <a:ext cx="12747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Model Output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Variables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6022999" y="4678499"/>
              <a:ext cx="2893057" cy="1899642"/>
            </a:xfrm>
            <a:prstGeom prst="ellipse">
              <a:avLst/>
            </a:prstGeom>
            <a:solidFill>
              <a:srgbClr val="0949FF">
                <a:alpha val="28000"/>
              </a:srgbClr>
            </a:solidFill>
            <a:ln>
              <a:solidFill>
                <a:schemeClr val="accent1">
                  <a:shade val="95000"/>
                  <a:satMod val="105000"/>
                  <a:alpha val="32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633" name="TextBox 22"/>
            <p:cNvSpPr txBox="1">
              <a:spLocks noChangeArrowheads="1"/>
            </p:cNvSpPr>
            <p:nvPr/>
          </p:nvSpPr>
          <p:spPr bwMode="auto">
            <a:xfrm>
              <a:off x="6509202" y="5405043"/>
              <a:ext cx="19327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Satellite Retrieval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Variables</a:t>
              </a:r>
            </a:p>
          </p:txBody>
        </p:sp>
        <p:sp>
          <p:nvSpPr>
            <p:cNvPr id="26634" name="TextBox 23"/>
            <p:cNvSpPr txBox="1">
              <a:spLocks noChangeArrowheads="1"/>
            </p:cNvSpPr>
            <p:nvPr/>
          </p:nvSpPr>
          <p:spPr bwMode="auto">
            <a:xfrm>
              <a:off x="6640271" y="4113526"/>
              <a:ext cx="192966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Target Quantities</a:t>
              </a:r>
            </a:p>
          </p:txBody>
        </p:sp>
        <p:cxnSp>
          <p:nvCxnSpPr>
            <p:cNvPr id="25" name="Curved Connector 24"/>
            <p:cNvCxnSpPr/>
            <p:nvPr/>
          </p:nvCxnSpPr>
          <p:spPr>
            <a:xfrm rot="5400000">
              <a:off x="6345526" y="4621236"/>
              <a:ext cx="726847" cy="492233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itle 2"/>
          <p:cNvSpPr txBox="1">
            <a:spLocks/>
          </p:cNvSpPr>
          <p:nvPr/>
        </p:nvSpPr>
        <p:spPr bwMode="auto">
          <a:xfrm>
            <a:off x="407880" y="-110961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Satellite Observations for CMIP5 Simulations</a:t>
            </a:r>
            <a:br>
              <a:rPr kumimoji="0" lang="en-US" sz="2400" b="1" i="0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r>
              <a:rPr kumimoji="0" lang="en-US" sz="2400" b="1" i="0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Some</a:t>
            </a:r>
            <a:r>
              <a:rPr kumimoji="0" lang="en-US" sz="2400" b="1" i="0" strike="noStrike" kern="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Basic </a:t>
            </a:r>
            <a:r>
              <a:rPr lang="en-US" sz="2400" b="1" kern="0" dirty="0" smtClean="0">
                <a:solidFill>
                  <a:srgbClr val="000090"/>
                </a:solidFill>
                <a:latin typeface="+mj-lt"/>
                <a:ea typeface="ＭＳ Ｐゴシック" charset="-128"/>
                <a:cs typeface="ＭＳ Ｐゴシック" charset="-128"/>
              </a:rPr>
              <a:t>Tenets of </a:t>
            </a:r>
            <a:r>
              <a:rPr lang="en-US" sz="2400" b="1" kern="0" dirty="0" smtClean="0">
                <a:solidFill>
                  <a:srgbClr val="000090"/>
                </a:solidFill>
                <a:latin typeface="+mj-lt"/>
                <a:ea typeface="ＭＳ Ｐゴシック" charset="-128"/>
                <a:cs typeface="ＭＳ Ｐゴシック" charset="-128"/>
              </a:rPr>
              <a:t>this Activity</a:t>
            </a:r>
            <a:endParaRPr kumimoji="0" lang="en-US" sz="2400" b="1" i="0" strike="noStrike" kern="0" cap="none" spc="0" normalizeH="0" baseline="0" noProof="0" dirty="0" smtClean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8"/>
          <p:cNvSpPr txBox="1">
            <a:spLocks noChangeArrowheads="1"/>
          </p:cNvSpPr>
          <p:nvPr/>
        </p:nvSpPr>
        <p:spPr bwMode="auto">
          <a:xfrm>
            <a:off x="431539" y="45720"/>
            <a:ext cx="766325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000090"/>
                </a:solidFill>
              </a:rPr>
              <a:t>IPCC </a:t>
            </a:r>
            <a:r>
              <a:rPr lang="en-US" sz="2400" b="1" dirty="0" smtClean="0">
                <a:solidFill>
                  <a:srgbClr val="000090"/>
                </a:solidFill>
              </a:rPr>
              <a:t>AR5 – Making Better Use of Observations</a:t>
            </a:r>
          </a:p>
          <a:p>
            <a:pPr algn="ctr"/>
            <a:r>
              <a:rPr lang="en-US" sz="2000" b="1" u="sng" dirty="0" smtClean="0">
                <a:solidFill>
                  <a:srgbClr val="000090"/>
                </a:solidFill>
              </a:rPr>
              <a:t>Characterizing and Reducing Uncertainties</a:t>
            </a:r>
          </a:p>
          <a:p>
            <a:pPr algn="ctr"/>
            <a:endParaRPr lang="en-US" sz="2400" b="1" dirty="0">
              <a:solidFill>
                <a:srgbClr val="000090"/>
              </a:solidFill>
            </a:endParaRPr>
          </a:p>
        </p:txBody>
      </p:sp>
      <p:sp>
        <p:nvSpPr>
          <p:cNvPr id="19460" name="TextBox 26"/>
          <p:cNvSpPr txBox="1">
            <a:spLocks noChangeArrowheads="1"/>
          </p:cNvSpPr>
          <p:nvPr/>
        </p:nvSpPr>
        <p:spPr bwMode="auto">
          <a:xfrm>
            <a:off x="304800" y="1079500"/>
            <a:ext cx="8529195" cy="33239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114300" indent="-114300">
              <a:spcBef>
                <a:spcPts val="1200"/>
              </a:spcBef>
              <a:buFont typeface="Arial"/>
              <a:buChar char="•"/>
            </a:pPr>
            <a:r>
              <a:rPr lang="en-US" sz="2000" b="0" dirty="0" smtClean="0"/>
              <a:t>JPL/NASA  is </a:t>
            </a:r>
            <a:r>
              <a:rPr lang="en-US" sz="2000" b="0" dirty="0"/>
              <a:t>leading an effort with</a:t>
            </a:r>
            <a:r>
              <a:rPr lang="en-US" sz="2000" b="0" dirty="0" smtClean="0"/>
              <a:t> </a:t>
            </a:r>
            <a:r>
              <a:rPr lang="en-US" sz="2000" b="0" dirty="0" smtClean="0">
                <a:solidFill>
                  <a:srgbClr val="FF0000"/>
                </a:solidFill>
              </a:rPr>
              <a:t>PCMDI/DOE </a:t>
            </a:r>
            <a:r>
              <a:rPr lang="en-US" sz="2000" b="0" dirty="0" smtClean="0"/>
              <a:t>to identify and deliver </a:t>
            </a:r>
            <a:r>
              <a:rPr lang="en-US" sz="2000" b="0" dirty="0"/>
              <a:t>a</a:t>
            </a:r>
            <a:r>
              <a:rPr lang="en-US" sz="2000" b="0" dirty="0" smtClean="0"/>
              <a:t> number o</a:t>
            </a:r>
            <a:r>
              <a:rPr lang="en-US" sz="2000" dirty="0" smtClean="0"/>
              <a:t>f </a:t>
            </a:r>
            <a:r>
              <a:rPr lang="en-US" sz="2000" b="0" dirty="0" smtClean="0"/>
              <a:t>NASA </a:t>
            </a:r>
            <a:r>
              <a:rPr lang="en-US" sz="2000" b="0" dirty="0"/>
              <a:t>satellite </a:t>
            </a:r>
            <a:r>
              <a:rPr lang="en-US" sz="2000" b="0" dirty="0" smtClean="0"/>
              <a:t>datasets </a:t>
            </a:r>
            <a:r>
              <a:rPr lang="en-US" sz="2000" b="0" u="sng" dirty="0"/>
              <a:t>tailored</a:t>
            </a:r>
            <a:r>
              <a:rPr lang="en-US" sz="2000" b="0" dirty="0"/>
              <a:t> for IPCC model-data comparison</a:t>
            </a:r>
            <a:r>
              <a:rPr lang="en-US" sz="2000" b="0" dirty="0" smtClean="0"/>
              <a:t>.  </a:t>
            </a:r>
            <a:endParaRPr lang="en-US" sz="2000" dirty="0" smtClean="0"/>
          </a:p>
          <a:p>
            <a:pPr marL="114300" indent="-114300">
              <a:spcBef>
                <a:spcPts val="12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Community </a:t>
            </a:r>
            <a:r>
              <a:rPr lang="en-US" sz="2000" dirty="0" smtClean="0"/>
              <a:t>to have simultaneous access to model output and satellite observations similarly formatted to </a:t>
            </a:r>
            <a:r>
              <a:rPr lang="en-US" sz="2000" dirty="0" smtClean="0">
                <a:solidFill>
                  <a:srgbClr val="FF0000"/>
                </a:solidFill>
              </a:rPr>
              <a:t>facilitate model evaluation</a:t>
            </a:r>
            <a:r>
              <a:rPr lang="en-US" sz="2000" dirty="0" smtClean="0"/>
              <a:t>.  </a:t>
            </a:r>
          </a:p>
          <a:p>
            <a:pPr marL="114300" indent="-114300">
              <a:spcBef>
                <a:spcPts val="1200"/>
              </a:spcBef>
              <a:buFont typeface="Arial"/>
              <a:buChar char="•"/>
            </a:pPr>
            <a:r>
              <a:rPr lang="en-US" sz="2000" dirty="0" smtClean="0"/>
              <a:t>Use observation-based “</a:t>
            </a:r>
            <a:r>
              <a:rPr lang="en-US" sz="2000" dirty="0" smtClean="0">
                <a:solidFill>
                  <a:srgbClr val="FF0000"/>
                </a:solidFill>
              </a:rPr>
              <a:t>metrics</a:t>
            </a:r>
            <a:r>
              <a:rPr lang="en-US" sz="2000" dirty="0" smtClean="0"/>
              <a:t>” to assess model capabilities of representing past climate -&gt; use to </a:t>
            </a:r>
            <a:r>
              <a:rPr lang="en-US" sz="2000" dirty="0" smtClean="0">
                <a:solidFill>
                  <a:srgbClr val="FF0000"/>
                </a:solidFill>
              </a:rPr>
              <a:t>weight models’ climate projections</a:t>
            </a:r>
            <a:r>
              <a:rPr lang="en-US" sz="2000" dirty="0" smtClean="0"/>
              <a:t>.</a:t>
            </a:r>
          </a:p>
          <a:p>
            <a:pPr marL="114300" indent="-114300">
              <a:spcBef>
                <a:spcPts val="1200"/>
              </a:spcBef>
              <a:buFont typeface="Arial"/>
              <a:buChar char="•"/>
            </a:pPr>
            <a:r>
              <a:rPr lang="en-US" sz="2000" dirty="0" smtClean="0"/>
              <a:t>Need by Spring/Summer 2011 for model evaluations and timely submission of research articles –&gt; </a:t>
            </a:r>
            <a:r>
              <a:rPr lang="en-US" sz="2000" dirty="0" smtClean="0">
                <a:solidFill>
                  <a:srgbClr val="FF0000"/>
                </a:solidFill>
              </a:rPr>
              <a:t>IPCC AR5 to be published in 2013</a:t>
            </a:r>
            <a:r>
              <a:rPr lang="en-US" sz="2000" dirty="0" smtClean="0"/>
              <a:t>.</a:t>
            </a:r>
          </a:p>
        </p:txBody>
      </p:sp>
      <p:pic>
        <p:nvPicPr>
          <p:cNvPr id="19464" name="Picture 3" descr="ESG-CDX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2413" y="4932072"/>
            <a:ext cx="2309812" cy="1517650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9466" name="Picture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4858" y="4929691"/>
            <a:ext cx="2230437" cy="1522413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9467" name="TextBox 23"/>
          <p:cNvSpPr txBox="1">
            <a:spLocks noChangeArrowheads="1"/>
          </p:cNvSpPr>
          <p:nvPr/>
        </p:nvSpPr>
        <p:spPr bwMode="auto">
          <a:xfrm>
            <a:off x="5209503" y="4497891"/>
            <a:ext cx="30957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Science + Observations +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745" y="4462162"/>
            <a:ext cx="9043284" cy="21852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NASA funded JPL </a:t>
            </a:r>
            <a:r>
              <a:rPr lang="en-US" dirty="0" smtClean="0"/>
              <a:t>pilot project to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   </a:t>
            </a:r>
            <a:r>
              <a:rPr lang="en-US" dirty="0" smtClean="0"/>
              <a:t>identify </a:t>
            </a:r>
            <a:r>
              <a:rPr lang="en-US" dirty="0" smtClean="0"/>
              <a:t>&amp; deliver </a:t>
            </a:r>
            <a:r>
              <a:rPr lang="en-US" dirty="0" smtClean="0"/>
              <a:t>selected satellite </a:t>
            </a:r>
            <a:r>
              <a:rPr lang="en-US" dirty="0" smtClean="0"/>
              <a:t>data.     </a:t>
            </a:r>
          </a:p>
          <a:p>
            <a:pPr>
              <a:buFont typeface="Arial"/>
              <a:buChar char="•"/>
            </a:pPr>
            <a:r>
              <a:rPr lang="en-US" dirty="0" smtClean="0"/>
              <a:t>JPL led organization of two workshops</a:t>
            </a:r>
          </a:p>
          <a:p>
            <a:r>
              <a:rPr lang="en-US" dirty="0" smtClean="0"/>
              <a:t>     1) Mission/Science -&gt; Data Sets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     2) Mission/IT -&gt; Infrastructure</a:t>
            </a:r>
          </a:p>
          <a:p>
            <a:pPr>
              <a:spcAft>
                <a:spcPts val="0"/>
              </a:spcAft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Hoping for future </a:t>
            </a:r>
            <a:r>
              <a:rPr lang="en-US" dirty="0" smtClean="0">
                <a:solidFill>
                  <a:srgbClr val="FF0000"/>
                </a:solidFill>
              </a:rPr>
              <a:t>NASA Program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1625" y="1161195"/>
            <a:ext cx="8842375" cy="5547175"/>
          </a:xfrm>
          <a:noFill/>
        </p:spPr>
        <p:txBody>
          <a:bodyPr/>
          <a:lstStyle/>
          <a:p>
            <a:pPr marL="457200" indent="-457200" algn="l">
              <a:lnSpc>
                <a:spcPct val="80000"/>
              </a:lnSpc>
              <a:spcBef>
                <a:spcPts val="2376"/>
              </a:spcBef>
              <a:buFont typeface="+mj-lt"/>
              <a:buAutoNum type="arabicPeriod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Use the </a:t>
            </a:r>
            <a:r>
              <a:rPr lang="en-US" sz="2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CMIP5 simulation protocol 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(Taylor et al. 2009) as guideline for deciding which observations to stage in parallel to model simulations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914400" lvl="1" indent="-457200" algn="l">
              <a:lnSpc>
                <a:spcPct val="80000"/>
              </a:lnSpc>
              <a:spcBef>
                <a:spcPts val="600"/>
              </a:spcBef>
              <a:defRPr/>
            </a:pPr>
            <a:r>
              <a:rPr lang="en-US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Target is monthly averaged (CMON, AMON) products on 1 x 1 degree grid</a:t>
            </a:r>
            <a:r>
              <a:rPr lang="en-US" sz="1800" b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800" b="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lnSpc>
                <a:spcPct val="80000"/>
              </a:lnSpc>
              <a:spcBef>
                <a:spcPts val="2376"/>
              </a:spcBef>
              <a:buFont typeface="+mj-lt"/>
              <a:buAutoNum type="arabicPeriod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Work with 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satellite 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community to </a:t>
            </a:r>
            <a:r>
              <a:rPr lang="en-US" sz="2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identify data sets 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[e.g., AIRS, MLS, TES, QuikSCAT, </a:t>
            </a:r>
            <a:r>
              <a:rPr lang="en-US" sz="20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CloudSat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Topex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/Jason, CERES, TRMM, AMSR-E, TRMM]</a:t>
            </a:r>
          </a:p>
          <a:p>
            <a:pPr marL="457200" indent="-457200" algn="l">
              <a:lnSpc>
                <a:spcPct val="80000"/>
              </a:lnSpc>
              <a:spcBef>
                <a:spcPts val="2376"/>
              </a:spcBef>
              <a:buFont typeface="+mj-lt"/>
              <a:buAutoNum type="arabicPeriod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Work with observational teams to produce 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4-5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page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echnical Note 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describing strengths/weaknesses, uncertainties, dos/don’ts regarding interpretations comparisons with models.  </a:t>
            </a:r>
            <a:r>
              <a:rPr lang="en-US" sz="2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(at graduate student level)</a:t>
            </a:r>
          </a:p>
          <a:p>
            <a:pPr marL="457200" indent="-457200" algn="l">
              <a:lnSpc>
                <a:spcPct val="80000"/>
              </a:lnSpc>
              <a:spcBef>
                <a:spcPts val="2376"/>
              </a:spcBef>
              <a:buFont typeface="+mj-lt"/>
              <a:buAutoNum type="arabicPeriod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Transform satellite observations into CMIP5 compliant format </a:t>
            </a:r>
            <a:r>
              <a:rPr lang="en-US" sz="2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(to the greatest extent possible – should look like model output</a:t>
            </a:r>
            <a:r>
              <a:rPr lang="en-US" sz="2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914400" lvl="1" indent="-457200" algn="l">
              <a:lnSpc>
                <a:spcPct val="80000"/>
              </a:lnSpc>
              <a:spcBef>
                <a:spcPts val="600"/>
              </a:spcBef>
              <a:defRPr/>
            </a:pPr>
            <a:r>
              <a:rPr lang="en-US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Not new products, but reformatted existing products, with perhaps some interpolation</a:t>
            </a:r>
            <a:endParaRPr lang="en-US" sz="1800" b="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lnSpc>
                <a:spcPct val="80000"/>
              </a:lnSpc>
              <a:spcBef>
                <a:spcPts val="2376"/>
              </a:spcBef>
              <a:buFont typeface="+mj-lt"/>
              <a:buAutoNum type="arabicPeriod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Provide a strategy for accessing them that has close parallels to the model data archive (e.g. ESG).</a:t>
            </a:r>
          </a:p>
          <a:p>
            <a:pPr marL="457200" indent="-457200" algn="l">
              <a:lnSpc>
                <a:spcPct val="80000"/>
              </a:lnSpc>
              <a:spcBef>
                <a:spcPts val="2376"/>
              </a:spcBef>
              <a:buFont typeface="+mj-lt"/>
              <a:buAutoNum type="arabicPeriod"/>
              <a:defRPr/>
            </a:pP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Advertise availability of observations for use in CMIP5 analysis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296910" y="-110961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Satellite Observations for CMIP5 Simulations</a:t>
            </a:r>
            <a:b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r>
              <a:rPr lang="en-US" sz="2400" i="1" kern="0" dirty="0" smtClean="0">
                <a:solidFill>
                  <a:srgbClr val="000090"/>
                </a:solidFill>
                <a:latin typeface="+mj-lt"/>
                <a:ea typeface="ＭＳ Ｐゴシック" charset="-128"/>
                <a:cs typeface="ＭＳ Ｐゴシック" charset="-128"/>
              </a:rPr>
              <a:t>Main Tasks for CMIP5</a:t>
            </a:r>
            <a:endParaRPr kumimoji="0" lang="en-US" sz="2400" i="1" strike="noStrike" kern="0" cap="none" spc="0" normalizeH="0" baseline="0" noProof="0" dirty="0" smtClean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28928</TotalTime>
  <Words>1602</Words>
  <Application>Microsoft Office PowerPoint</Application>
  <PresentationFormat>On-screen Show (4:3)</PresentationFormat>
  <Paragraphs>198</Paragraphs>
  <Slides>18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Bitmap Image</vt:lpstr>
      <vt:lpstr>Worksheet</vt:lpstr>
      <vt:lpstr>Facilitating the Use of Satellite Observations for Evaluating CMIP5/IPCC Simulations</vt:lpstr>
      <vt:lpstr>Slide 2</vt:lpstr>
      <vt:lpstr>Slide 3</vt:lpstr>
      <vt:lpstr>NASA and CMIP/IPCC: Better Linkage </vt:lpstr>
      <vt:lpstr>Modelers, PCMDI, JPL/NASA, Community Who does what?</vt:lpstr>
      <vt:lpstr>What to do about the weak link?</vt:lpstr>
      <vt:lpstr>Slide 7</vt:lpstr>
      <vt:lpstr>Slide 8</vt:lpstr>
      <vt:lpstr>Slide 9</vt:lpstr>
      <vt:lpstr>NASA Recommended Datasets for CMIP5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LLNL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Action items inspired by the IPCC exercise</dc:title>
  <dc:creator>Karl Taylor</dc:creator>
  <cp:lastModifiedBy>Ferraro, Robert D</cp:lastModifiedBy>
  <cp:revision>826</cp:revision>
  <dcterms:created xsi:type="dcterms:W3CDTF">2011-01-27T04:36:06Z</dcterms:created>
  <dcterms:modified xsi:type="dcterms:W3CDTF">2011-03-14T21:53:08Z</dcterms:modified>
</cp:coreProperties>
</file>