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1"/>
    <p:sldMasterId id="2147483758" r:id="rId2"/>
  </p:sldMasterIdLst>
  <p:notesMasterIdLst>
    <p:notesMasterId r:id="rId19"/>
  </p:notesMasterIdLst>
  <p:sldIdLst>
    <p:sldId id="299" r:id="rId3"/>
    <p:sldId id="284" r:id="rId4"/>
    <p:sldId id="258" r:id="rId5"/>
    <p:sldId id="285" r:id="rId6"/>
    <p:sldId id="287" r:id="rId7"/>
    <p:sldId id="282" r:id="rId8"/>
    <p:sldId id="295" r:id="rId9"/>
    <p:sldId id="296" r:id="rId10"/>
    <p:sldId id="298" r:id="rId11"/>
    <p:sldId id="301" r:id="rId12"/>
    <p:sldId id="297" r:id="rId13"/>
    <p:sldId id="300" r:id="rId14"/>
    <p:sldId id="302" r:id="rId15"/>
    <p:sldId id="303" r:id="rId16"/>
    <p:sldId id="304" r:id="rId17"/>
    <p:sldId id="30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B34"/>
    <a:srgbClr val="FFAF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5" autoAdjust="0"/>
    <p:restoredTop sz="94606" autoAdjust="0"/>
  </p:normalViewPr>
  <p:slideViewPr>
    <p:cSldViewPr snapToGrid="0" snapToObjects="1">
      <p:cViewPr>
        <p:scale>
          <a:sx n="105" d="100"/>
          <a:sy n="105" d="100"/>
        </p:scale>
        <p:origin x="-72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D583D-17E8-9142-B286-B6744A2E398F}" type="datetimeFigureOut">
              <a:rPr lang="en-US" smtClean="0"/>
              <a:t>6/1/2014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BB2F94-71E7-0546-9E09-21678B819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03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846F149-5736-E24D-91F0-999EDDDF50E2}" type="slidenum">
              <a:rPr lang="en-US" sz="1200" b="0"/>
              <a:pPr/>
              <a:t>1</a:t>
            </a:fld>
            <a:endParaRPr lang="en-US" sz="1200" b="0"/>
          </a:p>
        </p:txBody>
      </p:sp>
      <p:sp>
        <p:nvSpPr>
          <p:cNvPr id="3379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30300" y="676275"/>
            <a:ext cx="4610100" cy="3457575"/>
          </a:xfrm>
          <a:solidFill>
            <a:srgbClr val="FFFFFF"/>
          </a:solidFill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8" y="4359275"/>
            <a:ext cx="5076825" cy="41338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940" tIns="44970" rIns="89940" bIns="44970"/>
          <a:lstStyle/>
          <a:p>
            <a:pPr eaLnBrk="1" hangingPunct="1"/>
            <a:r>
              <a:rPr lang="en-US">
                <a:latin typeface="Times" charset="0"/>
                <a:ea typeface="ＭＳ Ｐゴシック" charset="0"/>
                <a:cs typeface="ＭＳ Ｐゴシック" charset="0"/>
              </a:rPr>
              <a:t>Heavy emphasis and acknowledgement given to speaker - *Stephens  :)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846F149-5736-E24D-91F0-999EDDDF50E2}" type="slidenum">
              <a:rPr lang="en-US" sz="1200" b="0"/>
              <a:pPr/>
              <a:t>6</a:t>
            </a:fld>
            <a:endParaRPr lang="en-US" sz="1200" b="0"/>
          </a:p>
        </p:txBody>
      </p:sp>
      <p:sp>
        <p:nvSpPr>
          <p:cNvPr id="3379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30300" y="676275"/>
            <a:ext cx="4610100" cy="3457575"/>
          </a:xfrm>
          <a:solidFill>
            <a:srgbClr val="FFFFFF"/>
          </a:solidFill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8" y="4359275"/>
            <a:ext cx="5076825" cy="41338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940" tIns="44970" rIns="89940" bIns="44970"/>
          <a:lstStyle/>
          <a:p>
            <a:pPr eaLnBrk="1" hangingPunct="1"/>
            <a:r>
              <a:rPr lang="en-US">
                <a:latin typeface="Times" charset="0"/>
                <a:ea typeface="ＭＳ Ｐゴシック" charset="0"/>
                <a:cs typeface="ＭＳ Ｐゴシック" charset="0"/>
              </a:rPr>
              <a:t>Heavy emphasis and acknowledgement given to speaker - *Stephens  :)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Download data was only available for </a:t>
            </a:r>
            <a:r>
              <a:rPr lang="en-US" smtClean="0"/>
              <a:t>datasets</a:t>
            </a:r>
            <a:r>
              <a:rPr lang="en-US" baseline="0" smtClean="0"/>
              <a:t> available </a:t>
            </a:r>
            <a:r>
              <a:rPr lang="en-US" smtClean="0"/>
              <a:t>from </a:t>
            </a:r>
            <a:r>
              <a:rPr lang="en-US" dirty="0" smtClean="0"/>
              <a:t>the JPL and GSFC data nodes on the ESGF</a:t>
            </a:r>
            <a:r>
              <a:rPr lang="en-US" baseline="0" dirty="0" smtClean="0"/>
              <a:t> at the time this chart was produced.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B2F94-71E7-0546-9E09-21678B819C45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1218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846F149-5736-E24D-91F0-999EDDDF50E2}" type="slidenum">
              <a:rPr lang="en-US" sz="1200" b="0"/>
              <a:pPr/>
              <a:t>9</a:t>
            </a:fld>
            <a:endParaRPr lang="en-US" sz="1200" b="0"/>
          </a:p>
        </p:txBody>
      </p:sp>
      <p:sp>
        <p:nvSpPr>
          <p:cNvPr id="3379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30300" y="676275"/>
            <a:ext cx="4610100" cy="3457575"/>
          </a:xfrm>
          <a:solidFill>
            <a:srgbClr val="FFFFFF"/>
          </a:solidFill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8" y="4359275"/>
            <a:ext cx="5076825" cy="41338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940" tIns="44970" rIns="89940" bIns="44970"/>
          <a:lstStyle/>
          <a:p>
            <a:pPr eaLnBrk="1" hangingPunct="1"/>
            <a:r>
              <a:rPr lang="en-US">
                <a:latin typeface="Times" charset="0"/>
                <a:ea typeface="ＭＳ Ｐゴシック" charset="0"/>
                <a:cs typeface="ＭＳ Ｐゴシック" charset="0"/>
              </a:rPr>
              <a:t>Heavy emphasis and acknowledgement given to speaker - *Stephens  :)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846F149-5736-E24D-91F0-999EDDDF50E2}" type="slidenum">
              <a:rPr lang="en-US" sz="1200" b="0"/>
              <a:pPr/>
              <a:t>11</a:t>
            </a:fld>
            <a:endParaRPr lang="en-US" sz="1200" b="0"/>
          </a:p>
        </p:txBody>
      </p:sp>
      <p:sp>
        <p:nvSpPr>
          <p:cNvPr id="3379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30300" y="676275"/>
            <a:ext cx="4610100" cy="3457575"/>
          </a:xfrm>
          <a:solidFill>
            <a:srgbClr val="FFFFFF"/>
          </a:solidFill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8" y="4359275"/>
            <a:ext cx="5076825" cy="41338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940" tIns="44970" rIns="89940" bIns="44970"/>
          <a:lstStyle/>
          <a:p>
            <a:pPr eaLnBrk="1" hangingPunct="1"/>
            <a:r>
              <a:rPr lang="en-US">
                <a:latin typeface="Times" charset="0"/>
                <a:ea typeface="ＭＳ Ｐゴシック" charset="0"/>
                <a:cs typeface="ＭＳ Ｐゴシック" charset="0"/>
              </a:rPr>
              <a:t>Heavy emphasis and acknowledgement given to speaker - *Stephens  :)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89DE51E9-5E01-C343-A892-373BFFE05B30}" type="datetimeFigureOut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6/1/2014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92668A5C-D36C-184B-B290-EE2134884766}" type="slidenum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290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89DE51E9-5E01-C343-A892-373BFFE05B30}" type="datetimeFigureOut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6/1/2014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92668A5C-D36C-184B-B290-EE2134884766}" type="slidenum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087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89DE51E9-5E01-C343-A892-373BFFE05B30}" type="datetimeFigureOut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6/1/2014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92668A5C-D36C-184B-B290-EE2134884766}" type="slidenum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135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meatball best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52402"/>
            <a:ext cx="804863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914400"/>
            <a:ext cx="9144000" cy="76200"/>
          </a:xfrm>
          <a:prstGeom prst="rect">
            <a:avLst/>
          </a:prstGeom>
          <a:gradFill rotWithShape="0">
            <a:gsLst>
              <a:gs pos="0">
                <a:srgbClr val="618FFD">
                  <a:gamma/>
                  <a:shade val="29804"/>
                  <a:invGamma/>
                </a:srgbClr>
              </a:gs>
              <a:gs pos="50000">
                <a:srgbClr val="618FFD"/>
              </a:gs>
              <a:gs pos="100000">
                <a:srgbClr val="618FFD">
                  <a:gamma/>
                  <a:shade val="29804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1428" tIns="45714" rIns="91428" bIns="45714" anchor="ctr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itchFamily="34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32727" y="6477000"/>
            <a:ext cx="1311275" cy="45720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400">
                <a:solidFill>
                  <a:srgbClr val="000090"/>
                </a:solidFill>
                <a:latin typeface="Arial" pitchFamily="-109" charset="0"/>
              </a:defRPr>
            </a:lvl1pPr>
          </a:lstStyle>
          <a:p>
            <a:pPr defTabSz="91427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ea typeface="ＭＳ Ｐゴシック" charset="0"/>
                <a:cs typeface="ＭＳ Ｐゴシック" charset="0"/>
              </a:rPr>
              <a:t>Greene - </a:t>
            </a:r>
            <a:fld id="{81D9512A-51A8-1D41-B8C3-FA7061DA9EDD}" type="slidenum">
              <a:rPr lang="en-US" smtClean="0"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01304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meatball best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52402"/>
            <a:ext cx="804863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914400"/>
            <a:ext cx="9144000" cy="76200"/>
          </a:xfrm>
          <a:prstGeom prst="rect">
            <a:avLst/>
          </a:prstGeom>
          <a:gradFill rotWithShape="0">
            <a:gsLst>
              <a:gs pos="0">
                <a:srgbClr val="618FFD">
                  <a:gamma/>
                  <a:shade val="29804"/>
                  <a:invGamma/>
                </a:srgbClr>
              </a:gs>
              <a:gs pos="50000">
                <a:srgbClr val="618FFD"/>
              </a:gs>
              <a:gs pos="100000">
                <a:srgbClr val="618FFD">
                  <a:gamma/>
                  <a:shade val="29804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1428" tIns="45714" rIns="91428" bIns="45714" anchor="ctr"/>
          <a:lstStyle/>
          <a:p>
            <a:pPr defTabSz="914279"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 pitchFamily="1" charset="-128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0"/>
            <a:ext cx="6781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8" tIns="45714" rIns="91428" bIns="45714"/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78949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E17A-4F41-4353-BFB8-15AB5ADFECE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058C-D64A-4974-B6FC-A1B367A7D72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4979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E17A-4F41-4353-BFB8-15AB5ADFECE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058C-D64A-4974-B6FC-A1B367A7D72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7614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E17A-4F41-4353-BFB8-15AB5ADFECE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058C-D64A-4974-B6FC-A1B367A7D72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6899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E17A-4F41-4353-BFB8-15AB5ADFECE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058C-D64A-4974-B6FC-A1B367A7D72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29626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E17A-4F41-4353-BFB8-15AB5ADFECE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058C-D64A-4974-B6FC-A1B367A7D72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93488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E17A-4F41-4353-BFB8-15AB5ADFECE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058C-D64A-4974-B6FC-A1B367A7D72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5126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44" y="274638"/>
            <a:ext cx="6610374" cy="472785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271" y="1105231"/>
            <a:ext cx="8768443" cy="552448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512763" indent="-284163">
              <a:buFont typeface="Arial" panose="020B0604020202020204" pitchFamily="34" charset="0"/>
              <a:buChar char="•"/>
              <a:defRPr sz="2000">
                <a:solidFill>
                  <a:srgbClr val="2E6CB8"/>
                </a:solidFill>
              </a:defRPr>
            </a:lvl2pPr>
            <a:lvl3pPr marL="684213" indent="0">
              <a:buFontTx/>
              <a:buNone/>
              <a:defRPr sz="1600" i="1">
                <a:solidFill>
                  <a:schemeClr val="accent6">
                    <a:lumMod val="75000"/>
                  </a:schemeClr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5987367" y="6629711"/>
            <a:ext cx="31566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Calibri"/>
              </a:rPr>
              <a:t>obs4MIPs-CMIP6 Planning Meeting Apr 29 – May 1, 2014</a:t>
            </a:r>
            <a:endParaRPr lang="en-US" sz="10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11784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E17A-4F41-4353-BFB8-15AB5ADFECE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058C-D64A-4974-B6FC-A1B367A7D72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23452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E17A-4F41-4353-BFB8-15AB5ADFECE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058C-D64A-4974-B6FC-A1B367A7D72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0242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E17A-4F41-4353-BFB8-15AB5ADFECE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058C-D64A-4974-B6FC-A1B367A7D72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40871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E17A-4F41-4353-BFB8-15AB5ADFECE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058C-D64A-4974-B6FC-A1B367A7D72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59157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E17A-4F41-4353-BFB8-15AB5ADFECE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058C-D64A-4974-B6FC-A1B367A7D72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8663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8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89DE51E9-5E01-C343-A892-373BFFE05B30}" type="datetimeFigureOut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6/1/2014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92668A5C-D36C-184B-B290-EE2134884766}" type="slidenum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536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89DE51E9-5E01-C343-A892-373BFFE05B30}" type="datetimeFigureOut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6/1/2014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92668A5C-D36C-184B-B290-EE2134884766}" type="slidenum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9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2400" b="1"/>
            </a:lvl1pPr>
            <a:lvl2pPr marL="457140" indent="0">
              <a:buNone/>
              <a:defRPr sz="2000" b="1"/>
            </a:lvl2pPr>
            <a:lvl3pPr marL="914279" indent="0">
              <a:buNone/>
              <a:defRPr sz="1800" b="1"/>
            </a:lvl3pPr>
            <a:lvl4pPr marL="1371418" indent="0">
              <a:buNone/>
              <a:defRPr sz="1600" b="1"/>
            </a:lvl4pPr>
            <a:lvl5pPr marL="1828558" indent="0">
              <a:buNone/>
              <a:defRPr sz="1600" b="1"/>
            </a:lvl5pPr>
            <a:lvl6pPr marL="2285697" indent="0">
              <a:buNone/>
              <a:defRPr sz="1600" b="1"/>
            </a:lvl6pPr>
            <a:lvl7pPr marL="2742836" indent="0">
              <a:buNone/>
              <a:defRPr sz="1600" b="1"/>
            </a:lvl7pPr>
            <a:lvl8pPr marL="3199976" indent="0">
              <a:buNone/>
              <a:defRPr sz="1600" b="1"/>
            </a:lvl8pPr>
            <a:lvl9pPr marL="365711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2400" b="1"/>
            </a:lvl1pPr>
            <a:lvl2pPr marL="457140" indent="0">
              <a:buNone/>
              <a:defRPr sz="2000" b="1"/>
            </a:lvl2pPr>
            <a:lvl3pPr marL="914279" indent="0">
              <a:buNone/>
              <a:defRPr sz="1800" b="1"/>
            </a:lvl3pPr>
            <a:lvl4pPr marL="1371418" indent="0">
              <a:buNone/>
              <a:defRPr sz="1600" b="1"/>
            </a:lvl4pPr>
            <a:lvl5pPr marL="1828558" indent="0">
              <a:buNone/>
              <a:defRPr sz="1600" b="1"/>
            </a:lvl5pPr>
            <a:lvl6pPr marL="2285697" indent="0">
              <a:buNone/>
              <a:defRPr sz="1600" b="1"/>
            </a:lvl6pPr>
            <a:lvl7pPr marL="2742836" indent="0">
              <a:buNone/>
              <a:defRPr sz="1600" b="1"/>
            </a:lvl7pPr>
            <a:lvl8pPr marL="3199976" indent="0">
              <a:buNone/>
              <a:defRPr sz="1600" b="1"/>
            </a:lvl8pPr>
            <a:lvl9pPr marL="365711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89DE51E9-5E01-C343-A892-373BFFE05B30}" type="datetimeFigureOut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6/1/2014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92668A5C-D36C-184B-B290-EE2134884766}" type="slidenum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466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89DE51E9-5E01-C343-A892-373BFFE05B30}" type="datetimeFigureOut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6/1/2014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92668A5C-D36C-184B-B290-EE2134884766}" type="slidenum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371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0242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400"/>
            </a:lvl1pPr>
            <a:lvl2pPr marL="457140" indent="0">
              <a:buNone/>
              <a:defRPr sz="1200"/>
            </a:lvl2pPr>
            <a:lvl3pPr marL="914279" indent="0">
              <a:buNone/>
              <a:defRPr sz="1000"/>
            </a:lvl3pPr>
            <a:lvl4pPr marL="1371418" indent="0">
              <a:buNone/>
              <a:defRPr sz="800"/>
            </a:lvl4pPr>
            <a:lvl5pPr marL="1828558" indent="0">
              <a:buNone/>
              <a:defRPr sz="800"/>
            </a:lvl5pPr>
            <a:lvl6pPr marL="2285697" indent="0">
              <a:buNone/>
              <a:defRPr sz="800"/>
            </a:lvl6pPr>
            <a:lvl7pPr marL="2742836" indent="0">
              <a:buNone/>
              <a:defRPr sz="800"/>
            </a:lvl7pPr>
            <a:lvl8pPr marL="3199976" indent="0">
              <a:buNone/>
              <a:defRPr sz="800"/>
            </a:lvl8pPr>
            <a:lvl9pPr marL="3657114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89DE51E9-5E01-C343-A892-373BFFE05B30}" type="datetimeFigureOut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6/1/2014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92668A5C-D36C-184B-B290-EE2134884766}" type="slidenum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67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3200"/>
            </a:lvl1pPr>
            <a:lvl2pPr marL="457140" indent="0">
              <a:buNone/>
              <a:defRPr sz="2800"/>
            </a:lvl2pPr>
            <a:lvl3pPr marL="914279" indent="0">
              <a:buNone/>
              <a:defRPr sz="2400"/>
            </a:lvl3pPr>
            <a:lvl4pPr marL="1371418" indent="0">
              <a:buNone/>
              <a:defRPr sz="2000"/>
            </a:lvl4pPr>
            <a:lvl5pPr marL="1828558" indent="0">
              <a:buNone/>
              <a:defRPr sz="2000"/>
            </a:lvl5pPr>
            <a:lvl6pPr marL="2285697" indent="0">
              <a:buNone/>
              <a:defRPr sz="2000"/>
            </a:lvl6pPr>
            <a:lvl7pPr marL="2742836" indent="0">
              <a:buNone/>
              <a:defRPr sz="2000"/>
            </a:lvl7pPr>
            <a:lvl8pPr marL="3199976" indent="0">
              <a:buNone/>
              <a:defRPr sz="2000"/>
            </a:lvl8pPr>
            <a:lvl9pPr marL="3657114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400"/>
            </a:lvl1pPr>
            <a:lvl2pPr marL="457140" indent="0">
              <a:buNone/>
              <a:defRPr sz="1200"/>
            </a:lvl2pPr>
            <a:lvl3pPr marL="914279" indent="0">
              <a:buNone/>
              <a:defRPr sz="1000"/>
            </a:lvl3pPr>
            <a:lvl4pPr marL="1371418" indent="0">
              <a:buNone/>
              <a:defRPr sz="800"/>
            </a:lvl4pPr>
            <a:lvl5pPr marL="1828558" indent="0">
              <a:buNone/>
              <a:defRPr sz="800"/>
            </a:lvl5pPr>
            <a:lvl6pPr marL="2285697" indent="0">
              <a:buNone/>
              <a:defRPr sz="800"/>
            </a:lvl6pPr>
            <a:lvl7pPr marL="2742836" indent="0">
              <a:buNone/>
              <a:defRPr sz="800"/>
            </a:lvl7pPr>
            <a:lvl8pPr marL="3199976" indent="0">
              <a:buNone/>
              <a:defRPr sz="800"/>
            </a:lvl8pPr>
            <a:lvl9pPr marL="3657114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89DE51E9-5E01-C343-A892-373BFFE05B30}" type="datetimeFigureOut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6/1/2014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1428" tIns="45714" rIns="91428" bIns="45714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</a:pPr>
            <a:fld id="{92668A5C-D36C-184B-B290-EE2134884766}" type="slidenum">
              <a:rPr lang="en-US">
                <a:solidFill>
                  <a:prstClr val="black"/>
                </a:solidFill>
                <a:latin typeface="Arial" pitchFamily="-65" charset="0"/>
                <a:ea typeface="ＭＳ Ｐゴシック" charset="0"/>
                <a:cs typeface="ＭＳ Ｐゴシック" charset="0"/>
              </a:rPr>
              <a:pPr defTabSz="914279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Arial" pitchFamily="-65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031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0" y="914400"/>
            <a:ext cx="9144000" cy="76200"/>
          </a:xfrm>
          <a:prstGeom prst="rect">
            <a:avLst/>
          </a:prstGeom>
          <a:gradFill rotWithShape="0">
            <a:gsLst>
              <a:gs pos="0">
                <a:srgbClr val="618FFD">
                  <a:gamma/>
                  <a:shade val="29804"/>
                  <a:invGamma/>
                </a:srgbClr>
              </a:gs>
              <a:gs pos="50000">
                <a:srgbClr val="618FFD"/>
              </a:gs>
              <a:gs pos="100000">
                <a:srgbClr val="618FFD">
                  <a:gamma/>
                  <a:shade val="29804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1428" tIns="45714" rIns="91428" bIns="45714" anchor="ctr"/>
          <a:lstStyle/>
          <a:p>
            <a:pPr defTabSz="914279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itchFamily="34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" name="Picture 7" descr="NASA Logo (Meatball).tif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29" y="82414"/>
            <a:ext cx="877585" cy="72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250" y="34032"/>
            <a:ext cx="850275" cy="85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3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</p:sldLayoutIdLst>
  <p:txStyles>
    <p:titleStyle>
      <a:lvl1pPr algn="ctr" defTabSz="457140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4" indent="-342854" algn="l" defTabSz="45714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1" indent="-285712" algn="l" defTabSz="45714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48" indent="-228570" algn="l" defTabSz="4571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88" indent="-228570" algn="l" defTabSz="45714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27" indent="-228570" algn="l" defTabSz="45714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66" indent="-228570" algn="l" defTabSz="45714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06" indent="-228570" algn="l" defTabSz="45714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44" indent="-228570" algn="l" defTabSz="45714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84" indent="-228570" algn="l" defTabSz="45714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0" algn="l" defTabSz="4571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9" algn="l" defTabSz="4571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18" algn="l" defTabSz="4571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58" algn="l" defTabSz="4571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97" algn="l" defTabSz="4571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36" algn="l" defTabSz="4571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76" algn="l" defTabSz="4571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14" algn="l" defTabSz="4571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C47E17A-4F41-4353-BFB8-15AB5ADFECE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6/1/2014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A9F058C-D64A-4974-B6FC-A1B367A7D72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166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arthsystemcog.org/projects/obs4mip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967356" y="540783"/>
            <a:ext cx="720706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200" dirty="0">
                <a:solidFill>
                  <a:srgbClr val="000090"/>
                </a:solidFill>
              </a:rPr>
              <a:t>Datasets for evaluating climate models and their projections: Obs4MIPs</a:t>
            </a:r>
            <a:endParaRPr lang="en-US" sz="3200" dirty="0" smtClean="0">
              <a:solidFill>
                <a:srgbClr val="000090"/>
              </a:solidFill>
            </a:endParaRPr>
          </a:p>
        </p:txBody>
      </p:sp>
      <p:sp>
        <p:nvSpPr>
          <p:cNvPr id="32771" name="Rectangle 7"/>
          <p:cNvSpPr>
            <a:spLocks noChangeArrowheads="1"/>
          </p:cNvSpPr>
          <p:nvPr/>
        </p:nvSpPr>
        <p:spPr bwMode="auto">
          <a:xfrm>
            <a:off x="904417" y="3964624"/>
            <a:ext cx="71501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000" dirty="0" smtClean="0"/>
              <a:t>Robert Ferraro</a:t>
            </a:r>
          </a:p>
          <a:p>
            <a:pPr algn="ctr"/>
            <a:r>
              <a:rPr lang="en-US" sz="2000" i="1" dirty="0" smtClean="0">
                <a:solidFill>
                  <a:srgbClr val="000090"/>
                </a:solidFill>
                <a:latin typeface="GoudyOldStyleT-Regular" charset="0"/>
              </a:rPr>
              <a:t>Jet Propulsion Laboratory</a:t>
            </a:r>
          </a:p>
          <a:p>
            <a:pPr algn="ctr"/>
            <a:endParaRPr lang="en-US" sz="2000" i="1" dirty="0">
              <a:solidFill>
                <a:srgbClr val="000090"/>
              </a:solidFill>
              <a:latin typeface="GoudyOldStyleT-Regular" charset="0"/>
            </a:endParaRPr>
          </a:p>
          <a:p>
            <a:pPr algn="ctr"/>
            <a:r>
              <a:rPr lang="en-US" sz="2000" i="1" dirty="0" smtClean="0">
                <a:solidFill>
                  <a:srgbClr val="000090"/>
                </a:solidFill>
                <a:latin typeface="GoudyOldStyleT-Regular" charset="0"/>
              </a:rPr>
              <a:t>Presented at the</a:t>
            </a:r>
          </a:p>
          <a:p>
            <a:pPr algn="ctr"/>
            <a:r>
              <a:rPr lang="en-US" sz="2000" i="1" dirty="0">
                <a:solidFill>
                  <a:srgbClr val="000090"/>
                </a:solidFill>
                <a:latin typeface="GoudyOldStyleT-Regular" charset="0"/>
              </a:rPr>
              <a:t>CCI CMUG Fourth Integration Meeting</a:t>
            </a:r>
          </a:p>
          <a:p>
            <a:pPr algn="ctr"/>
            <a:r>
              <a:rPr lang="en-US" sz="2000" i="1" dirty="0">
                <a:solidFill>
                  <a:srgbClr val="000090"/>
                </a:solidFill>
                <a:latin typeface="GoudyOldStyleT-Regular" charset="0"/>
              </a:rPr>
              <a:t>Met Office, Exeter, </a:t>
            </a:r>
            <a:r>
              <a:rPr lang="en-US" sz="2000" i="1" dirty="0" smtClean="0">
                <a:solidFill>
                  <a:srgbClr val="000090"/>
                </a:solidFill>
                <a:latin typeface="GoudyOldStyleT-Regular" charset="0"/>
              </a:rPr>
              <a:t>2-3 </a:t>
            </a:r>
            <a:r>
              <a:rPr lang="en-US" sz="2000" i="1" dirty="0">
                <a:solidFill>
                  <a:srgbClr val="000090"/>
                </a:solidFill>
                <a:latin typeface="GoudyOldStyleT-Regular" charset="0"/>
              </a:rPr>
              <a:t>June 2014</a:t>
            </a:r>
            <a:endParaRPr lang="en-US" sz="2000" i="1" dirty="0">
              <a:solidFill>
                <a:srgbClr val="000090"/>
              </a:solidFill>
              <a:latin typeface="GoudyOldStyleT-Regular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3059" y="1859767"/>
            <a:ext cx="1828800" cy="1828800"/>
          </a:xfrm>
          <a:prstGeom prst="rect">
            <a:avLst/>
          </a:prstGeom>
          <a:ln w="38100" cmpd="sng">
            <a:solidFill>
              <a:srgbClr val="00009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3843" y="1859767"/>
            <a:ext cx="1828800" cy="1828800"/>
          </a:xfrm>
          <a:prstGeom prst="rect">
            <a:avLst/>
          </a:prstGeom>
          <a:ln w="38100" cmpd="sng">
            <a:solidFill>
              <a:srgbClr val="000090"/>
            </a:solidFill>
          </a:ln>
        </p:spPr>
      </p:pic>
      <p:sp>
        <p:nvSpPr>
          <p:cNvPr id="7" name="Left-Right Arrow 6"/>
          <p:cNvSpPr/>
          <p:nvPr/>
        </p:nvSpPr>
        <p:spPr bwMode="auto">
          <a:xfrm>
            <a:off x="3681237" y="2537294"/>
            <a:ext cx="1651000" cy="331788"/>
          </a:xfrm>
          <a:prstGeom prst="leftRightArrow">
            <a:avLst/>
          </a:prstGeom>
          <a:solidFill>
            <a:srgbClr val="8EB4E3"/>
          </a:solidFill>
          <a:ln w="952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90"/>
              </a:solidFill>
              <a:latin typeface="Arial" pitchFamily="32" charset="0"/>
              <a:ea typeface="ＭＳ Ｐゴシック" pitchFamily="32" charset="-128"/>
              <a:cs typeface="ＭＳ Ｐゴシック" pitchFamily="32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444500" y="6451600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963022" y="2869082"/>
            <a:ext cx="113364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O</a:t>
            </a:r>
            <a:r>
              <a:rPr lang="en-US" dirty="0" smtClean="0"/>
              <a:t>bs4MIPs</a:t>
            </a:r>
            <a:endParaRPr lang="en-US" dirty="0"/>
          </a:p>
        </p:txBody>
      </p:sp>
      <p:pic>
        <p:nvPicPr>
          <p:cNvPr id="21" name="Picture 7" descr="NASA Logo (Meatball).tif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81364"/>
            <a:ext cx="904417" cy="750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831847" y="6194390"/>
            <a:ext cx="2741490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  <a:cs typeface="+mn-cs"/>
              </a:rPr>
              <a:t>Jet Propulsion Laboratory</a:t>
            </a:r>
          </a:p>
          <a:p>
            <a:pPr eaLnBrk="1" hangingPunct="1">
              <a:defRPr/>
            </a:pPr>
            <a:r>
              <a:rPr lang="en-US" sz="1100" dirty="0">
                <a:solidFill>
                  <a:srgbClr val="000000"/>
                </a:solidFill>
                <a:cs typeface="+mn-cs"/>
              </a:rPr>
              <a:t>California Institute of Technology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2099" y="6099488"/>
            <a:ext cx="2401901" cy="72057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759" y="6086340"/>
            <a:ext cx="766340" cy="77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1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1414" y="274638"/>
            <a:ext cx="6610374" cy="472785"/>
          </a:xfrm>
        </p:spPr>
        <p:txBody>
          <a:bodyPr/>
          <a:lstStyle/>
          <a:p>
            <a:r>
              <a:rPr lang="en-US" dirty="0" smtClean="0"/>
              <a:t>WDAC Obs4MIPs Task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Constituted under the auspices of the WCRP Data Advisory Council (WDAC)</a:t>
            </a:r>
          </a:p>
          <a:p>
            <a:r>
              <a:rPr lang="en-US" dirty="0" smtClean="0"/>
              <a:t>Established </a:t>
            </a:r>
            <a:r>
              <a:rPr lang="en-US" dirty="0"/>
              <a:t>to “internationalize” NASA &amp; DOE initiatives (obs4MIPS, ana4MIPS, etc.)</a:t>
            </a:r>
          </a:p>
          <a:p>
            <a:r>
              <a:rPr lang="en-US" dirty="0"/>
              <a:t>Potential contributions from within and outside WCRP</a:t>
            </a:r>
          </a:p>
          <a:p>
            <a:r>
              <a:rPr lang="en-US" dirty="0"/>
              <a:t>Users: from weather to climate, global to regional</a:t>
            </a:r>
          </a:p>
          <a:p>
            <a:r>
              <a:rPr lang="en-US" dirty="0"/>
              <a:t>Challenge for obs4MIPs (and ESGF in general): adding flexibility beyond the “global climate model/data” initial </a:t>
            </a:r>
            <a:r>
              <a:rPr lang="en-US" dirty="0" smtClean="0"/>
              <a:t>standard</a:t>
            </a:r>
          </a:p>
          <a:p>
            <a:endParaRPr lang="en-US" dirty="0"/>
          </a:p>
          <a:p>
            <a:r>
              <a:rPr lang="en-US" dirty="0" smtClean="0"/>
              <a:t>Challenge for the Task Team – sort through the competing interests in the future direction of obs4MIPs, and provide guidance …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810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7"/>
          <p:cNvSpPr>
            <a:spLocks noChangeArrowheads="1"/>
          </p:cNvSpPr>
          <p:nvPr/>
        </p:nvSpPr>
        <p:spPr bwMode="auto">
          <a:xfrm>
            <a:off x="904417" y="370399"/>
            <a:ext cx="71501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000" dirty="0"/>
              <a:t>obs4MIPs - CMIP6 Planning </a:t>
            </a:r>
            <a:r>
              <a:rPr lang="en-US" sz="2000" dirty="0" smtClean="0"/>
              <a:t>Meeting</a:t>
            </a:r>
          </a:p>
          <a:p>
            <a:pPr algn="ctr"/>
            <a:r>
              <a:rPr lang="en-US" sz="2000" dirty="0" smtClean="0"/>
              <a:t>April </a:t>
            </a:r>
            <a:r>
              <a:rPr lang="en-US" sz="2000" dirty="0"/>
              <a:t>29 - May 1, 2014</a:t>
            </a:r>
          </a:p>
          <a:p>
            <a:pPr algn="ctr"/>
            <a:r>
              <a:rPr lang="en-US" sz="2000" dirty="0"/>
              <a:t>NASA Headquarters, 300 E Street SW, Washington, DC</a:t>
            </a:r>
            <a:endParaRPr lang="en-US" sz="2000" i="1" dirty="0">
              <a:solidFill>
                <a:srgbClr val="000090"/>
              </a:solidFill>
              <a:latin typeface="GoudyOldStyleT-Regular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3059" y="1859767"/>
            <a:ext cx="1828800" cy="1828800"/>
          </a:xfrm>
          <a:prstGeom prst="rect">
            <a:avLst/>
          </a:prstGeom>
          <a:ln w="38100" cmpd="sng">
            <a:solidFill>
              <a:srgbClr val="00009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3843" y="1859767"/>
            <a:ext cx="1828800" cy="1828800"/>
          </a:xfrm>
          <a:prstGeom prst="rect">
            <a:avLst/>
          </a:prstGeom>
          <a:ln w="38100" cmpd="sng">
            <a:solidFill>
              <a:srgbClr val="000090"/>
            </a:solidFill>
          </a:ln>
        </p:spPr>
      </p:pic>
      <p:sp>
        <p:nvSpPr>
          <p:cNvPr id="7" name="Left-Right Arrow 6"/>
          <p:cNvSpPr/>
          <p:nvPr/>
        </p:nvSpPr>
        <p:spPr bwMode="auto">
          <a:xfrm>
            <a:off x="3681237" y="2537294"/>
            <a:ext cx="1651000" cy="331788"/>
          </a:xfrm>
          <a:prstGeom prst="leftRightArrow">
            <a:avLst/>
          </a:prstGeom>
          <a:solidFill>
            <a:srgbClr val="8EB4E3"/>
          </a:solidFill>
          <a:ln w="952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90"/>
              </a:solidFill>
              <a:latin typeface="Arial" pitchFamily="32" charset="0"/>
              <a:ea typeface="ＭＳ Ｐゴシック" pitchFamily="32" charset="-128"/>
              <a:cs typeface="ＭＳ Ｐゴシック" pitchFamily="32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444500" y="6451600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pSp>
        <p:nvGrpSpPr>
          <p:cNvPr id="15" name="Group 4"/>
          <p:cNvGrpSpPr>
            <a:grpSpLocks/>
          </p:cNvGrpSpPr>
          <p:nvPr/>
        </p:nvGrpSpPr>
        <p:grpSpPr bwMode="auto">
          <a:xfrm flipV="1">
            <a:off x="1568601" y="5960370"/>
            <a:ext cx="6019800" cy="50800"/>
            <a:chOff x="816" y="945"/>
            <a:chExt cx="4272" cy="15"/>
          </a:xfrm>
        </p:grpSpPr>
        <p:sp>
          <p:nvSpPr>
            <p:cNvPr id="16" name="Line 5"/>
            <p:cNvSpPr>
              <a:spLocks noChangeShapeType="1"/>
            </p:cNvSpPr>
            <p:nvPr/>
          </p:nvSpPr>
          <p:spPr bwMode="auto">
            <a:xfrm>
              <a:off x="816" y="945"/>
              <a:ext cx="4272" cy="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6"/>
            <p:cNvSpPr>
              <a:spLocks noChangeShapeType="1"/>
            </p:cNvSpPr>
            <p:nvPr/>
          </p:nvSpPr>
          <p:spPr bwMode="auto">
            <a:xfrm>
              <a:off x="816" y="960"/>
              <a:ext cx="4272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963022" y="2869082"/>
            <a:ext cx="113364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O</a:t>
            </a:r>
            <a:r>
              <a:rPr lang="en-US" dirty="0" smtClean="0"/>
              <a:t>bs4MIPs</a:t>
            </a:r>
            <a:endParaRPr lang="en-US" dirty="0"/>
          </a:p>
        </p:txBody>
      </p:sp>
      <p:grpSp>
        <p:nvGrpSpPr>
          <p:cNvPr id="18" name="Group 4"/>
          <p:cNvGrpSpPr>
            <a:grpSpLocks/>
          </p:cNvGrpSpPr>
          <p:nvPr/>
        </p:nvGrpSpPr>
        <p:grpSpPr bwMode="auto">
          <a:xfrm flipV="1">
            <a:off x="1568601" y="4085840"/>
            <a:ext cx="6019800" cy="50800"/>
            <a:chOff x="816" y="945"/>
            <a:chExt cx="4272" cy="15"/>
          </a:xfrm>
        </p:grpSpPr>
        <p:sp>
          <p:nvSpPr>
            <p:cNvPr id="19" name="Line 5"/>
            <p:cNvSpPr>
              <a:spLocks noChangeShapeType="1"/>
            </p:cNvSpPr>
            <p:nvPr/>
          </p:nvSpPr>
          <p:spPr bwMode="auto">
            <a:xfrm>
              <a:off x="816" y="945"/>
              <a:ext cx="4272" cy="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6"/>
            <p:cNvSpPr>
              <a:spLocks noChangeShapeType="1"/>
            </p:cNvSpPr>
            <p:nvPr/>
          </p:nvSpPr>
          <p:spPr bwMode="auto">
            <a:xfrm>
              <a:off x="816" y="960"/>
              <a:ext cx="4272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1" name="Picture 7" descr="NASA Logo (Meatball).tif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81364"/>
            <a:ext cx="904417" cy="750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831847" y="6194390"/>
            <a:ext cx="2741490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  <a:cs typeface="+mn-cs"/>
              </a:rPr>
              <a:t>Jet Propulsion Laboratory</a:t>
            </a:r>
          </a:p>
          <a:p>
            <a:pPr eaLnBrk="1" hangingPunct="1">
              <a:defRPr/>
            </a:pPr>
            <a:r>
              <a:rPr lang="en-US" sz="1100" dirty="0">
                <a:solidFill>
                  <a:srgbClr val="000000"/>
                </a:solidFill>
                <a:cs typeface="+mn-cs"/>
              </a:rPr>
              <a:t>California Institute of Technology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2099" y="6099488"/>
            <a:ext cx="2401901" cy="72057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759" y="6086340"/>
            <a:ext cx="766340" cy="7716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11625" y="4386820"/>
            <a:ext cx="6642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Meeting Organizers</a:t>
            </a:r>
          </a:p>
          <a:p>
            <a:r>
              <a:rPr lang="en-US" dirty="0" smtClean="0"/>
              <a:t>Robert Ferraro, Duane </a:t>
            </a:r>
            <a:r>
              <a:rPr lang="en-US" dirty="0"/>
              <a:t>Waliser – NASA Jet Propulsion Laboratory</a:t>
            </a:r>
          </a:p>
          <a:p>
            <a:r>
              <a:rPr lang="en-US" dirty="0"/>
              <a:t>Peter </a:t>
            </a:r>
            <a:r>
              <a:rPr lang="en-US" dirty="0" smtClean="0"/>
              <a:t>Gleckler, Karl </a:t>
            </a:r>
            <a:r>
              <a:rPr lang="en-US" dirty="0"/>
              <a:t>Taylor – Lawrence Livermore National Laboratory</a:t>
            </a:r>
          </a:p>
          <a:p>
            <a:r>
              <a:rPr lang="en-US" dirty="0"/>
              <a:t>Veronika Eyring – German Aerospace Center</a:t>
            </a:r>
          </a:p>
        </p:txBody>
      </p:sp>
    </p:spTree>
    <p:extLst>
      <p:ext uri="{BB962C8B-B14F-4D97-AF65-F5344CB8AC3E}">
        <p14:creationId xmlns:p14="http://schemas.microsoft.com/office/powerpoint/2010/main" val="409606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28452" y="310852"/>
            <a:ext cx="6610374" cy="472785"/>
          </a:xfrm>
        </p:spPr>
        <p:txBody>
          <a:bodyPr/>
          <a:lstStyle/>
          <a:p>
            <a:r>
              <a:rPr lang="en-US" dirty="0"/>
              <a:t>Obs4MIPs – CMIP6 Planning Meeting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12271" y="1186713"/>
            <a:ext cx="8768443" cy="5524480"/>
          </a:xfrm>
        </p:spPr>
        <p:txBody>
          <a:bodyPr/>
          <a:lstStyle/>
          <a:p>
            <a:r>
              <a:rPr lang="en-US" dirty="0" smtClean="0"/>
              <a:t>An opportune moment to consider how to coordinate osb4MIPs with the CMIP6 planning activities</a:t>
            </a:r>
          </a:p>
          <a:p>
            <a:r>
              <a:rPr lang="en-US" dirty="0" smtClean="0"/>
              <a:t>Over 90 experts in modeling or data products invited – 60 attended</a:t>
            </a:r>
          </a:p>
          <a:p>
            <a:r>
              <a:rPr lang="en-US" dirty="0" smtClean="0"/>
              <a:t>Meeting objectives:</a:t>
            </a:r>
          </a:p>
          <a:p>
            <a:pPr lvl="1"/>
            <a:r>
              <a:rPr lang="en-US" dirty="0"/>
              <a:t>What’s working well so far?</a:t>
            </a:r>
          </a:p>
          <a:p>
            <a:pPr lvl="1"/>
            <a:r>
              <a:rPr lang="en-US" dirty="0"/>
              <a:t>What’s not working?</a:t>
            </a:r>
          </a:p>
          <a:p>
            <a:pPr lvl="1"/>
            <a:r>
              <a:rPr lang="en-US" dirty="0"/>
              <a:t>What’s missing (or can be done better)?</a:t>
            </a:r>
          </a:p>
          <a:p>
            <a:r>
              <a:rPr lang="en-US" dirty="0" smtClean="0"/>
              <a:t>Sessions covered the major elements of Earth System Models</a:t>
            </a:r>
          </a:p>
          <a:p>
            <a:pPr lvl="1"/>
            <a:r>
              <a:rPr lang="en-US" dirty="0"/>
              <a:t>Atmospheric Composition &amp; Radiation</a:t>
            </a:r>
          </a:p>
          <a:p>
            <a:pPr lvl="1"/>
            <a:r>
              <a:rPr lang="en-US" dirty="0"/>
              <a:t>Atmospheric Physics</a:t>
            </a:r>
          </a:p>
          <a:p>
            <a:pPr lvl="1"/>
            <a:r>
              <a:rPr lang="en-US" dirty="0"/>
              <a:t>Terrestrial Water &amp; Energy Exchange, Land Cover/Use</a:t>
            </a:r>
          </a:p>
          <a:p>
            <a:pPr lvl="1"/>
            <a:r>
              <a:rPr lang="en-US" dirty="0"/>
              <a:t>Carbon Cycle</a:t>
            </a:r>
          </a:p>
          <a:p>
            <a:pPr lvl="1"/>
            <a:r>
              <a:rPr lang="en-US" dirty="0"/>
              <a:t>Oceanography &amp; Cryosphere</a:t>
            </a:r>
          </a:p>
          <a:p>
            <a:pPr lvl="1"/>
            <a:r>
              <a:rPr lang="en-US" dirty="0" smtClean="0"/>
              <a:t>Special Topics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309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28452" y="310852"/>
            <a:ext cx="6610374" cy="472785"/>
          </a:xfrm>
        </p:spPr>
        <p:txBody>
          <a:bodyPr/>
          <a:lstStyle/>
          <a:p>
            <a:r>
              <a:rPr lang="en-US" dirty="0"/>
              <a:t>Obs4MIPs – CMIP6 Planning Meeting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12271" y="1186713"/>
            <a:ext cx="8768443" cy="5524480"/>
          </a:xfrm>
        </p:spPr>
        <p:txBody>
          <a:bodyPr/>
          <a:lstStyle/>
          <a:p>
            <a:r>
              <a:rPr lang="en-US" dirty="0" smtClean="0"/>
              <a:t>Report to be published on the obs4MIPs </a:t>
            </a:r>
            <a:r>
              <a:rPr lang="en-US" dirty="0" err="1" smtClean="0"/>
              <a:t>CoG</a:t>
            </a:r>
            <a:r>
              <a:rPr lang="en-US" dirty="0" smtClean="0"/>
              <a:t> site (soon ..)</a:t>
            </a:r>
          </a:p>
          <a:p>
            <a:r>
              <a:rPr lang="en-US" dirty="0" smtClean="0"/>
              <a:t>Major findings –</a:t>
            </a:r>
          </a:p>
          <a:p>
            <a:pPr lvl="1"/>
            <a:r>
              <a:rPr lang="en-US" dirty="0" smtClean="0"/>
              <a:t>Expand </a:t>
            </a:r>
            <a:r>
              <a:rPr lang="en-US" dirty="0"/>
              <a:t>the inventory </a:t>
            </a:r>
            <a:endParaRPr lang="en-US" dirty="0" smtClean="0"/>
          </a:p>
          <a:p>
            <a:pPr lvl="1"/>
            <a:r>
              <a:rPr lang="en-US" dirty="0" smtClean="0"/>
              <a:t>Include </a:t>
            </a:r>
            <a:r>
              <a:rPr lang="en-US" dirty="0"/>
              <a:t>higher frequency datasets, and higher frequency model output. </a:t>
            </a:r>
            <a:endParaRPr lang="en-US" dirty="0" smtClean="0"/>
          </a:p>
          <a:p>
            <a:pPr lvl="1"/>
            <a:r>
              <a:rPr lang="en-US" dirty="0" smtClean="0"/>
              <a:t>Reliable </a:t>
            </a:r>
            <a:r>
              <a:rPr lang="en-US" dirty="0"/>
              <a:t>and defendable error </a:t>
            </a:r>
            <a:r>
              <a:rPr lang="en-US" dirty="0" smtClean="0"/>
              <a:t>characterization/estimation of observations</a:t>
            </a:r>
            <a:endParaRPr lang="en-US" dirty="0"/>
          </a:p>
          <a:p>
            <a:pPr lvl="1"/>
            <a:r>
              <a:rPr lang="en-US" dirty="0" smtClean="0"/>
              <a:t>Include </a:t>
            </a:r>
            <a:r>
              <a:rPr lang="en-US" dirty="0"/>
              <a:t>datasets in support of off-line simulators (aka observation proxies). </a:t>
            </a:r>
            <a:endParaRPr lang="en-US" dirty="0" smtClean="0"/>
          </a:p>
          <a:p>
            <a:pPr lvl="1"/>
            <a:r>
              <a:rPr lang="en-US" dirty="0" smtClean="0"/>
              <a:t>Reanalysis </a:t>
            </a:r>
            <a:r>
              <a:rPr lang="en-US" dirty="0"/>
              <a:t>serves many useful purposes, but reanalysis fields should not be used when observations are available.  Inclusion of reanalysis fields in obs4MIPs should be done with considerable care and forethought.</a:t>
            </a:r>
          </a:p>
          <a:p>
            <a:pPr lvl="1"/>
            <a:r>
              <a:rPr lang="en-US" dirty="0" smtClean="0"/>
              <a:t>Collocated </a:t>
            </a:r>
            <a:r>
              <a:rPr lang="en-US" dirty="0"/>
              <a:t>observations are particularly valuable for diagnosing certain processes.  Consideration should be given to arranging for collocated datasets, including sparser in situ data, of known value to specific evaluations.</a:t>
            </a:r>
          </a:p>
          <a:p>
            <a:pPr lvl="1"/>
            <a:r>
              <a:rPr lang="en-US" dirty="0" smtClean="0"/>
              <a:t>Precise </a:t>
            </a:r>
            <a:r>
              <a:rPr lang="en-US" dirty="0"/>
              <a:t>definitions of data </a:t>
            </a:r>
            <a:r>
              <a:rPr lang="en-US" dirty="0" smtClean="0"/>
              <a:t>products, including </a:t>
            </a:r>
            <a:r>
              <a:rPr lang="en-US" dirty="0"/>
              <a:t>biases, and precise definitions of the model output variables are required.  </a:t>
            </a:r>
          </a:p>
        </p:txBody>
      </p:sp>
    </p:spTree>
    <p:extLst>
      <p:ext uri="{BB962C8B-B14F-4D97-AF65-F5344CB8AC3E}">
        <p14:creationId xmlns:p14="http://schemas.microsoft.com/office/powerpoint/2010/main" val="1428659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28452" y="310852"/>
            <a:ext cx="6610374" cy="472785"/>
          </a:xfrm>
        </p:spPr>
        <p:txBody>
          <a:bodyPr/>
          <a:lstStyle/>
          <a:p>
            <a:r>
              <a:rPr lang="en-US" dirty="0"/>
              <a:t>Obs4MIPs – CMIP6 Planning Meeting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12271" y="1186713"/>
            <a:ext cx="8768443" cy="5524480"/>
          </a:xfrm>
        </p:spPr>
        <p:txBody>
          <a:bodyPr/>
          <a:lstStyle/>
          <a:p>
            <a:r>
              <a:rPr lang="en-US" dirty="0" smtClean="0"/>
              <a:t>Additional Recommendations (not consensus) – </a:t>
            </a:r>
          </a:p>
          <a:p>
            <a:pPr lvl="1"/>
            <a:r>
              <a:rPr lang="en-US" dirty="0" smtClean="0"/>
              <a:t>Relax </a:t>
            </a:r>
            <a:r>
              <a:rPr lang="en-US" dirty="0"/>
              <a:t>the “model-equivalent” criteria for inclusion in obs4MIPs. </a:t>
            </a:r>
            <a:endParaRPr lang="en-US" dirty="0" smtClean="0"/>
          </a:p>
          <a:p>
            <a:pPr lvl="1"/>
            <a:r>
              <a:rPr lang="en-US" dirty="0" smtClean="0"/>
              <a:t>Requiring </a:t>
            </a:r>
            <a:r>
              <a:rPr lang="en-US" dirty="0"/>
              <a:t>averaging kernels for the retrieval observations. </a:t>
            </a:r>
            <a:endParaRPr lang="en-US" dirty="0" smtClean="0"/>
          </a:p>
          <a:p>
            <a:pPr lvl="1"/>
            <a:r>
              <a:rPr lang="en-US" dirty="0" smtClean="0"/>
              <a:t>Evolve </a:t>
            </a:r>
            <a:r>
              <a:rPr lang="en-US" dirty="0"/>
              <a:t>to address process diagnostics and model development, in addition to evaluation. </a:t>
            </a:r>
            <a:endParaRPr lang="en-US" dirty="0" smtClean="0"/>
          </a:p>
          <a:p>
            <a:pPr lvl="1"/>
            <a:r>
              <a:rPr lang="en-US" dirty="0" smtClean="0"/>
              <a:t>Sparse </a:t>
            </a:r>
            <a:r>
              <a:rPr lang="en-US" dirty="0"/>
              <a:t>In-Situ datasets – where to start, how far to go?  </a:t>
            </a:r>
          </a:p>
          <a:p>
            <a:pPr lvl="1"/>
            <a:r>
              <a:rPr lang="en-US" dirty="0" smtClean="0"/>
              <a:t>Inclusion </a:t>
            </a:r>
            <a:r>
              <a:rPr lang="en-US" dirty="0"/>
              <a:t>of more Satellite Simulators (aka Observation Proxies) in the CMIP experiments. </a:t>
            </a:r>
            <a:endParaRPr lang="en-US" dirty="0" smtClean="0"/>
          </a:p>
          <a:p>
            <a:pPr lvl="1"/>
            <a:r>
              <a:rPr lang="en-US" dirty="0" smtClean="0"/>
              <a:t>No gatekeeping …  Just format enforcement ….</a:t>
            </a:r>
          </a:p>
        </p:txBody>
      </p:sp>
    </p:spTree>
    <p:extLst>
      <p:ext uri="{BB962C8B-B14F-4D97-AF65-F5344CB8AC3E}">
        <p14:creationId xmlns:p14="http://schemas.microsoft.com/office/powerpoint/2010/main" val="2883277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28452" y="310852"/>
            <a:ext cx="6610374" cy="472785"/>
          </a:xfrm>
        </p:spPr>
        <p:txBody>
          <a:bodyPr/>
          <a:lstStyle/>
          <a:p>
            <a:r>
              <a:rPr lang="en-US" dirty="0"/>
              <a:t>Obs4MIPs – CMIP6 Planning Meeting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309419"/>
              </p:ext>
            </p:extLst>
          </p:nvPr>
        </p:nvGraphicFramePr>
        <p:xfrm>
          <a:off x="457200" y="1265221"/>
          <a:ext cx="8001000" cy="1828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/>
                <a:gridCol w="1066800"/>
                <a:gridCol w="1257300"/>
                <a:gridCol w="1333500"/>
                <a:gridCol w="1333500"/>
                <a:gridCol w="1333500"/>
              </a:tblGrid>
              <a:tr h="1143000"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Alignment</a:t>
                      </a:r>
                      <a:r>
                        <a:rPr lang="en-US" b="1" baseline="0" dirty="0" smtClean="0"/>
                        <a:t> with CMIP Model Output</a:t>
                      </a:r>
                    </a:p>
                    <a:p>
                      <a:pPr algn="ctr"/>
                      <a:r>
                        <a:rPr lang="en-US" b="1" baseline="0" dirty="0" smtClean="0"/>
                        <a:t>(&amp; Used for Evaluation)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 Requirement / No obvious near-term use for Evaluation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Indirect or via complex processing steps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Alignment</a:t>
                      </a:r>
                      <a:r>
                        <a:rPr lang="en-US" sz="1600" baseline="0" dirty="0" smtClean="0"/>
                        <a:t> via simulator or operational operator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Alignment</a:t>
                      </a:r>
                      <a:r>
                        <a:rPr lang="en-US" sz="1600" baseline="0" dirty="0" smtClean="0"/>
                        <a:t> via simple steps e.g. ratio, column average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Strict Alignment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18160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532159"/>
              </p:ext>
            </p:extLst>
          </p:nvPr>
        </p:nvGraphicFramePr>
        <p:xfrm>
          <a:off x="457200" y="3384488"/>
          <a:ext cx="8077200" cy="243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2600"/>
                <a:gridCol w="990600"/>
                <a:gridCol w="5334000"/>
              </a:tblGrid>
              <a:tr h="487680">
                <a:tc rowSpan="5"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Evidence for Data Quality?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None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Significant</a:t>
                      </a:r>
                      <a:r>
                        <a:rPr lang="en-US" baseline="0" dirty="0" smtClean="0"/>
                        <a:t> &lt;-&gt; No Influence from models</a:t>
                      </a:r>
                      <a:endParaRPr lang="en-US" dirty="0" smtClean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876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Demonstrated via robust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cal</a:t>
                      </a:r>
                      <a:r>
                        <a:rPr lang="en-US" sz="1800" baseline="0" dirty="0" smtClean="0"/>
                        <a:t>/</a:t>
                      </a:r>
                      <a:r>
                        <a:rPr lang="en-US" sz="1800" baseline="0" dirty="0" err="1" smtClean="0"/>
                        <a:t>val</a:t>
                      </a:r>
                      <a:r>
                        <a:rPr lang="en-US" sz="1800" baseline="0" dirty="0" smtClean="0"/>
                        <a:t> activity</a:t>
                      </a:r>
                      <a:endParaRPr lang="en-US" sz="1800" dirty="0" smtClean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876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Subjective &lt;-&gt;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Objective</a:t>
                      </a:r>
                      <a:r>
                        <a:rPr lang="en-US" baseline="0" dirty="0" smtClean="0"/>
                        <a:t> error estimates</a:t>
                      </a:r>
                      <a:endParaRPr lang="en-US" dirty="0" smtClean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876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Large</a:t>
                      </a:r>
                      <a:r>
                        <a:rPr lang="en-US" baseline="0" dirty="0" smtClean="0"/>
                        <a:t> &lt;-&gt; Small error/uncertainties</a:t>
                      </a:r>
                      <a:endParaRPr lang="en-US" dirty="0" smtClean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87680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Demonstrated via N? </a:t>
                      </a:r>
                      <a:r>
                        <a:rPr lang="en-US" sz="1800" baseline="0" dirty="0" smtClean="0"/>
                        <a:t>uses in p</a:t>
                      </a:r>
                      <a:r>
                        <a:rPr lang="en-US" sz="1800" dirty="0" smtClean="0"/>
                        <a:t>eer-reviewed</a:t>
                      </a:r>
                      <a:r>
                        <a:rPr lang="en-US" sz="1800" baseline="0" dirty="0" smtClean="0"/>
                        <a:t> literature</a:t>
                      </a:r>
                      <a:endParaRPr lang="en-US" sz="1800" dirty="0" smtClean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65838" y="5949986"/>
            <a:ext cx="5303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WDAC Task Team to be charged with sorting this out 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948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65489" y="274638"/>
            <a:ext cx="6610374" cy="472785"/>
          </a:xfrm>
        </p:spPr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onclusion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Obs4MIPs is evolving under the guidance of the WDAC Task Team</a:t>
            </a:r>
          </a:p>
          <a:p>
            <a:r>
              <a:rPr lang="en-US" dirty="0" smtClean="0"/>
              <a:t>Looking forward to adding CCI datasets as they become available</a:t>
            </a:r>
          </a:p>
          <a:p>
            <a:r>
              <a:rPr lang="en-US" dirty="0" smtClean="0"/>
              <a:t>Many issues to sort out going forward …</a:t>
            </a:r>
          </a:p>
          <a:p>
            <a:endParaRPr lang="en-US" dirty="0"/>
          </a:p>
          <a:p>
            <a:r>
              <a:rPr lang="en-US" dirty="0" smtClean="0"/>
              <a:t>Find obs4MIPs at its new digs …</a:t>
            </a:r>
          </a:p>
          <a:p>
            <a:pPr algn="ctr"/>
            <a:r>
              <a:rPr lang="en-US" dirty="0">
                <a:hlinkClick r:id="rId2"/>
              </a:rPr>
              <a:t>https://www.earthsystemcog.org/projects/obs4mips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Or Google </a:t>
            </a:r>
            <a:r>
              <a:rPr lang="en-US" smtClean="0"/>
              <a:t>“obs4MIPs”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029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"/>
          <p:cNvSpPr>
            <a:spLocks noGrp="1"/>
          </p:cNvSpPr>
          <p:nvPr>
            <p:ph type="title" idx="4294967295"/>
          </p:nvPr>
        </p:nvSpPr>
        <p:spPr>
          <a:xfrm>
            <a:off x="1270002" y="0"/>
            <a:ext cx="6700762" cy="1011238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2800" dirty="0" smtClean="0">
                <a:solidFill>
                  <a:srgbClr val="000090"/>
                </a:solidFill>
                <a:latin typeface="+mn-lt"/>
              </a:rPr>
              <a:t>Initial Sentiments Behind obs4MIPS</a:t>
            </a:r>
            <a:br>
              <a:rPr lang="en-US" sz="2800" dirty="0" smtClean="0">
                <a:solidFill>
                  <a:srgbClr val="000090"/>
                </a:solidFill>
                <a:latin typeface="+mn-lt"/>
              </a:rPr>
            </a:br>
            <a:r>
              <a:rPr lang="en-US" sz="2400" i="1" dirty="0" smtClean="0">
                <a:latin typeface="+mn-lt"/>
              </a:rPr>
              <a:t>Under-Exploited Observations for Model Evaluation</a:t>
            </a:r>
            <a:endParaRPr lang="en-US" sz="2400" i="1" u="sng" dirty="0" smtClean="0">
              <a:latin typeface="+mn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1717524"/>
            <a:ext cx="9144000" cy="28989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8900" tIns="44450" rIns="88900" bIns="4445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SzPct val="100000"/>
              <a:buFont typeface="Times" charset="0"/>
              <a:buNone/>
              <a:defRPr/>
            </a:pPr>
            <a:r>
              <a:rPr lang="en-US" sz="2000" b="0" kern="0" dirty="0">
                <a:solidFill>
                  <a:srgbClr val="0033CC"/>
                </a:solidFill>
                <a:latin typeface="Comic Sans MS" charset="0"/>
                <a:ea typeface="Geneva" charset="0"/>
                <a:cs typeface="Geneva" charset="0"/>
              </a:rPr>
              <a:t> </a:t>
            </a:r>
          </a:p>
        </p:txBody>
      </p:sp>
      <p:pic>
        <p:nvPicPr>
          <p:cNvPr id="24581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388" y="2025045"/>
            <a:ext cx="3662362" cy="627063"/>
          </a:xfrm>
          <a:prstGeom prst="rect">
            <a:avLst/>
          </a:prstGeom>
          <a:noFill/>
          <a:ln w="9525">
            <a:solidFill>
              <a:srgbClr val="000090"/>
            </a:solidFill>
            <a:miter lim="800000"/>
            <a:headEnd/>
            <a:tailEnd/>
          </a:ln>
        </p:spPr>
      </p:pic>
      <p:pic>
        <p:nvPicPr>
          <p:cNvPr id="24582" name="Picture 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925" y="2671158"/>
            <a:ext cx="1939925" cy="1482725"/>
          </a:xfrm>
          <a:prstGeom prst="rect">
            <a:avLst/>
          </a:prstGeom>
          <a:noFill/>
          <a:ln w="28575">
            <a:solidFill>
              <a:srgbClr val="000090"/>
            </a:solidFill>
            <a:miter lim="800000"/>
            <a:headEnd/>
            <a:tailEnd/>
          </a:ln>
        </p:spPr>
      </p:pic>
      <p:pic>
        <p:nvPicPr>
          <p:cNvPr id="24583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4538" y="2879120"/>
            <a:ext cx="1943100" cy="1395413"/>
          </a:xfrm>
          <a:prstGeom prst="rect">
            <a:avLst/>
          </a:prstGeom>
          <a:noFill/>
          <a:ln w="25400">
            <a:solidFill>
              <a:srgbClr val="000090"/>
            </a:solidFill>
            <a:miter lim="800000"/>
            <a:headEnd/>
            <a:tailEnd/>
          </a:ln>
        </p:spPr>
      </p:pic>
      <p:sp>
        <p:nvSpPr>
          <p:cNvPr id="24584" name="TextBox 7"/>
          <p:cNvSpPr txBox="1">
            <a:spLocks noChangeArrowheads="1"/>
          </p:cNvSpPr>
          <p:nvPr/>
        </p:nvSpPr>
        <p:spPr bwMode="auto">
          <a:xfrm>
            <a:off x="157238" y="4384070"/>
            <a:ext cx="411238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2000" b="0" dirty="0">
                <a:solidFill>
                  <a:srgbClr val="0033CC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How to bring as much observational scrutiny as possible to the </a:t>
            </a:r>
            <a:r>
              <a:rPr lang="en-US" sz="2000" dirty="0" smtClean="0">
                <a:solidFill>
                  <a:srgbClr val="0033CC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CMIP/</a:t>
            </a:r>
            <a:r>
              <a:rPr lang="en-US" sz="2000" b="0" dirty="0" smtClean="0">
                <a:solidFill>
                  <a:srgbClr val="0033CC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IPCC </a:t>
            </a:r>
            <a:r>
              <a:rPr lang="en-US" sz="2000" b="0" dirty="0">
                <a:solidFill>
                  <a:srgbClr val="0033CC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process? </a:t>
            </a:r>
          </a:p>
        </p:txBody>
      </p:sp>
      <p:sp>
        <p:nvSpPr>
          <p:cNvPr id="24585" name="TextBox 10"/>
          <p:cNvSpPr txBox="1">
            <a:spLocks noChangeArrowheads="1"/>
          </p:cNvSpPr>
          <p:nvPr/>
        </p:nvSpPr>
        <p:spPr bwMode="auto">
          <a:xfrm>
            <a:off x="4960938" y="4411058"/>
            <a:ext cx="36512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2000" b="0" dirty="0">
                <a:solidFill>
                  <a:srgbClr val="0033CC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How to best utilize the wealth of </a:t>
            </a:r>
            <a:r>
              <a:rPr lang="en-US" sz="2000" b="0" dirty="0" smtClean="0">
                <a:solidFill>
                  <a:srgbClr val="0033CC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satellite observations </a:t>
            </a:r>
            <a:r>
              <a:rPr lang="en-US" sz="2000" b="0" dirty="0">
                <a:solidFill>
                  <a:srgbClr val="0033CC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for the </a:t>
            </a:r>
            <a:r>
              <a:rPr lang="en-US" sz="2000" b="0" dirty="0" smtClean="0">
                <a:solidFill>
                  <a:srgbClr val="0033CC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CMIP/IPCC </a:t>
            </a:r>
            <a:r>
              <a:rPr lang="en-US" sz="2000" b="0" dirty="0">
                <a:solidFill>
                  <a:srgbClr val="0033CC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process?</a:t>
            </a:r>
          </a:p>
        </p:txBody>
      </p:sp>
      <p:pic>
        <p:nvPicPr>
          <p:cNvPr id="2458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7388" y="2028296"/>
            <a:ext cx="1862137" cy="1385887"/>
          </a:xfrm>
          <a:prstGeom prst="rect">
            <a:avLst/>
          </a:prstGeom>
          <a:noFill/>
          <a:ln w="25400">
            <a:solidFill>
              <a:srgbClr val="000090"/>
            </a:solidFill>
            <a:miter lim="800000"/>
            <a:headEnd/>
            <a:tailEnd/>
          </a:ln>
        </p:spPr>
      </p:pic>
      <p:pic>
        <p:nvPicPr>
          <p:cNvPr id="24587" name="Picture 14" descr="nrdc_earth_small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2463" y="3201383"/>
            <a:ext cx="1695450" cy="1152525"/>
          </a:xfrm>
          <a:prstGeom prst="rect">
            <a:avLst/>
          </a:prstGeom>
          <a:noFill/>
          <a:ln w="25400">
            <a:solidFill>
              <a:srgbClr val="000090"/>
            </a:solidFill>
            <a:miter lim="800000"/>
            <a:headEnd/>
            <a:tailEnd/>
          </a:ln>
        </p:spPr>
      </p:pic>
      <p:pic>
        <p:nvPicPr>
          <p:cNvPr id="24588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4475" y="3163283"/>
            <a:ext cx="1647825" cy="1103312"/>
          </a:xfrm>
          <a:prstGeom prst="rect">
            <a:avLst/>
          </a:prstGeom>
          <a:noFill/>
          <a:ln w="25400">
            <a:solidFill>
              <a:srgbClr val="000090"/>
            </a:solidFill>
            <a:miter lim="800000"/>
            <a:headEnd/>
            <a:tailEnd/>
          </a:ln>
        </p:spPr>
      </p:pic>
      <p:pic>
        <p:nvPicPr>
          <p:cNvPr id="24589" name="Picture 1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6700" y="2174270"/>
            <a:ext cx="1836738" cy="933450"/>
          </a:xfrm>
          <a:prstGeom prst="rect">
            <a:avLst/>
          </a:prstGeom>
          <a:noFill/>
          <a:ln w="25400">
            <a:solidFill>
              <a:srgbClr val="000090"/>
            </a:solidFill>
            <a:miter lim="800000"/>
            <a:headEnd/>
            <a:tailEnd/>
          </a:ln>
        </p:spPr>
      </p:pic>
      <p:sp>
        <p:nvSpPr>
          <p:cNvPr id="2" name="Left Arrow 1"/>
          <p:cNvSpPr/>
          <p:nvPr/>
        </p:nvSpPr>
        <p:spPr>
          <a:xfrm>
            <a:off x="4124374" y="3121034"/>
            <a:ext cx="960461" cy="555951"/>
          </a:xfrm>
          <a:prstGeom prst="leftArrow">
            <a:avLst/>
          </a:prstGeom>
          <a:solidFill>
            <a:srgbClr val="000090"/>
          </a:soli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6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52" y="1268487"/>
            <a:ext cx="3589244" cy="3162298"/>
          </a:xfrm>
          <a:prstGeom prst="rect">
            <a:avLst/>
          </a:prstGeom>
          <a:ln w="19050" cmpd="sng">
            <a:solidFill>
              <a:srgbClr val="00009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8052" y="1774588"/>
            <a:ext cx="2804881" cy="2238731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1" name="TextBox 1"/>
          <p:cNvSpPr txBox="1">
            <a:spLocks noChangeArrowheads="1"/>
          </p:cNvSpPr>
          <p:nvPr/>
        </p:nvSpPr>
        <p:spPr bwMode="auto">
          <a:xfrm>
            <a:off x="573232" y="0"/>
            <a:ext cx="7975600" cy="892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0" dirty="0">
                <a:solidFill>
                  <a:srgbClr val="35359B"/>
                </a:solidFill>
                <a:latin typeface="+mn-lt"/>
              </a:rPr>
              <a:t>Model and Observation Overlap</a:t>
            </a:r>
          </a:p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0" dirty="0" smtClean="0">
                <a:solidFill>
                  <a:prstClr val="black"/>
                </a:solidFill>
                <a:latin typeface="+mn-lt"/>
              </a:rPr>
              <a:t>Where to Start? For </a:t>
            </a:r>
            <a:r>
              <a:rPr lang="en-US" sz="2000" b="0" dirty="0">
                <a:solidFill>
                  <a:prstClr val="black"/>
                </a:solidFill>
                <a:latin typeface="+mn-lt"/>
              </a:rPr>
              <a:t>what quantities are </a:t>
            </a:r>
            <a:r>
              <a:rPr lang="en-US" sz="2000" b="0" dirty="0" smtClean="0">
                <a:solidFill>
                  <a:prstClr val="black"/>
                </a:solidFill>
                <a:latin typeface="+mn-lt"/>
              </a:rPr>
              <a:t>comparisons </a:t>
            </a:r>
            <a:r>
              <a:rPr lang="en-US" sz="2000" b="0" dirty="0">
                <a:solidFill>
                  <a:prstClr val="black"/>
                </a:solidFill>
                <a:latin typeface="+mn-lt"/>
              </a:rPr>
              <a:t>viable?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1100" y="1435100"/>
            <a:ext cx="3784600" cy="2838450"/>
          </a:xfrm>
          <a:prstGeom prst="rect">
            <a:avLst/>
          </a:prstGeom>
          <a:ln w="19050" cmpd="sng">
            <a:solidFill>
              <a:srgbClr val="000090"/>
            </a:solidFill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777936" y="4351340"/>
            <a:ext cx="4469694" cy="23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8" tIns="45714" rIns="91428" bIns="45714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dirty="0" smtClean="0">
                <a:solidFill>
                  <a:prstClr val="black"/>
                </a:solidFill>
              </a:rPr>
              <a:t>Example</a:t>
            </a:r>
            <a:r>
              <a:rPr lang="en-US" sz="1800" b="0" dirty="0" smtClean="0">
                <a:solidFill>
                  <a:prstClr val="black"/>
                </a:solidFill>
              </a:rPr>
              <a:t>: NASA – Current Missions </a:t>
            </a:r>
            <a:r>
              <a:rPr lang="en-US" sz="1800" b="0" dirty="0">
                <a:solidFill>
                  <a:prstClr val="black"/>
                </a:solidFill>
              </a:rPr>
              <a:t>~14</a:t>
            </a:r>
          </a:p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0" dirty="0">
                <a:solidFill>
                  <a:prstClr val="black"/>
                </a:solidFill>
              </a:rPr>
              <a:t>Total Missions Flown ~ 60</a:t>
            </a:r>
          </a:p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0" dirty="0">
                <a:solidFill>
                  <a:prstClr val="black"/>
                </a:solidFill>
              </a:rPr>
              <a:t>Many with multiple instruments</a:t>
            </a:r>
          </a:p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0" dirty="0">
                <a:solidFill>
                  <a:prstClr val="black"/>
                </a:solidFill>
              </a:rPr>
              <a:t>Most with multiple products (e.g. 10-100s)</a:t>
            </a:r>
          </a:p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0" dirty="0">
                <a:solidFill>
                  <a:prstClr val="black"/>
                </a:solidFill>
              </a:rPr>
              <a:t>Many cases with the same products</a:t>
            </a:r>
          </a:p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0" dirty="0">
              <a:solidFill>
                <a:prstClr val="black"/>
              </a:solidFill>
            </a:endParaRPr>
          </a:p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0" u="sng" dirty="0">
                <a:solidFill>
                  <a:prstClr val="black"/>
                </a:solidFill>
              </a:rPr>
              <a:t>Over 1000 satellite-</a:t>
            </a:r>
          </a:p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0" u="sng" dirty="0">
                <a:solidFill>
                  <a:prstClr val="black"/>
                </a:solidFill>
              </a:rPr>
              <a:t>derived quantities</a:t>
            </a:r>
          </a:p>
        </p:txBody>
      </p:sp>
      <p:sp>
        <p:nvSpPr>
          <p:cNvPr id="40965" name="TextBox 7"/>
          <p:cNvSpPr txBox="1">
            <a:spLocks noChangeArrowheads="1"/>
          </p:cNvSpPr>
          <p:nvPr/>
        </p:nvSpPr>
        <p:spPr bwMode="auto">
          <a:xfrm>
            <a:off x="944730" y="4635502"/>
            <a:ext cx="2819066" cy="2335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8" tIns="45714" rIns="91428" bIns="45714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0">
                <a:solidFill>
                  <a:prstClr val="black"/>
                </a:solidFill>
              </a:rPr>
              <a:t>~120 ocean</a:t>
            </a:r>
          </a:p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0">
                <a:solidFill>
                  <a:prstClr val="black"/>
                </a:solidFill>
              </a:rPr>
              <a:t>~60 land</a:t>
            </a:r>
          </a:p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0">
                <a:solidFill>
                  <a:prstClr val="black"/>
                </a:solidFill>
              </a:rPr>
              <a:t>~90 atmos</a:t>
            </a:r>
          </a:p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0">
                <a:solidFill>
                  <a:prstClr val="black"/>
                </a:solidFill>
              </a:rPr>
              <a:t>~50 cryosphere</a:t>
            </a:r>
          </a:p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0">
              <a:solidFill>
                <a:prstClr val="black"/>
              </a:solidFill>
            </a:endParaRPr>
          </a:p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0" u="sng">
                <a:solidFill>
                  <a:prstClr val="black"/>
                </a:solidFill>
              </a:rPr>
              <a:t>Over 300 Variables in</a:t>
            </a:r>
          </a:p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0" u="sng">
                <a:solidFill>
                  <a:prstClr val="black"/>
                </a:solidFill>
              </a:rPr>
              <a:t>(monthly) CMIP Database</a:t>
            </a:r>
          </a:p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0">
              <a:solidFill>
                <a:prstClr val="black"/>
              </a:solidFill>
            </a:endParaRPr>
          </a:p>
        </p:txBody>
      </p:sp>
      <p:pic>
        <p:nvPicPr>
          <p:cNvPr id="40966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2226" y="3340826"/>
            <a:ext cx="3136900" cy="1231900"/>
          </a:xfrm>
          <a:prstGeom prst="rect">
            <a:avLst/>
          </a:prstGeom>
          <a:noFill/>
          <a:ln w="19050" cmpd="sng">
            <a:solidFill>
              <a:srgbClr val="35359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7" name="Rectangle 10"/>
          <p:cNvSpPr>
            <a:spLocks noChangeArrowheads="1"/>
          </p:cNvSpPr>
          <p:nvPr/>
        </p:nvSpPr>
        <p:spPr bwMode="auto">
          <a:xfrm>
            <a:off x="2436815" y="3546550"/>
            <a:ext cx="155257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8" tIns="45714" rIns="91428" bIns="45714">
            <a:spAutoFit/>
          </a:bodyPr>
          <a:lstStyle/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srgbClr val="35359B"/>
                </a:solidFill>
                <a:latin typeface="Arial" charset="0"/>
                <a:ea typeface="ＭＳ Ｐゴシック" charset="0"/>
                <a:cs typeface="ＭＳ Ｐゴシック" charset="0"/>
              </a:rPr>
              <a:t>Taylor et al. 2008</a:t>
            </a:r>
          </a:p>
        </p:txBody>
      </p:sp>
      <p:sp>
        <p:nvSpPr>
          <p:cNvPr id="34" name="Left-Right Arrow 33"/>
          <p:cNvSpPr/>
          <p:nvPr/>
        </p:nvSpPr>
        <p:spPr>
          <a:xfrm>
            <a:off x="3949700" y="6134102"/>
            <a:ext cx="1778000" cy="368300"/>
          </a:xfrm>
          <a:prstGeom prst="left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3535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7635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34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27989" y="1595487"/>
            <a:ext cx="5242298" cy="4186976"/>
          </a:xfrm>
          <a:prstGeom prst="rect">
            <a:avLst/>
          </a:prstGeom>
          <a:noFill/>
        </p:spPr>
        <p:txBody>
          <a:bodyPr/>
          <a:lstStyle/>
          <a:p>
            <a:pPr marL="457200" indent="-457200" algn="l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Use the </a:t>
            </a:r>
            <a:r>
              <a:rPr lang="en-US" sz="2000" b="0" dirty="0" smtClean="0">
                <a:solidFill>
                  <a:srgbClr val="558ED5"/>
                </a:solidFill>
                <a:latin typeface="Arial" pitchFamily="34" charset="0"/>
                <a:cs typeface="Arial" pitchFamily="34" charset="0"/>
              </a:rPr>
              <a:t>CMIP5 simulation protocol </a:t>
            </a: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(Taylor et al. 2009) as guideline for </a:t>
            </a:r>
            <a:r>
              <a:rPr lang="en-US" sz="2000" b="0" dirty="0" smtClean="0">
                <a:solidFill>
                  <a:srgbClr val="558ED5"/>
                </a:solidFill>
                <a:latin typeface="Arial" pitchFamily="34" charset="0"/>
                <a:cs typeface="Arial" pitchFamily="34" charset="0"/>
              </a:rPr>
              <a:t>selecting observations</a:t>
            </a: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l">
              <a:spcBef>
                <a:spcPts val="0"/>
              </a:spcBef>
              <a:spcAft>
                <a:spcPts val="1200"/>
              </a:spcAft>
              <a:buNone/>
              <a:defRPr/>
            </a:pPr>
            <a:endParaRPr lang="en-US" sz="2000" b="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Observations to be </a:t>
            </a:r>
            <a:r>
              <a:rPr lang="en-US" sz="2000" b="0" dirty="0" smtClean="0">
                <a:solidFill>
                  <a:srgbClr val="558ED5"/>
                </a:solidFill>
                <a:latin typeface="Arial" pitchFamily="34" charset="0"/>
                <a:cs typeface="Arial" pitchFamily="34" charset="0"/>
              </a:rPr>
              <a:t>formatted the same as CMIP Model output</a:t>
            </a:r>
            <a:r>
              <a:rPr lang="en-US" sz="2000" dirty="0">
                <a:solidFill>
                  <a:srgbClr val="558ED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(e.g. </a:t>
            </a:r>
            <a:r>
              <a:rPr lang="en-US" sz="2000" b="0" dirty="0" err="1" smtClean="0">
                <a:latin typeface="Arial" pitchFamily="34" charset="0"/>
                <a:cs typeface="Arial" pitchFamily="34" charset="0"/>
              </a:rPr>
              <a:t>NetCDF</a:t>
            </a: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 files, CF Convention)</a:t>
            </a:r>
            <a:endParaRPr lang="en-US" sz="1600" b="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Include a </a:t>
            </a:r>
            <a:r>
              <a:rPr lang="en-US" sz="2000" dirty="0" smtClean="0">
                <a:solidFill>
                  <a:srgbClr val="558ED5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2000" b="0" dirty="0" smtClean="0">
                <a:solidFill>
                  <a:srgbClr val="558ED5"/>
                </a:solidFill>
                <a:latin typeface="Arial" pitchFamily="34" charset="0"/>
                <a:cs typeface="Arial" pitchFamily="34" charset="0"/>
              </a:rPr>
              <a:t>echnical Note for each variable </a:t>
            </a: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describing observation and use for model evaluation (at graduate student level).</a:t>
            </a:r>
          </a:p>
          <a:p>
            <a:pPr marL="457200" indent="-457200" algn="l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Hosted side by side </a:t>
            </a:r>
            <a:r>
              <a:rPr lang="en-US" sz="2000" b="0" dirty="0" smtClean="0">
                <a:solidFill>
                  <a:srgbClr val="558ED5"/>
                </a:solidFill>
                <a:latin typeface="Arial" pitchFamily="34" charset="0"/>
                <a:cs typeface="Arial" pitchFamily="34" charset="0"/>
              </a:rPr>
              <a:t>on the ESGF </a:t>
            </a: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with CMIP model output.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 bwMode="auto">
          <a:xfrm>
            <a:off x="409103" y="-110961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kern="0" dirty="0" smtClean="0">
                <a:solidFill>
                  <a:srgbClr val="000090"/>
                </a:solidFill>
                <a:latin typeface="+mj-lt"/>
                <a:ea typeface="ＭＳ Ｐゴシック" charset="-128"/>
                <a:cs typeface="ＭＳ Ｐゴシック" charset="-128"/>
              </a:rPr>
              <a:t>obs4MIPs: The 4 Commandments</a:t>
            </a:r>
            <a:endParaRPr lang="en-US" sz="3200" i="1" kern="0" dirty="0" smtClean="0">
              <a:solidFill>
                <a:srgbClr val="000090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8" name="Group 28"/>
          <p:cNvGrpSpPr>
            <a:grpSpLocks/>
          </p:cNvGrpSpPr>
          <p:nvPr/>
        </p:nvGrpSpPr>
        <p:grpSpPr bwMode="auto">
          <a:xfrm>
            <a:off x="5771112" y="1184967"/>
            <a:ext cx="3284329" cy="1778365"/>
            <a:chOff x="4986211" y="4113526"/>
            <a:chExt cx="4011160" cy="2515950"/>
          </a:xfrm>
        </p:grpSpPr>
        <p:sp>
          <p:nvSpPr>
            <p:cNvPr id="9" name="Oval 8"/>
            <p:cNvSpPr/>
            <p:nvPr/>
          </p:nvSpPr>
          <p:spPr>
            <a:xfrm>
              <a:off x="4986211" y="4492632"/>
              <a:ext cx="1714796" cy="1201851"/>
            </a:xfrm>
            <a:prstGeom prst="ellipse">
              <a:avLst/>
            </a:prstGeom>
            <a:solidFill>
              <a:schemeClr val="accent5">
                <a:lumMod val="60000"/>
                <a:lumOff val="40000"/>
                <a:alpha val="3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5189378" y="4546786"/>
              <a:ext cx="1273453" cy="10450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 pitchFamily="-65" charset="0"/>
                  <a:ea typeface="ＭＳ Ｐゴシック" charset="0"/>
                  <a:cs typeface="ＭＳ Ｐゴシック" charset="0"/>
                </a:rPr>
                <a:t>Model Output</a:t>
              </a:r>
            </a:p>
            <a:p>
              <a:pPr algn="ctr"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 pitchFamily="-65" charset="0"/>
                  <a:ea typeface="ＭＳ Ｐゴシック" charset="0"/>
                  <a:cs typeface="ＭＳ Ｐゴシック" charset="0"/>
                </a:rPr>
                <a:t>Variables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6104314" y="4729836"/>
              <a:ext cx="2893057" cy="1899640"/>
            </a:xfrm>
            <a:prstGeom prst="ellipse">
              <a:avLst/>
            </a:prstGeom>
            <a:solidFill>
              <a:schemeClr val="accent5">
                <a:lumMod val="75000"/>
                <a:alpha val="28000"/>
              </a:schemeClr>
            </a:solidFill>
            <a:ln>
              <a:solidFill>
                <a:schemeClr val="accent1">
                  <a:shade val="95000"/>
                  <a:satMod val="105000"/>
                  <a:alpha val="32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TextBox 22"/>
            <p:cNvSpPr txBox="1">
              <a:spLocks noChangeArrowheads="1"/>
            </p:cNvSpPr>
            <p:nvPr/>
          </p:nvSpPr>
          <p:spPr bwMode="auto">
            <a:xfrm>
              <a:off x="6760094" y="5069300"/>
              <a:ext cx="1486225" cy="10450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 pitchFamily="-65" charset="0"/>
                  <a:ea typeface="ＭＳ Ｐゴシック" charset="0"/>
                  <a:cs typeface="ＭＳ Ｐゴシック" charset="0"/>
                </a:rPr>
                <a:t>Satellite Retrieval</a:t>
              </a:r>
            </a:p>
            <a:p>
              <a:pPr algn="ctr"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 pitchFamily="-65" charset="0"/>
                  <a:ea typeface="ＭＳ Ｐゴシック" charset="0"/>
                  <a:cs typeface="ＭＳ Ｐゴシック" charset="0"/>
                </a:rPr>
                <a:t>Variables</a:t>
              </a:r>
            </a:p>
          </p:txBody>
        </p:sp>
        <p:sp>
          <p:nvSpPr>
            <p:cNvPr id="13" name="TextBox 23"/>
            <p:cNvSpPr txBox="1">
              <a:spLocks noChangeArrowheads="1"/>
            </p:cNvSpPr>
            <p:nvPr/>
          </p:nvSpPr>
          <p:spPr bwMode="auto">
            <a:xfrm>
              <a:off x="6640672" y="4113526"/>
              <a:ext cx="2356699" cy="5225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90"/>
                  </a:solidFill>
                  <a:latin typeface="Arial" pitchFamily="-65" charset="0"/>
                  <a:ea typeface="ＭＳ Ｐゴシック" charset="0"/>
                  <a:cs typeface="ＭＳ Ｐゴシック" charset="0"/>
                </a:rPr>
                <a:t>Target Quantities</a:t>
              </a:r>
            </a:p>
          </p:txBody>
        </p:sp>
        <p:cxnSp>
          <p:nvCxnSpPr>
            <p:cNvPr id="14" name="Curved Connector 13"/>
            <p:cNvCxnSpPr/>
            <p:nvPr/>
          </p:nvCxnSpPr>
          <p:spPr>
            <a:xfrm rot="5400000">
              <a:off x="6345525" y="4621236"/>
              <a:ext cx="726847" cy="492233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9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27"/>
          <p:cNvGrpSpPr>
            <a:grpSpLocks/>
          </p:cNvGrpSpPr>
          <p:nvPr/>
        </p:nvGrpSpPr>
        <p:grpSpPr bwMode="auto">
          <a:xfrm>
            <a:off x="6372132" y="3557210"/>
            <a:ext cx="2565466" cy="3162034"/>
            <a:chOff x="289188" y="3783923"/>
            <a:chExt cx="2565846" cy="3161884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6" name="Oval 15"/>
            <p:cNvSpPr/>
            <p:nvPr/>
          </p:nvSpPr>
          <p:spPr>
            <a:xfrm>
              <a:off x="539450" y="3783923"/>
              <a:ext cx="1005036" cy="603222"/>
            </a:xfrm>
            <a:prstGeom prst="ellipse">
              <a:avLst/>
            </a:prstGeom>
            <a:solidFill>
              <a:srgbClr val="C6D9F1"/>
            </a:solidFill>
            <a:ln>
              <a:solidFill>
                <a:srgbClr val="558ED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" name="TextBox 8"/>
            <p:cNvSpPr txBox="1">
              <a:spLocks noChangeArrowheads="1"/>
            </p:cNvSpPr>
            <p:nvPr/>
          </p:nvSpPr>
          <p:spPr bwMode="auto">
            <a:xfrm>
              <a:off x="588213" y="3915184"/>
              <a:ext cx="916261" cy="313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 pitchFamily="-65" charset="0"/>
                  <a:ea typeface="ＭＳ Ｐゴシック" charset="0"/>
                  <a:cs typeface="ＭＳ Ｐゴシック" charset="0"/>
                </a:rPr>
                <a:t>Modelers</a:t>
              </a:r>
            </a:p>
          </p:txBody>
        </p:sp>
        <p:sp>
          <p:nvSpPr>
            <p:cNvPr id="18" name="Oval 17"/>
            <p:cNvSpPr/>
            <p:nvPr/>
          </p:nvSpPr>
          <p:spPr>
            <a:xfrm>
              <a:off x="1761019" y="3811104"/>
              <a:ext cx="1006624" cy="603222"/>
            </a:xfrm>
            <a:prstGeom prst="ellipse">
              <a:avLst/>
            </a:prstGeom>
            <a:solidFill>
              <a:srgbClr val="C6D9F1"/>
            </a:solidFill>
            <a:ln>
              <a:solidFill>
                <a:srgbClr val="558ED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" name="TextBox 10"/>
            <p:cNvSpPr txBox="1">
              <a:spLocks noChangeArrowheads="1"/>
            </p:cNvSpPr>
            <p:nvPr/>
          </p:nvSpPr>
          <p:spPr bwMode="auto">
            <a:xfrm>
              <a:off x="1702209" y="3859482"/>
              <a:ext cx="1152825" cy="523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pitchFamily="-65" charset="0"/>
                  <a:ea typeface="ＭＳ Ｐゴシック" charset="0"/>
                  <a:cs typeface="ＭＳ Ｐゴシック" charset="0"/>
                </a:rPr>
                <a:t>Observation</a:t>
              </a:r>
              <a:endParaRPr lang="en-US" sz="1400" dirty="0">
                <a:solidFill>
                  <a:srgbClr val="000000"/>
                </a:solidFill>
                <a:latin typeface="Arial" pitchFamily="-65" charset="0"/>
                <a:ea typeface="ＭＳ Ｐゴシック" charset="0"/>
                <a:cs typeface="ＭＳ Ｐゴシック" charset="0"/>
              </a:endParaRPr>
            </a:p>
            <a:p>
              <a:pPr algn="ctr"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 pitchFamily="-65" charset="0"/>
                  <a:ea typeface="ＭＳ Ｐゴシック" charset="0"/>
                  <a:cs typeface="ＭＳ Ｐゴシック" charset="0"/>
                </a:rPr>
                <a:t>Experts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517822" y="4402533"/>
              <a:ext cx="2173611" cy="1595363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558ED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" name="TextBox 12"/>
            <p:cNvSpPr txBox="1">
              <a:spLocks noChangeArrowheads="1"/>
            </p:cNvSpPr>
            <p:nvPr/>
          </p:nvSpPr>
          <p:spPr bwMode="auto">
            <a:xfrm>
              <a:off x="1083056" y="4893048"/>
              <a:ext cx="1120941" cy="5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 pitchFamily="-65" charset="0"/>
                  <a:ea typeface="ＭＳ Ｐゴシック" charset="0"/>
                  <a:cs typeface="ＭＳ Ｐゴシック" charset="0"/>
                </a:rPr>
                <a:t>Analysis</a:t>
              </a:r>
            </a:p>
            <a:p>
              <a:pPr algn="ctr"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 pitchFamily="-65" charset="0"/>
                  <a:ea typeface="ＭＳ Ｐゴシック" charset="0"/>
                  <a:cs typeface="ＭＳ Ｐゴシック" charset="0"/>
                </a:rPr>
                <a:t>Community</a:t>
              </a:r>
            </a:p>
          </p:txBody>
        </p:sp>
        <p:sp>
          <p:nvSpPr>
            <p:cNvPr id="22" name="TextBox 13"/>
            <p:cNvSpPr txBox="1">
              <a:spLocks noChangeArrowheads="1"/>
            </p:cNvSpPr>
            <p:nvPr/>
          </p:nvSpPr>
          <p:spPr bwMode="auto">
            <a:xfrm>
              <a:off x="289188" y="6299507"/>
              <a:ext cx="1489180" cy="646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dirty="0" smtClean="0">
                  <a:solidFill>
                    <a:srgbClr val="000090"/>
                  </a:solidFill>
                  <a:latin typeface="Arial" pitchFamily="-65" charset="0"/>
                  <a:ea typeface="ＭＳ Ｐゴシック" charset="0"/>
                  <a:cs typeface="ＭＳ Ｐゴシック" charset="0"/>
                </a:rPr>
                <a:t>Initial</a:t>
              </a:r>
              <a:r>
                <a:rPr lang="en-US" dirty="0" smtClean="0">
                  <a:solidFill>
                    <a:srgbClr val="000090"/>
                  </a:solidFill>
                  <a:latin typeface="Arial" pitchFamily="-65" charset="0"/>
                  <a:ea typeface="ＭＳ Ｐゴシック" charset="0"/>
                  <a:cs typeface="ＭＳ Ｐゴシック" charset="0"/>
                </a:rPr>
                <a:t> Target </a:t>
              </a:r>
            </a:p>
            <a:p>
              <a:pPr defTabSz="91427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 smtClean="0">
                  <a:solidFill>
                    <a:srgbClr val="000090"/>
                  </a:solidFill>
                  <a:latin typeface="Arial" pitchFamily="-65" charset="0"/>
                  <a:ea typeface="ＭＳ Ｐゴシック" charset="0"/>
                  <a:cs typeface="ＭＳ Ｐゴシック" charset="0"/>
                </a:rPr>
                <a:t>Community</a:t>
              </a:r>
              <a:endParaRPr lang="en-US" dirty="0">
                <a:solidFill>
                  <a:srgbClr val="000090"/>
                </a:solidFill>
                <a:latin typeface="Arial" pitchFamily="-65" charset="0"/>
                <a:ea typeface="ＭＳ Ｐゴシック" charset="0"/>
                <a:cs typeface="ＭＳ Ｐゴシック" charset="0"/>
              </a:endParaRPr>
            </a:p>
          </p:txBody>
        </p:sp>
        <p:cxnSp>
          <p:nvCxnSpPr>
            <p:cNvPr id="23" name="Curved Connector 22"/>
            <p:cNvCxnSpPr/>
            <p:nvPr/>
          </p:nvCxnSpPr>
          <p:spPr>
            <a:xfrm rot="5400000" flipH="1" flipV="1">
              <a:off x="791748" y="6011359"/>
              <a:ext cx="427018" cy="301670"/>
            </a:xfrm>
            <a:prstGeom prst="curvedConnector3">
              <a:avLst>
                <a:gd name="adj1" fmla="val 50000"/>
              </a:avLst>
            </a:prstGeom>
            <a:grpFill/>
            <a:ln>
              <a:solidFill>
                <a:srgbClr val="00009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Left Brace 1"/>
          <p:cNvSpPr/>
          <p:nvPr/>
        </p:nvSpPr>
        <p:spPr>
          <a:xfrm flipH="1">
            <a:off x="5370287" y="1452934"/>
            <a:ext cx="231491" cy="1365256"/>
          </a:xfrm>
          <a:prstGeom prst="leftBrace">
            <a:avLst/>
          </a:prstGeom>
          <a:ln>
            <a:solidFill>
              <a:srgbClr val="558ED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Brace 23"/>
          <p:cNvSpPr/>
          <p:nvPr/>
        </p:nvSpPr>
        <p:spPr>
          <a:xfrm flipH="1">
            <a:off x="5370287" y="3205238"/>
            <a:ext cx="372446" cy="3132667"/>
          </a:xfrm>
          <a:prstGeom prst="leftBrace">
            <a:avLst/>
          </a:prstGeom>
          <a:ln>
            <a:solidFill>
              <a:srgbClr val="558ED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92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 bwMode="auto">
          <a:xfrm>
            <a:off x="1221619" y="-7938"/>
            <a:ext cx="6464762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kern="0" dirty="0" smtClean="0">
                <a:solidFill>
                  <a:srgbClr val="000090"/>
                </a:solidFill>
                <a:latin typeface="Calibri"/>
                <a:ea typeface="ＭＳ Ｐゴシック" charset="-128"/>
                <a:cs typeface="ＭＳ Ｐゴシック" charset="-128"/>
              </a:rPr>
              <a:t>obs4MIPs “</a:t>
            </a:r>
            <a:r>
              <a:rPr lang="en-US" sz="3200" kern="0" dirty="0">
                <a:solidFill>
                  <a:srgbClr val="000090"/>
                </a:solidFill>
                <a:latin typeface="Calibri"/>
                <a:ea typeface="ＭＳ Ｐゴシック" charset="-128"/>
                <a:cs typeface="ＭＳ Ｐゴシック" charset="-128"/>
              </a:rPr>
              <a:t>Technical </a:t>
            </a:r>
            <a:r>
              <a:rPr lang="en-US" sz="3200" kern="0" dirty="0" smtClean="0">
                <a:solidFill>
                  <a:srgbClr val="000090"/>
                </a:solidFill>
                <a:latin typeface="Calibri"/>
                <a:ea typeface="ＭＳ Ｐゴシック" charset="-128"/>
                <a:cs typeface="ＭＳ Ｐゴシック" charset="-128"/>
              </a:rPr>
              <a:t>Note”</a:t>
            </a:r>
            <a:endParaRPr lang="en-US" sz="3200" kern="0" dirty="0">
              <a:solidFill>
                <a:srgbClr val="000090"/>
              </a:solidFill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59692" y="1335087"/>
            <a:ext cx="7565293" cy="5522913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Times" charset="0"/>
              <a:buNone/>
              <a:defRPr/>
            </a:pPr>
            <a:r>
              <a:rPr lang="en-US" sz="2800" b="1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Content</a:t>
            </a:r>
          </a:p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Intent of the Document</a:t>
            </a:r>
            <a:endParaRPr lang="en-US" sz="2800" dirty="0">
              <a:solidFill>
                <a:srgbClr val="00009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Data Field Description</a:t>
            </a:r>
          </a:p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Data Origin</a:t>
            </a:r>
          </a:p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Validation and Uncertainty Estimate</a:t>
            </a:r>
          </a:p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Considerations for use in Model Evaluation</a:t>
            </a:r>
          </a:p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Instrument Overview</a:t>
            </a:r>
          </a:p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References</a:t>
            </a:r>
          </a:p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Revision History</a:t>
            </a:r>
          </a:p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POC</a:t>
            </a:r>
          </a:p>
          <a:p>
            <a:pPr>
              <a:spcBef>
                <a:spcPct val="20000"/>
              </a:spcBef>
              <a:buFont typeface="Times" charset="0"/>
              <a:buNone/>
              <a:defRPr/>
            </a:pPr>
            <a:endParaRPr lang="en-US" sz="2800" dirty="0" smtClean="0">
              <a:solidFill>
                <a:srgbClr val="00009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</a:pPr>
            <a:endParaRPr lang="en-US" dirty="0" smtClean="0">
              <a:solidFill>
                <a:srgbClr val="00009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8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1390952" y="149471"/>
            <a:ext cx="6216953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000090"/>
                </a:solidFill>
              </a:rPr>
              <a:t>Evolution and Status of obs4MIPs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444500" y="6451600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1174585"/>
            <a:ext cx="9228667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Font typeface="Wingdings" charset="2"/>
              <a:buChar char="ü"/>
            </a:pPr>
            <a:r>
              <a:rPr lang="en-US" sz="3200" dirty="0" smtClean="0"/>
              <a:t> Pilot Phase - CMIP5 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i="1" dirty="0" smtClean="0"/>
              <a:t>Initial protocols – variables, sources &amp; documentation</a:t>
            </a:r>
            <a:endParaRPr lang="en-US" sz="2000" i="1" dirty="0"/>
          </a:p>
          <a:p>
            <a:pPr marL="800100" lvl="1" indent="-342900">
              <a:buFont typeface="Arial"/>
              <a:buChar char="•"/>
            </a:pPr>
            <a:r>
              <a:rPr lang="en-US" sz="2000" i="1" dirty="0" smtClean="0"/>
              <a:t>Compatibility with CMIP file formats and ESGF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i="1" dirty="0" smtClean="0"/>
              <a:t>PCMDI Science &amp; GSFC IT Workshops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i="1" dirty="0" smtClean="0"/>
              <a:t>Identified and provided ~ 15 variables</a:t>
            </a:r>
            <a:endParaRPr lang="en-US" sz="2400" i="1" dirty="0" smtClean="0"/>
          </a:p>
          <a:p>
            <a:pPr marL="457200" indent="-457200">
              <a:buSzPct val="150000"/>
              <a:buFont typeface="Wingdings" charset="2"/>
              <a:buChar char="ü"/>
            </a:pPr>
            <a:r>
              <a:rPr lang="en-US" sz="3200" dirty="0" smtClean="0"/>
              <a:t> Expanding the Pilot</a:t>
            </a:r>
          </a:p>
          <a:p>
            <a:pPr marL="801688" indent="-342900">
              <a:buFont typeface="Arial"/>
              <a:buChar char="•"/>
              <a:tabLst>
                <a:tab pos="458788" algn="l"/>
              </a:tabLst>
            </a:pPr>
            <a:r>
              <a:rPr lang="en-US" sz="2000" i="1" dirty="0" smtClean="0"/>
              <a:t>Additional data types, sources, variables (e.g., CFMIP, CMUG, CEOS, reanalysis)</a:t>
            </a:r>
          </a:p>
          <a:p>
            <a:pPr marL="801688" indent="-342900">
              <a:buFont typeface="Arial"/>
              <a:buChar char="•"/>
              <a:tabLst>
                <a:tab pos="458788" algn="l"/>
              </a:tabLst>
            </a:pPr>
            <a:r>
              <a:rPr lang="en-US" sz="2000" i="1" dirty="0" smtClean="0"/>
              <a:t>Reconsidering the initial guidelines/boundaries</a:t>
            </a:r>
          </a:p>
          <a:p>
            <a:pPr marL="801688" indent="-342900">
              <a:buFont typeface="Arial"/>
              <a:buChar char="•"/>
              <a:tabLst>
                <a:tab pos="458788" algn="l"/>
              </a:tabLst>
            </a:pPr>
            <a:r>
              <a:rPr lang="en-US" sz="2000" i="1" dirty="0" smtClean="0"/>
              <a:t>Some partial oversight &amp; governance: NASA+ Working Group </a:t>
            </a:r>
            <a:endParaRPr lang="en-US" sz="2400" i="1" dirty="0"/>
          </a:p>
          <a:p>
            <a:pPr marL="514350" indent="-514350">
              <a:buFont typeface="Wingdings" charset="2"/>
              <a:buChar char="q"/>
            </a:pPr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Planning Ahead – CMIP6</a:t>
            </a:r>
          </a:p>
          <a:p>
            <a:pPr marL="801688" indent="-342900">
              <a:buFont typeface="Arial"/>
              <a:buChar char="•"/>
              <a:tabLst>
                <a:tab pos="458788" algn="l"/>
              </a:tabLst>
            </a:pPr>
            <a:r>
              <a:rPr lang="en-US" sz="2000" i="1" dirty="0" smtClean="0">
                <a:solidFill>
                  <a:schemeClr val="bg1">
                    <a:lumMod val="85000"/>
                  </a:schemeClr>
                </a:solidFill>
              </a:rPr>
              <a:t>Identify additional data sources / remaining variable gap across Earth System </a:t>
            </a:r>
          </a:p>
          <a:p>
            <a:pPr marL="801688" indent="-342900">
              <a:buFont typeface="Arial"/>
              <a:buChar char="•"/>
              <a:tabLst>
                <a:tab pos="458788" algn="l"/>
              </a:tabLst>
            </a:pPr>
            <a:r>
              <a:rPr lang="en-US" sz="2000" i="1" dirty="0" smtClean="0">
                <a:solidFill>
                  <a:schemeClr val="bg1">
                    <a:lumMod val="85000"/>
                  </a:schemeClr>
                </a:solidFill>
              </a:rPr>
              <a:t>Judicious/expanded model output considerations, including satellite simulators</a:t>
            </a:r>
          </a:p>
          <a:p>
            <a:pPr marL="801688" indent="-342900">
              <a:buFont typeface="Arial"/>
              <a:buChar char="•"/>
              <a:tabLst>
                <a:tab pos="458788" algn="l"/>
              </a:tabLst>
            </a:pPr>
            <a:r>
              <a:rPr lang="en-US" sz="2000" i="1" dirty="0" smtClean="0">
                <a:solidFill>
                  <a:schemeClr val="bg1">
                    <a:lumMod val="85000"/>
                  </a:schemeClr>
                </a:solidFill>
              </a:rPr>
              <a:t>Increasing community input on objectives and on implementation contributions</a:t>
            </a:r>
          </a:p>
          <a:p>
            <a:pPr marL="801688" indent="-342900">
              <a:buFont typeface="Arial"/>
              <a:buChar char="•"/>
              <a:tabLst>
                <a:tab pos="458788" algn="l"/>
              </a:tabLst>
            </a:pPr>
            <a:r>
              <a:rPr lang="en-US" sz="2000" i="1" dirty="0" smtClean="0">
                <a:solidFill>
                  <a:schemeClr val="bg1">
                    <a:lumMod val="85000"/>
                  </a:schemeClr>
                </a:solidFill>
              </a:rPr>
              <a:t>Broadening awareness &amp; </a:t>
            </a:r>
            <a:r>
              <a:rPr lang="en-US" sz="2000" i="1" dirty="0">
                <a:solidFill>
                  <a:schemeClr val="bg1">
                    <a:lumMod val="85000"/>
                  </a:schemeClr>
                </a:solidFill>
              </a:rPr>
              <a:t>governance: </a:t>
            </a:r>
            <a:r>
              <a:rPr lang="en-US" sz="2000" i="1" dirty="0" smtClean="0">
                <a:solidFill>
                  <a:schemeClr val="bg1">
                    <a:lumMod val="85000"/>
                  </a:schemeClr>
                </a:solidFill>
              </a:rPr>
              <a:t>WDAC obs4MIPs Task Team</a:t>
            </a:r>
          </a:p>
        </p:txBody>
      </p:sp>
    </p:spTree>
    <p:extLst>
      <p:ext uri="{BB962C8B-B14F-4D97-AF65-F5344CB8AC3E}">
        <p14:creationId xmlns:p14="http://schemas.microsoft.com/office/powerpoint/2010/main" val="110748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Box 1"/>
          <p:cNvSpPr txBox="1">
            <a:spLocks noChangeArrowheads="1"/>
          </p:cNvSpPr>
          <p:nvPr/>
        </p:nvSpPr>
        <p:spPr bwMode="auto">
          <a:xfrm>
            <a:off x="611211" y="171409"/>
            <a:ext cx="7975600" cy="5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2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0" dirty="0" smtClean="0">
                <a:solidFill>
                  <a:srgbClr val="35359B"/>
                </a:solidFill>
                <a:latin typeface="+mn-lt"/>
              </a:rPr>
              <a:t>obs4MIPs: Current Set of Observations</a:t>
            </a:r>
            <a:endParaRPr lang="en-US" sz="3200" b="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46088" y="1114073"/>
            <a:ext cx="7763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https://www.earthsystemcog.org/projects/obs4mips/satellite_products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465126"/>
              </p:ext>
            </p:extLst>
          </p:nvPr>
        </p:nvGraphicFramePr>
        <p:xfrm>
          <a:off x="407406" y="1600199"/>
          <a:ext cx="8410670" cy="51612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15602"/>
                <a:gridCol w="1086379"/>
                <a:gridCol w="1051333"/>
                <a:gridCol w="1857356"/>
              </a:tblGrid>
              <a:tr h="2177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CMIP Protocol Variables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89" marR="4789" marT="47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Data Source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89" marR="4789" marT="47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Time Period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89" marR="4789" marT="47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Comments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89" marR="4789" marT="4789" marB="0" anchor="ctr"/>
                </a:tc>
              </a:tr>
              <a:tr h="217786">
                <a:tc>
                  <a:txBody>
                    <a:bodyPr/>
                    <a:lstStyle/>
                    <a:p>
                      <a:pPr algn="l" fontAlgn="ctr"/>
                      <a:r>
                        <a:rPr lang="sv-SE" sz="800" u="none" strike="noStrike">
                          <a:effectLst/>
                        </a:rPr>
                        <a:t>ta, hus - Atm Temp, Specific Humidity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AIRS (≥ 300 hPa)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9/02 – 5/11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AIRS +MLS needed to cover all required pressure levels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326679">
                <a:tc>
                  <a:txBody>
                    <a:bodyPr/>
                    <a:lstStyle/>
                    <a:p>
                      <a:pPr algn="l" fontAlgn="ctr"/>
                      <a:r>
                        <a:rPr lang="sv-SE" sz="800" u="none" strike="noStrike">
                          <a:effectLst/>
                        </a:rPr>
                        <a:t>ta, hus - Atm Temp, Specific Humidity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MLS ( &lt; 300 hPa)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8/04 - 12/10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2 x 5 degrees Lat-Lon</a:t>
                      </a:r>
                      <a:br>
                        <a:rPr lang="en-US" sz="800" u="none" strike="noStrike">
                          <a:effectLst/>
                        </a:rPr>
                      </a:br>
                      <a:r>
                        <a:rPr lang="en-US" sz="800" u="none" strike="noStrike">
                          <a:effectLst/>
                        </a:rPr>
                        <a:t>AIRS +MLS needed to cover all required pressure levels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1088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err="1">
                          <a:effectLst/>
                        </a:rPr>
                        <a:t>tos</a:t>
                      </a:r>
                      <a:r>
                        <a:rPr lang="en-US" sz="800" u="none" strike="noStrike" dirty="0">
                          <a:effectLst/>
                        </a:rPr>
                        <a:t> - Sea Surface Temperature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AMSR-E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6/02 - 12/10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2177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rlut, rlutcs, rsdt, rsut, rsutcs - TOA outgoing LW &amp; SW Radiation, Incident SW Radiation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CERES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3/00 - 6/11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326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rlds, rldscs, rlus, rsds, rsdscs, rsus, rsuscs - Surface down- and upwelling LW &amp; SW Radiation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CERES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3/00 - 2/10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Some isolated inconsistent data values.  An update is in progress.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1088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clt – Total Cloud Fraction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MODIS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3/00 - 9/11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2177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zos  - Sea Surface Height Above Geoid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TOPEX/JASON series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10/92 - 12/10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AVISO Product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326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pr - Precip flux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TRMM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1/98 - 10/12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.25 x 2.5 degree, 50 N - 50 S</a:t>
                      </a:r>
                      <a:br>
                        <a:rPr lang="en-US" sz="800" u="none" strike="noStrike">
                          <a:effectLst/>
                        </a:rPr>
                      </a:br>
                      <a:r>
                        <a:rPr lang="en-US" sz="800" u="none" strike="noStrike">
                          <a:effectLst/>
                        </a:rPr>
                        <a:t>Monthly Ave &amp; 3 Hourly snapshots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2177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pr - Precip flux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GPCP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1Oct96 - 30Jul11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Daily Ave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1088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pr - Precip flux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GPCP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01/79 - 7/11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2.5 x 2.5 degree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2177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sfcWind, uas, vas - near surface winds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QuikSCAT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8/99 –10/09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Oceans only, excluding sea ice regions.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2177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fpar - Fract Abs Photo Active Radiation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MODIS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2/00 - 12/09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.5 x .5 degree, Not a CMIP5 variable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1088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lai - Leaf Area Index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MODIS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2/00 - 12/09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.5 x .5 degree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2177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tro3 – Mole Fract of Ozone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TES (standard pressure levels)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7/05 - 12/09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2 x 2.5 degree Lat-Lon</a:t>
                      </a:r>
                      <a:br>
                        <a:rPr lang="en-US" sz="800" u="none" strike="noStrike">
                          <a:effectLst/>
                        </a:rPr>
                      </a:br>
                      <a:r>
                        <a:rPr lang="en-US" sz="800" u="none" strike="noStrike">
                          <a:effectLst/>
                        </a:rPr>
                        <a:t>Some unresolved issues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326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od550aer - AOD 550 nm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MISR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3/00 - 12/12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Over Land only</a:t>
                      </a:r>
                      <a:br>
                        <a:rPr lang="en-US" sz="800" u="none" strike="noStrike">
                          <a:effectLst/>
                        </a:rPr>
                      </a:br>
                      <a:r>
                        <a:rPr lang="en-US" sz="800" u="none" strike="noStrike">
                          <a:effectLst/>
                        </a:rPr>
                        <a:t>some isolated inconsistent data values.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326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od550aer - AOD 550 nm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MODIS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3/00 - 12/12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Over Ocean only</a:t>
                      </a:r>
                      <a:br>
                        <a:rPr lang="en-US" sz="800" u="none" strike="noStrike">
                          <a:effectLst/>
                        </a:rPr>
                      </a:br>
                      <a:r>
                        <a:rPr lang="en-US" sz="800" u="none" strike="noStrike">
                          <a:effectLst/>
                        </a:rPr>
                        <a:t>some isolated inconsistent data values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2177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ua, va - near surface winds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ECMWF Reanalysis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1/79 - 3/13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.75 x .75 degrees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2177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tos - Sea Surface Temperature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ARC SST </a:t>
                      </a:r>
                      <a:br>
                        <a:rPr lang="en-US" sz="800" u="none" strike="noStrike">
                          <a:effectLst/>
                        </a:rPr>
                      </a:br>
                      <a:r>
                        <a:rPr lang="en-US" sz="800" u="none" strike="noStrike">
                          <a:effectLst/>
                        </a:rPr>
                        <a:t>(ATSR, AATSR)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1/97 - 12/11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1088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clisccp ; albisccp ; cltisccp ; cttisccp ; pctisccp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ISCCP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7/83 - 6/08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326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cfad2Lidarsr532 ; cfad2Lidarsr532 ; cfadLidarsr532 ; clrcalipso ; uncalipso ; clcalipso ; clccalipso ; clhcalipso ; cllcalipso ; clmcalipso ; cltcalipso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CALIPSO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6/06 - 12/10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mon &amp; day/night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1088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parasolRefl ; parasolRefl ; sza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PARASOL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3/05 - 12/08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mon &amp; day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  <a:tr h="1088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overpasses ; missingdatafraction ; cfadDbze94 ; cltcloudsat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CloudSat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6/06 - 10/12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104" marR="4789" marT="4789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21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/>
          <p:cNvSpPr txBox="1">
            <a:spLocks/>
          </p:cNvSpPr>
          <p:nvPr/>
        </p:nvSpPr>
        <p:spPr bwMode="auto">
          <a:xfrm>
            <a:off x="3261432" y="3035264"/>
            <a:ext cx="6926999" cy="300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i="1" kern="0" dirty="0" smtClean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(NASA datasets only)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93455" y="6200137"/>
            <a:ext cx="5657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* “Unique” counts unique user ID downloads of a complete dataset, not individual files.  Repeat downloads of the same dataset by the same user were counted only once.</a:t>
            </a:r>
            <a:endParaRPr lang="en-US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09231" y="1011556"/>
            <a:ext cx="3994728" cy="646331"/>
          </a:xfrm>
          <a:prstGeom prst="rect">
            <a:avLst/>
          </a:prstGeom>
          <a:solidFill>
            <a:srgbClr val="B9CDE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b="1" dirty="0" smtClean="0">
                <a:solidFill>
                  <a:prstClr val="black"/>
                </a:solidFill>
                <a:latin typeface="Calibri"/>
              </a:rPr>
              <a:t>119 unique* users from 16 countries</a:t>
            </a:r>
          </a:p>
          <a:p>
            <a:pPr algn="ctr" defTabSz="914400"/>
            <a:r>
              <a:rPr lang="en-US" b="1" dirty="0" smtClean="0">
                <a:solidFill>
                  <a:prstClr val="black"/>
                </a:solidFill>
                <a:latin typeface="Calibri"/>
              </a:rPr>
              <a:t>641 dataset downloads in 2012-13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0056" y="87825"/>
            <a:ext cx="469130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3200" dirty="0" smtClean="0">
                <a:solidFill>
                  <a:srgbClr val="000090"/>
                </a:solidFill>
                <a:latin typeface="Calibri"/>
              </a:rPr>
              <a:t>obs4MIPs: Access Statistics</a:t>
            </a:r>
            <a:endParaRPr lang="en-US" sz="3200" dirty="0">
              <a:solidFill>
                <a:srgbClr val="000090"/>
              </a:solidFill>
              <a:latin typeface="Calibri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1" y="1682077"/>
            <a:ext cx="9058879" cy="4450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963194" y="2296599"/>
            <a:ext cx="1592680" cy="369332"/>
          </a:xfrm>
          <a:prstGeom prst="rect">
            <a:avLst/>
          </a:prstGeom>
          <a:solidFill>
            <a:srgbClr val="B9CDE5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defTabSz="914400"/>
            <a:r>
              <a:rPr lang="en-US" i="1" dirty="0" smtClean="0">
                <a:solidFill>
                  <a:prstClr val="black"/>
                </a:solidFill>
                <a:latin typeface="Calibri"/>
              </a:rPr>
              <a:t>As of Nov 2013</a:t>
            </a:r>
            <a:endParaRPr lang="en-US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59238" y="524220"/>
            <a:ext cx="2241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(NASA Datasets </a:t>
            </a:r>
            <a:r>
              <a:rPr lang="en-US" dirty="0" smtClean="0"/>
              <a:t>Only)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3730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1741715" y="141704"/>
            <a:ext cx="5672666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sz="3200" dirty="0" smtClean="0">
                <a:solidFill>
                  <a:srgbClr val="000090"/>
                </a:solidFill>
              </a:rPr>
              <a:t>Evolution and Plans of obs4MIPs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444500" y="6451600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1029442"/>
            <a:ext cx="9228667" cy="5816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Font typeface="Wingdings" charset="2"/>
              <a:buChar char="ü"/>
            </a:pPr>
            <a:r>
              <a:rPr lang="en-US" sz="2800" dirty="0" smtClean="0">
                <a:solidFill>
                  <a:srgbClr val="BFBFBF"/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</a:rPr>
              <a:t>Pilot Phase - CMIP5 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i="1" dirty="0" smtClean="0">
                <a:solidFill>
                  <a:schemeClr val="bg1">
                    <a:lumMod val="75000"/>
                  </a:schemeClr>
                </a:solidFill>
              </a:rPr>
              <a:t>Initial protocols – variables, sources &amp; documentation</a:t>
            </a:r>
            <a:endParaRPr lang="en-US" sz="2000" i="1" dirty="0">
              <a:solidFill>
                <a:schemeClr val="bg1">
                  <a:lumMod val="75000"/>
                </a:schemeClr>
              </a:solidFill>
            </a:endParaRPr>
          </a:p>
          <a:p>
            <a:pPr marL="800100" lvl="1" indent="-342900">
              <a:buFont typeface="Arial"/>
              <a:buChar char="•"/>
            </a:pPr>
            <a:r>
              <a:rPr lang="en-US" sz="2000" i="1" dirty="0" smtClean="0">
                <a:solidFill>
                  <a:schemeClr val="bg1">
                    <a:lumMod val="75000"/>
                  </a:schemeClr>
                </a:solidFill>
              </a:rPr>
              <a:t>Compatibility with CMIP file formats and ESGF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i="1" dirty="0" smtClean="0">
                <a:solidFill>
                  <a:schemeClr val="bg1">
                    <a:lumMod val="75000"/>
                  </a:schemeClr>
                </a:solidFill>
              </a:rPr>
              <a:t>PCMDI Science &amp; GSFC IT Workshops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i="1" dirty="0" smtClean="0">
                <a:solidFill>
                  <a:schemeClr val="bg1">
                    <a:lumMod val="75000"/>
                  </a:schemeClr>
                </a:solidFill>
              </a:rPr>
              <a:t>Identified and provided ~ 15 variables</a:t>
            </a:r>
            <a:endParaRPr lang="en-US" sz="24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457200" indent="-457200">
              <a:buSzPct val="150000"/>
              <a:buFont typeface="Wingdings" charset="2"/>
              <a:buChar char="ü"/>
            </a:pPr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</a:rPr>
              <a:t> Expanding the Pilot</a:t>
            </a:r>
          </a:p>
          <a:p>
            <a:pPr marL="801688" indent="-342900">
              <a:buFont typeface="Arial"/>
              <a:buChar char="•"/>
              <a:tabLst>
                <a:tab pos="458788" algn="l"/>
              </a:tabLst>
            </a:pPr>
            <a:r>
              <a:rPr lang="en-US" sz="2000" i="1" dirty="0" smtClean="0">
                <a:solidFill>
                  <a:schemeClr val="bg1">
                    <a:lumMod val="75000"/>
                  </a:schemeClr>
                </a:solidFill>
              </a:rPr>
              <a:t>Additional data types, sources, variables (e.g., CFMIP, CMUG, CEOS, reanalysis)</a:t>
            </a:r>
          </a:p>
          <a:p>
            <a:pPr marL="801688" indent="-342900">
              <a:buFont typeface="Arial"/>
              <a:buChar char="•"/>
              <a:tabLst>
                <a:tab pos="458788" algn="l"/>
              </a:tabLst>
            </a:pPr>
            <a:r>
              <a:rPr lang="en-US" sz="2000" i="1" dirty="0" smtClean="0">
                <a:solidFill>
                  <a:schemeClr val="bg1">
                    <a:lumMod val="75000"/>
                  </a:schemeClr>
                </a:solidFill>
              </a:rPr>
              <a:t>Reconsidering the initial guidelines/boundaries</a:t>
            </a:r>
          </a:p>
          <a:p>
            <a:pPr marL="801688" indent="-342900">
              <a:buFont typeface="Arial"/>
              <a:buChar char="•"/>
              <a:tabLst>
                <a:tab pos="458788" algn="l"/>
              </a:tabLst>
            </a:pPr>
            <a:r>
              <a:rPr lang="en-US" sz="2000" i="1" dirty="0" smtClean="0">
                <a:solidFill>
                  <a:schemeClr val="bg1">
                    <a:lumMod val="75000"/>
                  </a:schemeClr>
                </a:solidFill>
              </a:rPr>
              <a:t>Some partial oversight &amp; governance: NASA+ Working Group </a:t>
            </a:r>
            <a:endParaRPr lang="en-US" sz="2400" i="1" dirty="0">
              <a:solidFill>
                <a:schemeClr val="bg1">
                  <a:lumMod val="75000"/>
                </a:schemeClr>
              </a:solidFill>
            </a:endParaRPr>
          </a:p>
          <a:p>
            <a:pPr marL="514350" indent="-514350">
              <a:buFont typeface="Wingdings" charset="2"/>
              <a:buChar char="q"/>
            </a:pPr>
            <a:r>
              <a:rPr lang="en-US" sz="2800" dirty="0" smtClean="0"/>
              <a:t>Present: Planning Ahead – CMIP6</a:t>
            </a:r>
          </a:p>
          <a:p>
            <a:pPr marL="801688" indent="-342900">
              <a:buFont typeface="Arial"/>
              <a:buChar char="•"/>
              <a:tabLst>
                <a:tab pos="458788" algn="l"/>
              </a:tabLst>
            </a:pPr>
            <a:r>
              <a:rPr lang="en-US" sz="2000" i="1" dirty="0" smtClean="0"/>
              <a:t>Identify additional data sources / remaining variable gap across Earth System </a:t>
            </a:r>
          </a:p>
          <a:p>
            <a:pPr marL="801688" indent="-342900">
              <a:buFont typeface="Arial"/>
              <a:buChar char="•"/>
              <a:tabLst>
                <a:tab pos="458788" algn="l"/>
              </a:tabLst>
            </a:pPr>
            <a:r>
              <a:rPr lang="en-US" sz="2000" i="1" dirty="0" smtClean="0"/>
              <a:t>Judicious/expanded model output considerations, including satellite simulators</a:t>
            </a:r>
          </a:p>
          <a:p>
            <a:pPr marL="801688" indent="-342900">
              <a:buFont typeface="Arial"/>
              <a:buChar char="•"/>
              <a:tabLst>
                <a:tab pos="458788" algn="l"/>
              </a:tabLst>
            </a:pPr>
            <a:r>
              <a:rPr lang="en-US" sz="2000" i="1" dirty="0" smtClean="0"/>
              <a:t>Increasing community input on objectives and on implementation contributions</a:t>
            </a:r>
          </a:p>
          <a:p>
            <a:pPr marL="801688" indent="-342900">
              <a:buFont typeface="Arial"/>
              <a:buChar char="•"/>
              <a:tabLst>
                <a:tab pos="458788" algn="l"/>
              </a:tabLst>
            </a:pPr>
            <a:r>
              <a:rPr lang="en-US" sz="2000" i="1" dirty="0" smtClean="0"/>
              <a:t>Broadening awareness &amp; </a:t>
            </a:r>
            <a:r>
              <a:rPr lang="en-US" sz="2000" i="1" dirty="0"/>
              <a:t>governance: </a:t>
            </a:r>
            <a:r>
              <a:rPr lang="en-US" sz="2000" i="1" dirty="0" smtClean="0"/>
              <a:t>WDAC obs4MIPs Task Team</a:t>
            </a:r>
          </a:p>
          <a:p>
            <a:pPr marL="514350" lvl="0" indent="-514350">
              <a:buFont typeface="Wingdings" charset="2"/>
              <a:buChar char="q"/>
            </a:pPr>
            <a:r>
              <a:rPr lang="en-US" sz="2800" dirty="0" smtClean="0">
                <a:solidFill>
                  <a:prstClr val="black"/>
                </a:solidFill>
              </a:rPr>
              <a:t>Future</a:t>
            </a:r>
            <a:endParaRPr lang="en-US" sz="2800" dirty="0">
              <a:solidFill>
                <a:prstClr val="black"/>
              </a:solidFill>
            </a:endParaRPr>
          </a:p>
          <a:p>
            <a:pPr marL="801688" indent="-342900">
              <a:buFont typeface="Arial"/>
              <a:buChar char="•"/>
              <a:tabLst>
                <a:tab pos="458788" algn="l"/>
              </a:tabLst>
            </a:pPr>
            <a:r>
              <a:rPr lang="en-US" sz="2000" i="1" dirty="0" smtClean="0"/>
              <a:t>More synergistic feedbacks between model development/improvements and new mission/observation definitions and prioritization</a:t>
            </a:r>
          </a:p>
        </p:txBody>
      </p:sp>
    </p:spTree>
    <p:extLst>
      <p:ext uri="{BB962C8B-B14F-4D97-AF65-F5344CB8AC3E}">
        <p14:creationId xmlns:p14="http://schemas.microsoft.com/office/powerpoint/2010/main" val="109380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4211</TotalTime>
  <Words>1641</Words>
  <Application>Microsoft Office PowerPoint</Application>
  <PresentationFormat>On-screen Show (4:3)</PresentationFormat>
  <Paragraphs>279</Paragraphs>
  <Slides>16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6_Office Theme</vt:lpstr>
      <vt:lpstr>7_Office Theme</vt:lpstr>
      <vt:lpstr>PowerPoint Presentation</vt:lpstr>
      <vt:lpstr>Initial Sentiments Behind obs4MIPS Under-Exploited Observations for Model Evaluation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WDAC Obs4MIPs Task Team</vt:lpstr>
      <vt:lpstr>PowerPoint Presentation</vt:lpstr>
      <vt:lpstr>Obs4MIPs – CMIP6 Planning Meeting</vt:lpstr>
      <vt:lpstr>Obs4MIPs – CMIP6 Planning Meeting</vt:lpstr>
      <vt:lpstr>Obs4MIPs – CMIP6 Planning Meeting</vt:lpstr>
      <vt:lpstr>Obs4MIPs – CMIP6 Planning Meeting</vt:lpstr>
      <vt:lpstr>Conclusion</vt:lpstr>
    </vt:vector>
  </TitlesOfParts>
  <Company>TH-CUBED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Duane Waliser</dc:creator>
  <cp:lastModifiedBy>Robert Ferraro</cp:lastModifiedBy>
  <cp:revision>95</cp:revision>
  <dcterms:created xsi:type="dcterms:W3CDTF">2011-10-19T05:02:32Z</dcterms:created>
  <dcterms:modified xsi:type="dcterms:W3CDTF">2014-06-02T06:24:51Z</dcterms:modified>
</cp:coreProperties>
</file>