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42" r:id="rId1"/>
    <p:sldMasterId id="2147484126" r:id="rId2"/>
  </p:sldMasterIdLst>
  <p:notesMasterIdLst>
    <p:notesMasterId r:id="rId34"/>
  </p:notesMasterIdLst>
  <p:handoutMasterIdLst>
    <p:handoutMasterId r:id="rId35"/>
  </p:handoutMasterIdLst>
  <p:sldIdLst>
    <p:sldId id="256" r:id="rId3"/>
    <p:sldId id="265" r:id="rId4"/>
    <p:sldId id="310" r:id="rId5"/>
    <p:sldId id="273" r:id="rId6"/>
    <p:sldId id="271" r:id="rId7"/>
    <p:sldId id="274" r:id="rId8"/>
    <p:sldId id="275" r:id="rId9"/>
    <p:sldId id="276" r:id="rId10"/>
    <p:sldId id="279" r:id="rId11"/>
    <p:sldId id="280" r:id="rId12"/>
    <p:sldId id="315" r:id="rId13"/>
    <p:sldId id="281" r:id="rId14"/>
    <p:sldId id="305" r:id="rId15"/>
    <p:sldId id="282" r:id="rId16"/>
    <p:sldId id="302" r:id="rId17"/>
    <p:sldId id="287" r:id="rId18"/>
    <p:sldId id="306" r:id="rId19"/>
    <p:sldId id="307" r:id="rId20"/>
    <p:sldId id="291" r:id="rId21"/>
    <p:sldId id="309" r:id="rId22"/>
    <p:sldId id="292" r:id="rId23"/>
    <p:sldId id="294" r:id="rId24"/>
    <p:sldId id="277" r:id="rId25"/>
    <p:sldId id="295" r:id="rId26"/>
    <p:sldId id="311" r:id="rId27"/>
    <p:sldId id="313" r:id="rId28"/>
    <p:sldId id="263" r:id="rId29"/>
    <p:sldId id="314" r:id="rId30"/>
    <p:sldId id="286" r:id="rId31"/>
    <p:sldId id="290" r:id="rId32"/>
    <p:sldId id="312" r:id="rId33"/>
  </p:sldIdLst>
  <p:sldSz cx="9144000" cy="6858000" type="screen4x3"/>
  <p:notesSz cx="6669088" cy="9926638"/>
  <p:defaultTextStyle>
    <a:defPPr>
      <a:defRPr lang="en-GB"/>
    </a:defPPr>
    <a:lvl1pPr algn="l" rtl="0" fontAlgn="base">
      <a:lnSpc>
        <a:spcPct val="85000"/>
      </a:lnSpc>
      <a:spcBef>
        <a:spcPct val="0"/>
      </a:spcBef>
      <a:spcAft>
        <a:spcPct val="0"/>
      </a:spcAft>
      <a:defRPr sz="4400" kern="1200">
        <a:solidFill>
          <a:schemeClr val="tx2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lnSpc>
        <a:spcPct val="85000"/>
      </a:lnSpc>
      <a:spcBef>
        <a:spcPct val="0"/>
      </a:spcBef>
      <a:spcAft>
        <a:spcPct val="0"/>
      </a:spcAft>
      <a:defRPr sz="4400" kern="1200">
        <a:solidFill>
          <a:schemeClr val="tx2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lnSpc>
        <a:spcPct val="85000"/>
      </a:lnSpc>
      <a:spcBef>
        <a:spcPct val="0"/>
      </a:spcBef>
      <a:spcAft>
        <a:spcPct val="0"/>
      </a:spcAft>
      <a:defRPr sz="4400" kern="1200">
        <a:solidFill>
          <a:schemeClr val="tx2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lnSpc>
        <a:spcPct val="85000"/>
      </a:lnSpc>
      <a:spcBef>
        <a:spcPct val="0"/>
      </a:spcBef>
      <a:spcAft>
        <a:spcPct val="0"/>
      </a:spcAft>
      <a:defRPr sz="4400" kern="1200">
        <a:solidFill>
          <a:schemeClr val="tx2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lnSpc>
        <a:spcPct val="85000"/>
      </a:lnSpc>
      <a:spcBef>
        <a:spcPct val="0"/>
      </a:spcBef>
      <a:spcAft>
        <a:spcPct val="0"/>
      </a:spcAft>
      <a:defRPr sz="4400" kern="1200">
        <a:solidFill>
          <a:schemeClr val="tx2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4400" kern="1200">
        <a:solidFill>
          <a:schemeClr val="tx2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4400" kern="1200">
        <a:solidFill>
          <a:schemeClr val="tx2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4400" kern="1200">
        <a:solidFill>
          <a:schemeClr val="tx2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4400" kern="1200">
        <a:solidFill>
          <a:schemeClr val="tx2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FF3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4" d="100"/>
          <a:sy n="124" d="100"/>
        </p:scale>
        <p:origin x="-126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825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96C0BA-59A3-4B9F-BB4C-5DA952FF9F20}" type="datetimeFigureOut">
              <a:rPr lang="en-GB" smtClean="0"/>
              <a:pPr/>
              <a:t>21/05/2015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88925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8250" y="9428163"/>
            <a:ext cx="288925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DE552E-B7B3-4E7F-A06D-E2BB8686CD36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938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defRPr sz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7607" y="0"/>
            <a:ext cx="2889938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sz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4075" y="744538"/>
            <a:ext cx="4960938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553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6909" y="4715153"/>
            <a:ext cx="5335270" cy="446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553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583"/>
            <a:ext cx="2889938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defRPr sz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53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7607" y="9428583"/>
            <a:ext cx="2889938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B18E48E6-B22A-3847-A804-92236E08EE4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76675320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option 1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2123728" y="607694"/>
            <a:ext cx="6912768" cy="905711"/>
          </a:xfrm>
          <a:prstGeom prst="rect">
            <a:avLst/>
          </a:prstGeom>
          <a:ln>
            <a:noFill/>
          </a:ln>
        </p:spPr>
        <p:txBody>
          <a:bodyPr anchor="b" anchorCtr="0"/>
          <a:lstStyle>
            <a:lvl1pPr algn="l">
              <a:defRPr sz="3600" baseline="0">
                <a:ln>
                  <a:noFill/>
                </a:ln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GB" dirty="0" smtClean="0"/>
              <a:t>Title of presentation</a:t>
            </a:r>
            <a:endParaRPr lang="en-US" dirty="0"/>
          </a:p>
        </p:txBody>
      </p:sp>
      <p:sp>
        <p:nvSpPr>
          <p:cNvPr id="11" name="Rectangle 3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2123728" y="1541182"/>
            <a:ext cx="6912768" cy="504056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20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GB" dirty="0" smtClean="0"/>
              <a:t>Subtitle</a:t>
            </a:r>
            <a:endParaRPr lang="en-US" dirty="0"/>
          </a:p>
        </p:txBody>
      </p:sp>
      <p:sp>
        <p:nvSpPr>
          <p:cNvPr id="12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2123877" y="1963014"/>
            <a:ext cx="6840612" cy="360040"/>
          </a:xfrm>
          <a:prstGeom prst="rect">
            <a:avLst/>
          </a:prstGeom>
        </p:spPr>
        <p:txBody>
          <a:bodyPr vert="horz"/>
          <a:lstStyle>
            <a:lvl1pPr marL="0" indent="0" algn="l">
              <a:buNone/>
              <a:defRPr sz="1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GB" dirty="0" smtClean="0"/>
              <a:t>Date</a:t>
            </a:r>
          </a:p>
        </p:txBody>
      </p:sp>
    </p:spTree>
    <p:extLst>
      <p:ext uri="{BB962C8B-B14F-4D97-AF65-F5344CB8AC3E}">
        <p14:creationId xmlns="" xmlns:p14="http://schemas.microsoft.com/office/powerpoint/2010/main" val="207277597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14500" y="1774825"/>
            <a:ext cx="34099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850" y="1774825"/>
            <a:ext cx="34099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option 2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2123728" y="578750"/>
            <a:ext cx="6912768" cy="934656"/>
          </a:xfrm>
          <a:prstGeom prst="rect">
            <a:avLst/>
          </a:prstGeom>
          <a:ln>
            <a:noFill/>
          </a:ln>
        </p:spPr>
        <p:txBody>
          <a:bodyPr anchor="b" anchorCtr="0"/>
          <a:lstStyle>
            <a:lvl1pPr algn="l">
              <a:defRPr sz="3600" baseline="0">
                <a:ln>
                  <a:noFill/>
                </a:ln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GB" dirty="0" smtClean="0"/>
              <a:t>Alternative title slide 1</a:t>
            </a:r>
            <a:endParaRPr lang="en-U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2123728" y="1541182"/>
            <a:ext cx="6912768" cy="504056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20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GB" dirty="0" smtClean="0"/>
              <a:t>Subtitle</a:t>
            </a:r>
            <a:endParaRPr lang="en-US" dirty="0"/>
          </a:p>
        </p:txBody>
      </p:sp>
      <p:sp>
        <p:nvSpPr>
          <p:cNvPr id="7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2123876" y="1963014"/>
            <a:ext cx="6912629" cy="360040"/>
          </a:xfrm>
          <a:prstGeom prst="rect">
            <a:avLst/>
          </a:prstGeom>
        </p:spPr>
        <p:txBody>
          <a:bodyPr vert="horz"/>
          <a:lstStyle>
            <a:lvl1pPr marL="0" indent="0" algn="l">
              <a:buNone/>
              <a:defRPr sz="1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GB" dirty="0" smtClean="0"/>
              <a:t>Date</a:t>
            </a:r>
          </a:p>
        </p:txBody>
      </p:sp>
    </p:spTree>
    <p:extLst>
      <p:ext uri="{BB962C8B-B14F-4D97-AF65-F5344CB8AC3E}">
        <p14:creationId xmlns="" xmlns:p14="http://schemas.microsoft.com/office/powerpoint/2010/main" val="429020540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43725" y="349250"/>
            <a:ext cx="1743075" cy="595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14500" y="349250"/>
            <a:ext cx="5076825" cy="595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option 3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2123728" y="578750"/>
            <a:ext cx="6840760" cy="934656"/>
          </a:xfrm>
          <a:prstGeom prst="rect">
            <a:avLst/>
          </a:prstGeom>
          <a:ln>
            <a:noFill/>
          </a:ln>
        </p:spPr>
        <p:txBody>
          <a:bodyPr anchor="b" anchorCtr="0"/>
          <a:lstStyle>
            <a:lvl1pPr algn="l">
              <a:defRPr sz="3600" baseline="0">
                <a:ln>
                  <a:noFill/>
                </a:ln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GB" dirty="0" smtClean="0"/>
              <a:t>Alternative title slide 2</a:t>
            </a:r>
            <a:endParaRPr lang="en-U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2123728" y="1541182"/>
            <a:ext cx="6840760" cy="504056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20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GB" dirty="0" smtClean="0"/>
              <a:t>Subtitle</a:t>
            </a:r>
            <a:endParaRPr lang="en-US" dirty="0"/>
          </a:p>
        </p:txBody>
      </p:sp>
      <p:sp>
        <p:nvSpPr>
          <p:cNvPr id="7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2123877" y="1963014"/>
            <a:ext cx="6840612" cy="360040"/>
          </a:xfrm>
          <a:prstGeom prst="rect">
            <a:avLst/>
          </a:prstGeom>
        </p:spPr>
        <p:txBody>
          <a:bodyPr vert="horz"/>
          <a:lstStyle>
            <a:lvl1pPr marL="0" indent="0" algn="l">
              <a:buNone/>
              <a:defRPr sz="1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GB" dirty="0" smtClean="0"/>
              <a:t>Date</a:t>
            </a:r>
          </a:p>
        </p:txBody>
      </p:sp>
    </p:spTree>
    <p:extLst>
      <p:ext uri="{BB962C8B-B14F-4D97-AF65-F5344CB8AC3E}">
        <p14:creationId xmlns="" xmlns:p14="http://schemas.microsoft.com/office/powerpoint/2010/main" val="380363630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2123728" y="578750"/>
            <a:ext cx="6984776" cy="934656"/>
          </a:xfrm>
          <a:prstGeom prst="rect">
            <a:avLst/>
          </a:prstGeom>
          <a:ln>
            <a:noFill/>
          </a:ln>
        </p:spPr>
        <p:txBody>
          <a:bodyPr anchor="b" anchorCtr="0"/>
          <a:lstStyle>
            <a:lvl1pPr algn="l">
              <a:defRPr sz="3600" baseline="0">
                <a:ln>
                  <a:noFill/>
                </a:ln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GB" dirty="0" smtClean="0"/>
              <a:t>Content slide</a:t>
            </a:r>
            <a:endParaRPr lang="en-U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2123728" y="1541182"/>
            <a:ext cx="6984776" cy="504056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20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GB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2090696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in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2123728" y="578750"/>
            <a:ext cx="6984776" cy="934656"/>
          </a:xfrm>
          <a:prstGeom prst="rect">
            <a:avLst/>
          </a:prstGeom>
          <a:ln>
            <a:noFill/>
          </a:ln>
        </p:spPr>
        <p:txBody>
          <a:bodyPr anchor="b" anchorCtr="0"/>
          <a:lstStyle>
            <a:lvl1pPr algn="l">
              <a:defRPr sz="3600" baseline="0">
                <a:ln>
                  <a:noFill/>
                </a:ln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GB" dirty="0" smtClean="0"/>
              <a:t>Alternative content slide 1</a:t>
            </a:r>
            <a:endParaRPr lang="en-U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2123728" y="1541182"/>
            <a:ext cx="6984776" cy="504056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20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GB" dirty="0" smtClean="0"/>
              <a:t>Subtitle</a:t>
            </a:r>
            <a:endParaRPr lang="en-US" dirty="0"/>
          </a:p>
        </p:txBody>
      </p:sp>
      <p:pic>
        <p:nvPicPr>
          <p:cNvPr id="4" name="Picture 3" descr="MOHC_RGB_whitebackg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844" y="116632"/>
            <a:ext cx="1617653" cy="172819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7941511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ternative content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2123728" y="578750"/>
            <a:ext cx="6984776" cy="934656"/>
          </a:xfrm>
          <a:prstGeom prst="rect">
            <a:avLst/>
          </a:prstGeom>
          <a:ln>
            <a:noFill/>
          </a:ln>
        </p:spPr>
        <p:txBody>
          <a:bodyPr anchor="b" anchorCtr="0"/>
          <a:lstStyle>
            <a:lvl1pPr algn="l">
              <a:defRPr sz="3600" baseline="0">
                <a:ln>
                  <a:noFill/>
                </a:ln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GB" dirty="0" smtClean="0"/>
              <a:t>Alternative content slide 2</a:t>
            </a:r>
            <a:endParaRPr lang="en-US" dirty="0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2123728" y="1541182"/>
            <a:ext cx="6984776" cy="504056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20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GB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86754219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option 1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251520" y="4005064"/>
            <a:ext cx="6984776" cy="934656"/>
          </a:xfrm>
          <a:prstGeom prst="rect">
            <a:avLst/>
          </a:prstGeom>
          <a:ln>
            <a:noFill/>
          </a:ln>
        </p:spPr>
        <p:txBody>
          <a:bodyPr anchor="b" anchorCtr="0"/>
          <a:lstStyle>
            <a:lvl1pPr algn="l">
              <a:defRPr sz="3600" baseline="0">
                <a:ln>
                  <a:noFill/>
                </a:ln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GB" dirty="0" smtClean="0"/>
              <a:t>Content divider</a:t>
            </a:r>
            <a:endParaRPr lang="en-U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251520" y="4967496"/>
            <a:ext cx="6984776" cy="504056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20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GB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85816473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option 2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251520" y="1916832"/>
            <a:ext cx="4968552" cy="1152128"/>
          </a:xfrm>
          <a:prstGeom prst="rect">
            <a:avLst/>
          </a:prstGeom>
          <a:ln>
            <a:noFill/>
          </a:ln>
        </p:spPr>
        <p:txBody>
          <a:bodyPr anchor="b" anchorCtr="0"/>
          <a:lstStyle>
            <a:lvl1pPr algn="l">
              <a:defRPr sz="3600" baseline="0">
                <a:ln>
                  <a:noFill/>
                </a:ln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GB" dirty="0" smtClean="0"/>
              <a:t>Questions</a:t>
            </a:r>
            <a:br>
              <a:rPr lang="en-GB" dirty="0" smtClean="0"/>
            </a:br>
            <a:r>
              <a:rPr lang="en-GB" dirty="0" smtClean="0"/>
              <a:t>and answers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9007515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option 3">
    <p:bg>
      <p:bgPr>
        <a:blipFill dpi="0"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251520" y="1878347"/>
            <a:ext cx="4968552" cy="1656184"/>
          </a:xfrm>
          <a:prstGeom prst="rect">
            <a:avLst/>
          </a:prstGeom>
          <a:ln>
            <a:noFill/>
          </a:ln>
        </p:spPr>
        <p:txBody>
          <a:bodyPr anchor="b" anchorCtr="0"/>
          <a:lstStyle>
            <a:lvl1pPr algn="l">
              <a:defRPr sz="3600" baseline="0">
                <a:ln>
                  <a:noFill/>
                </a:ln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GB" dirty="0" smtClean="0"/>
              <a:t>Questions</a:t>
            </a:r>
            <a:br>
              <a:rPr lang="en-GB" dirty="0" smtClean="0"/>
            </a:br>
            <a:r>
              <a:rPr lang="en-GB" dirty="0" smtClean="0"/>
              <a:t>and answers</a:t>
            </a:r>
            <a:br>
              <a:rPr lang="en-GB" dirty="0" smtClean="0"/>
            </a:br>
            <a:r>
              <a:rPr lang="en-GB" dirty="0" smtClean="0"/>
              <a:t>(alternative)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31258757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image" Target="../media/image11.png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1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1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 descr="MOHC_RGB_transpbackg.png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225" y="128588"/>
            <a:ext cx="1597025" cy="170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18" r:id="rId1"/>
    <p:sldLayoutId id="2147484117" r:id="rId2"/>
    <p:sldLayoutId id="2147484119" r:id="rId3"/>
    <p:sldLayoutId id="2147484120" r:id="rId4"/>
    <p:sldLayoutId id="2147484125" r:id="rId5"/>
    <p:sldLayoutId id="2147484121" r:id="rId6"/>
    <p:sldLayoutId id="2147484122" r:id="rId7"/>
    <p:sldLayoutId id="2147484123" r:id="rId8"/>
    <p:sldLayoutId id="2147484124" r:id="rId9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1714500" y="349250"/>
            <a:ext cx="69723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714500" y="1774825"/>
            <a:ext cx="69723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7" name="Footer Placeholder 4"/>
          <p:cNvSpPr txBox="1">
            <a:spLocks/>
          </p:cNvSpPr>
          <p:nvPr/>
        </p:nvSpPr>
        <p:spPr>
          <a:xfrm>
            <a:off x="323850" y="6551613"/>
            <a:ext cx="2894013" cy="230187"/>
          </a:xfrm>
          <a:prstGeom prst="rect">
            <a:avLst/>
          </a:prstGeom>
        </p:spPr>
        <p:txBody>
          <a:bodyPr/>
          <a:lstStyle>
            <a:lvl1pPr algn="l">
              <a:lnSpc>
                <a:spcPct val="100000"/>
              </a:lnSpc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en-GB" dirty="0" smtClean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© Crown copyright   Met Office</a:t>
            </a:r>
            <a:endParaRPr lang="en-GB" dirty="0">
              <a:solidFill>
                <a:srgbClr val="000000"/>
              </a:solidFill>
              <a:latin typeface="Arial"/>
              <a:ea typeface="+mn-ea"/>
              <a:cs typeface="+mn-cs"/>
            </a:endParaRPr>
          </a:p>
        </p:txBody>
      </p:sp>
      <p:pic>
        <p:nvPicPr>
          <p:cNvPr id="2053" name="Picture 9" descr="\\.psf\cw\Met Office\powerpoint\hadleyLogo_W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57188" y="392113"/>
            <a:ext cx="1162050" cy="126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4127" r:id="rId1"/>
    <p:sldLayoutId id="2147484128" r:id="rId2"/>
    <p:sldLayoutId id="2147484129" r:id="rId3"/>
    <p:sldLayoutId id="2147484130" r:id="rId4"/>
    <p:sldLayoutId id="2147484131" r:id="rId5"/>
    <p:sldLayoutId id="2147484132" r:id="rId6"/>
    <p:sldLayoutId id="2147484133" r:id="rId7"/>
    <p:sldLayoutId id="2147484134" r:id="rId8"/>
    <p:sldLayoutId id="2147484135" r:id="rId9"/>
    <p:sldLayoutId id="2147484136" r:id="rId10"/>
    <p:sldLayoutId id="214748413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>
          <a:solidFill>
            <a:schemeClr val="bg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>
          <a:solidFill>
            <a:schemeClr val="bg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>
          <a:solidFill>
            <a:schemeClr val="bg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>
          <a:solidFill>
            <a:schemeClr val="bg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000">
          <a:solidFill>
            <a:schemeClr val="bg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000">
          <a:solidFill>
            <a:schemeClr val="bg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000">
          <a:solidFill>
            <a:schemeClr val="bg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000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60648"/>
            <a:ext cx="7272808" cy="1296144"/>
          </a:xfrm>
        </p:spPr>
        <p:txBody>
          <a:bodyPr/>
          <a:lstStyle/>
          <a:p>
            <a:r>
              <a:rPr lang="en-GB" dirty="0" smtClean="0"/>
              <a:t>CMUG ocean colour assessment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19672" y="1700808"/>
            <a:ext cx="6912768" cy="504056"/>
          </a:xfrm>
        </p:spPr>
        <p:txBody>
          <a:bodyPr/>
          <a:lstStyle/>
          <a:p>
            <a:r>
              <a:rPr lang="en-US" dirty="0" smtClean="0"/>
              <a:t>David Ford and Rosa Barciela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1619821" y="2204864"/>
            <a:ext cx="6840612" cy="360040"/>
          </a:xfrm>
        </p:spPr>
        <p:txBody>
          <a:bodyPr/>
          <a:lstStyle/>
          <a:p>
            <a:r>
              <a:rPr lang="en-US" dirty="0" smtClean="0"/>
              <a:t>CCI-CMUG 5</a:t>
            </a:r>
            <a:r>
              <a:rPr lang="en-US" baseline="30000" dirty="0" smtClean="0"/>
              <a:t>th</a:t>
            </a:r>
            <a:r>
              <a:rPr lang="en-US" dirty="0" smtClean="0"/>
              <a:t> Integration Meeting, 27</a:t>
            </a:r>
            <a:r>
              <a:rPr lang="en-US" baseline="30000" dirty="0" smtClean="0"/>
              <a:t>th</a:t>
            </a:r>
            <a:r>
              <a:rPr lang="en-US" dirty="0" smtClean="0"/>
              <a:t> May 2015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37978012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Global mean log</a:t>
            </a:r>
            <a:r>
              <a:rPr lang="en-GB" baseline="-25000" dirty="0" smtClean="0"/>
              <a:t>10</a:t>
            </a:r>
            <a:r>
              <a:rPr lang="en-GB" dirty="0" smtClean="0"/>
              <a:t>(chlorophyll)</a:t>
            </a:r>
            <a:endParaRPr lang="en-GB" dirty="0"/>
          </a:p>
        </p:txBody>
      </p:sp>
      <p:pic>
        <p:nvPicPr>
          <p:cNvPr id="4" name="Picture 3" descr="fig_01_c__obs_mea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8032" y="1772816"/>
            <a:ext cx="8488434" cy="4824536"/>
          </a:xfrm>
          <a:prstGeom prst="rect">
            <a:avLst/>
          </a:prstGeom>
        </p:spPr>
      </p:pic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3808586" y="1916832"/>
            <a:ext cx="1449388" cy="4556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0" cap="none" spc="0" normalizeH="0" baseline="0" noProof="0" smtClean="0">
                <a:ln>
                  <a:noFill/>
                </a:ln>
                <a:solidFill>
                  <a:srgbClr val="061BE4"/>
                </a:solidFill>
                <a:effectLst/>
                <a:uLnTx/>
                <a:uFillTx/>
              </a:rPr>
              <a:t>OC-CCI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3808586" y="2348632"/>
            <a:ext cx="1987550" cy="4556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0" cap="none" spc="0" normalizeH="0" baseline="0" noProof="0" smtClean="0">
                <a:ln>
                  <a:noFill/>
                </a:ln>
                <a:solidFill>
                  <a:srgbClr val="ED2939"/>
                </a:solidFill>
                <a:effectLst/>
                <a:uLnTx/>
                <a:uFillTx/>
              </a:rPr>
              <a:t>GlobColour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fig_01_d__obs_st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3" y="1700808"/>
            <a:ext cx="8724859" cy="504056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23728" y="404664"/>
            <a:ext cx="6984776" cy="1108742"/>
          </a:xfrm>
        </p:spPr>
        <p:txBody>
          <a:bodyPr/>
          <a:lstStyle/>
          <a:p>
            <a:r>
              <a:rPr lang="en-GB" dirty="0" smtClean="0"/>
              <a:t>Global standard deviation log</a:t>
            </a:r>
            <a:r>
              <a:rPr lang="en-GB" baseline="-25000" dirty="0" smtClean="0"/>
              <a:t>10</a:t>
            </a:r>
            <a:r>
              <a:rPr lang="en-GB" dirty="0" smtClean="0"/>
              <a:t>(chlorophyll)</a:t>
            </a:r>
            <a:endParaRPr lang="en-GB" dirty="0"/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3347864" y="1916832"/>
            <a:ext cx="1449388" cy="4556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61BE4"/>
                </a:solidFill>
                <a:effectLst/>
                <a:uLnTx/>
                <a:uFillTx/>
              </a:rPr>
              <a:t>OC-CCI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3347864" y="2348632"/>
            <a:ext cx="1987550" cy="4556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ED2939"/>
                </a:solidFill>
                <a:effectLst/>
                <a:uLnTx/>
                <a:uFillTx/>
              </a:rPr>
              <a:t>GlobColour</a:t>
            </a:r>
            <a:endParaRPr kumimoji="0" lang="en-GB" sz="2800" b="0" i="0" u="none" strike="noStrike" kern="0" cap="none" spc="0" normalizeH="0" baseline="0" noProof="0" dirty="0" smtClean="0">
              <a:ln>
                <a:noFill/>
              </a:ln>
              <a:solidFill>
                <a:srgbClr val="ED2939"/>
              </a:solidFill>
              <a:effectLst/>
              <a:uLnTx/>
              <a:uFillTx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35696" y="332656"/>
            <a:ext cx="3240360" cy="1338082"/>
          </a:xfrm>
        </p:spPr>
        <p:txBody>
          <a:bodyPr/>
          <a:lstStyle/>
          <a:p>
            <a:r>
              <a:rPr lang="en-GB" dirty="0" smtClean="0"/>
              <a:t>Chlorophyll</a:t>
            </a:r>
            <a:br>
              <a:rPr lang="en-GB" dirty="0" smtClean="0"/>
            </a:br>
            <a:r>
              <a:rPr lang="en-GB" dirty="0" smtClean="0"/>
              <a:t>April 2003</a:t>
            </a:r>
            <a:endParaRPr lang="en-GB" dirty="0"/>
          </a:p>
        </p:txBody>
      </p:sp>
      <p:pic>
        <p:nvPicPr>
          <p:cNvPr id="92" name="Picture 4" descr="20030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450" y="2349500"/>
            <a:ext cx="3529013" cy="1773238"/>
          </a:xfrm>
          <a:prstGeom prst="rect">
            <a:avLst/>
          </a:prstGeom>
          <a:noFill/>
        </p:spPr>
      </p:pic>
      <p:pic>
        <p:nvPicPr>
          <p:cNvPr id="93" name="Picture 5" descr="20030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450" y="4537075"/>
            <a:ext cx="3529013" cy="1771650"/>
          </a:xfrm>
          <a:prstGeom prst="rect">
            <a:avLst/>
          </a:prstGeom>
          <a:noFill/>
        </p:spPr>
      </p:pic>
      <p:pic>
        <p:nvPicPr>
          <p:cNvPr id="94" name="Picture 6" descr="20030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263" y="2349500"/>
            <a:ext cx="3527425" cy="1771650"/>
          </a:xfrm>
          <a:prstGeom prst="rect">
            <a:avLst/>
          </a:prstGeom>
          <a:noFill/>
        </p:spPr>
      </p:pic>
      <p:pic>
        <p:nvPicPr>
          <p:cNvPr id="95" name="Picture 7" descr="20030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8263" y="4538663"/>
            <a:ext cx="3527425" cy="1771650"/>
          </a:xfrm>
          <a:prstGeom prst="rect">
            <a:avLst/>
          </a:prstGeom>
          <a:noFill/>
        </p:spPr>
      </p:pic>
      <p:pic>
        <p:nvPicPr>
          <p:cNvPr id="96" name="Picture 8" descr="20030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48263" y="188913"/>
            <a:ext cx="3527425" cy="1773237"/>
          </a:xfrm>
          <a:prstGeom prst="rect">
            <a:avLst/>
          </a:prstGeom>
          <a:noFill/>
        </p:spPr>
      </p:pic>
      <p:pic>
        <p:nvPicPr>
          <p:cNvPr id="97" name="Picture 9" descr="200304"/>
          <p:cNvPicPr>
            <a:picLocks noChangeAspect="1" noChangeArrowheads="1"/>
          </p:cNvPicPr>
          <p:nvPr/>
        </p:nvPicPr>
        <p:blipFill>
          <a:blip r:embed="rId7" cstate="print"/>
          <a:srcRect l="88428"/>
          <a:stretch>
            <a:fillRect/>
          </a:stretch>
        </p:blipFill>
        <p:spPr bwMode="auto">
          <a:xfrm>
            <a:off x="250825" y="1773238"/>
            <a:ext cx="661988" cy="4751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8" name="Text Box 10"/>
          <p:cNvSpPr txBox="1">
            <a:spLocks noChangeArrowheads="1"/>
          </p:cNvSpPr>
          <p:nvPr/>
        </p:nvSpPr>
        <p:spPr bwMode="auto">
          <a:xfrm>
            <a:off x="6046788" y="1917700"/>
            <a:ext cx="1693862" cy="4032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Control run</a:t>
            </a:r>
          </a:p>
        </p:txBody>
      </p:sp>
      <p:sp>
        <p:nvSpPr>
          <p:cNvPr id="99" name="Text Box 11"/>
          <p:cNvSpPr txBox="1">
            <a:spLocks noChangeArrowheads="1"/>
          </p:cNvSpPr>
          <p:nvPr/>
        </p:nvSpPr>
        <p:spPr bwMode="auto">
          <a:xfrm>
            <a:off x="5508625" y="4078288"/>
            <a:ext cx="2947988" cy="4032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OC-CCI assimilation</a:t>
            </a:r>
          </a:p>
        </p:txBody>
      </p:sp>
      <p:sp>
        <p:nvSpPr>
          <p:cNvPr id="100" name="Text Box 12"/>
          <p:cNvSpPr txBox="1">
            <a:spLocks noChangeArrowheads="1"/>
          </p:cNvSpPr>
          <p:nvPr/>
        </p:nvSpPr>
        <p:spPr bwMode="auto">
          <a:xfrm>
            <a:off x="5219700" y="6265863"/>
            <a:ext cx="3408363" cy="4032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GlobColour assimilation</a:t>
            </a:r>
          </a:p>
        </p:txBody>
      </p:sp>
      <p:sp>
        <p:nvSpPr>
          <p:cNvPr id="101" name="Text Box 13"/>
          <p:cNvSpPr txBox="1">
            <a:spLocks noChangeArrowheads="1"/>
          </p:cNvSpPr>
          <p:nvPr/>
        </p:nvSpPr>
        <p:spPr bwMode="auto">
          <a:xfrm>
            <a:off x="1476375" y="4076700"/>
            <a:ext cx="3082925" cy="4032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OC-CCI observations</a:t>
            </a:r>
          </a:p>
        </p:txBody>
      </p:sp>
      <p:sp>
        <p:nvSpPr>
          <p:cNvPr id="102" name="Text Box 14"/>
          <p:cNvSpPr txBox="1">
            <a:spLocks noChangeArrowheads="1"/>
          </p:cNvSpPr>
          <p:nvPr/>
        </p:nvSpPr>
        <p:spPr bwMode="auto">
          <a:xfrm>
            <a:off x="1187450" y="6265863"/>
            <a:ext cx="3543300" cy="4032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GlobColour observations</a:t>
            </a:r>
          </a:p>
        </p:txBody>
      </p:sp>
      <p:sp>
        <p:nvSpPr>
          <p:cNvPr id="103" name="Text Box 15"/>
          <p:cNvSpPr txBox="1">
            <a:spLocks noChangeArrowheads="1"/>
          </p:cNvSpPr>
          <p:nvPr/>
        </p:nvSpPr>
        <p:spPr bwMode="auto">
          <a:xfrm>
            <a:off x="890588" y="1677988"/>
            <a:ext cx="817562" cy="3000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mg m</a:t>
            </a:r>
            <a:r>
              <a:rPr kumimoji="0" lang="en-GB" sz="1600" b="0" i="0" u="none" strike="noStrike" kern="0" cap="none" spc="0" normalizeH="0" baseline="3000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-3</a:t>
            </a:r>
            <a:endParaRPr kumimoji="0" lang="en-GB" sz="16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23728" y="404664"/>
            <a:ext cx="2520280" cy="1108742"/>
          </a:xfrm>
        </p:spPr>
        <p:txBody>
          <a:bodyPr/>
          <a:lstStyle/>
          <a:p>
            <a:r>
              <a:rPr lang="en-GB" dirty="0" smtClean="0"/>
              <a:t>Chlorophyll</a:t>
            </a:r>
            <a:br>
              <a:rPr lang="en-GB" dirty="0" smtClean="0"/>
            </a:br>
            <a:r>
              <a:rPr lang="en-GB" dirty="0" smtClean="0"/>
              <a:t>time series</a:t>
            </a:r>
            <a:endParaRPr lang="en-GB" dirty="0"/>
          </a:p>
        </p:txBody>
      </p:sp>
      <p:pic>
        <p:nvPicPr>
          <p:cNvPr id="5" name="Picture 4" descr="timeseries_chl_liege.png"/>
          <p:cNvPicPr>
            <a:picLocks noChangeAspect="1"/>
          </p:cNvPicPr>
          <p:nvPr/>
        </p:nvPicPr>
        <p:blipFill>
          <a:blip r:embed="rId2" cstate="print"/>
          <a:srcRect t="2583" r="577" b="2583"/>
          <a:stretch>
            <a:fillRect/>
          </a:stretch>
        </p:blipFill>
        <p:spPr>
          <a:xfrm>
            <a:off x="17331" y="1612541"/>
            <a:ext cx="9091173" cy="5056819"/>
          </a:xfrm>
          <a:prstGeom prst="rect">
            <a:avLst/>
          </a:prstGeom>
        </p:spPr>
      </p:pic>
      <p:pic>
        <p:nvPicPr>
          <p:cNvPr id="7" name="Picture 6" descr="bats_hot_pap_map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40152" y="116632"/>
            <a:ext cx="3033875" cy="1524242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23728" y="332656"/>
            <a:ext cx="6984776" cy="1180750"/>
          </a:xfrm>
        </p:spPr>
        <p:txBody>
          <a:bodyPr/>
          <a:lstStyle/>
          <a:p>
            <a:r>
              <a:rPr lang="en-GB" dirty="0" smtClean="0"/>
              <a:t>Validation against in situ </a:t>
            </a:r>
            <a:r>
              <a:rPr lang="en-GB" dirty="0" err="1" smtClean="0"/>
              <a:t>obs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AMT 2003</a:t>
            </a:r>
            <a:endParaRPr lang="en-GB" dirty="0"/>
          </a:p>
        </p:txBody>
      </p:sp>
      <p:pic>
        <p:nvPicPr>
          <p:cNvPr id="7" name="Picture 3" descr="amt_ma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22913" y="4422775"/>
            <a:ext cx="3455987" cy="243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Box 39"/>
          <p:cNvSpPr txBox="1">
            <a:spLocks noChangeArrowheads="1"/>
          </p:cNvSpPr>
          <p:nvPr/>
        </p:nvSpPr>
        <p:spPr bwMode="auto">
          <a:xfrm>
            <a:off x="250825" y="6237288"/>
            <a:ext cx="3790950" cy="3000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(vs. observations taken in surface 10 m)</a:t>
            </a:r>
          </a:p>
        </p:txBody>
      </p:sp>
      <p:graphicFrame>
        <p:nvGraphicFramePr>
          <p:cNvPr id="8" name="Group 4"/>
          <p:cNvGraphicFramePr>
            <a:graphicFrameLocks/>
          </p:cNvGraphicFramePr>
          <p:nvPr/>
        </p:nvGraphicFramePr>
        <p:xfrm>
          <a:off x="107950" y="1919288"/>
          <a:ext cx="5849938" cy="2517776"/>
        </p:xfrm>
        <a:graphic>
          <a:graphicData uri="http://schemas.openxmlformats.org/drawingml/2006/table">
            <a:tbl>
              <a:tblPr/>
              <a:tblGrid>
                <a:gridCol w="2846388"/>
                <a:gridCol w="1501775"/>
                <a:gridCol w="1501775"/>
              </a:tblGrid>
              <a:tr h="501650">
                <a:tc rowSpan="2"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log</a:t>
                      </a:r>
                      <a:r>
                        <a:rPr kumimoji="0" lang="en-GB" sz="24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</a:t>
                      </a: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(chlorophyll)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50165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RMSE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0063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Control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0.98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0.42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4350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GlobColour assim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0.63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0.77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0063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OC-CCI assim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0.63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0.77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23728" y="332656"/>
            <a:ext cx="6984776" cy="1180750"/>
          </a:xfrm>
        </p:spPr>
        <p:txBody>
          <a:bodyPr/>
          <a:lstStyle/>
          <a:p>
            <a:r>
              <a:rPr lang="en-GB" dirty="0" smtClean="0"/>
              <a:t>Validation against in situ </a:t>
            </a:r>
            <a:r>
              <a:rPr lang="en-GB" dirty="0" err="1" smtClean="0"/>
              <a:t>obs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AMT 2003</a:t>
            </a:r>
            <a:endParaRPr lang="en-GB" dirty="0"/>
          </a:p>
        </p:txBody>
      </p:sp>
      <p:pic>
        <p:nvPicPr>
          <p:cNvPr id="7" name="Picture 3" descr="amt_ma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22913" y="4422775"/>
            <a:ext cx="3455987" cy="243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Box 39"/>
          <p:cNvSpPr txBox="1">
            <a:spLocks noChangeArrowheads="1"/>
          </p:cNvSpPr>
          <p:nvPr/>
        </p:nvSpPr>
        <p:spPr bwMode="auto">
          <a:xfrm>
            <a:off x="250825" y="6237288"/>
            <a:ext cx="3790950" cy="3000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(vs. observations taken in surface 10 m)</a:t>
            </a:r>
          </a:p>
        </p:txBody>
      </p:sp>
      <p:graphicFrame>
        <p:nvGraphicFramePr>
          <p:cNvPr id="8" name="Group 4"/>
          <p:cNvGraphicFramePr>
            <a:graphicFrameLocks/>
          </p:cNvGraphicFramePr>
          <p:nvPr/>
        </p:nvGraphicFramePr>
        <p:xfrm>
          <a:off x="107950" y="1919288"/>
          <a:ext cx="8853488" cy="2517776"/>
        </p:xfrm>
        <a:graphic>
          <a:graphicData uri="http://schemas.openxmlformats.org/drawingml/2006/table">
            <a:tbl>
              <a:tblPr/>
              <a:tblGrid>
                <a:gridCol w="2846388"/>
                <a:gridCol w="1501775"/>
                <a:gridCol w="1501775"/>
                <a:gridCol w="1501775"/>
                <a:gridCol w="1501775"/>
              </a:tblGrid>
              <a:tr h="501650">
                <a:tc rowSpan="2"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log</a:t>
                      </a:r>
                      <a:r>
                        <a:rPr kumimoji="0" lang="en-GB" sz="24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</a:t>
                      </a: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(chlorophyll)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Nitrate </a:t>
                      </a: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</a:t>
                      </a:r>
                      <a:r>
                        <a:rPr kumimoji="0" lang="en-GB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mmol</a:t>
                      </a: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N m</a:t>
                      </a:r>
                      <a:r>
                        <a:rPr kumimoji="0" lang="en-GB" sz="20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-3</a:t>
                      </a: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50165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RMSE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RMSE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0063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Control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0.98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0.42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4.42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0.83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4350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GlobColour assim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0.63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0.77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4.34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0.83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0063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OC-CCI assim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0.63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0.77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4.34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0.83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23728" y="404664"/>
            <a:ext cx="6984776" cy="1108742"/>
          </a:xfrm>
        </p:spPr>
        <p:txBody>
          <a:bodyPr/>
          <a:lstStyle/>
          <a:p>
            <a:r>
              <a:rPr lang="en-GB" dirty="0" smtClean="0"/>
              <a:t>Validation against in situ </a:t>
            </a:r>
            <a:r>
              <a:rPr lang="en-GB" dirty="0" err="1" smtClean="0"/>
              <a:t>obs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SOCAT v2 (1997-2011)</a:t>
            </a:r>
            <a:endParaRPr lang="en-GB" dirty="0"/>
          </a:p>
        </p:txBody>
      </p:sp>
      <p:pic>
        <p:nvPicPr>
          <p:cNvPr id="7" name="Picture 41" descr="socat_map"/>
          <p:cNvPicPr>
            <a:picLocks noChangeAspect="1" noChangeArrowheads="1"/>
          </p:cNvPicPr>
          <p:nvPr/>
        </p:nvPicPr>
        <p:blipFill>
          <a:blip r:embed="rId2" cstate="print"/>
          <a:srcRect t="5763"/>
          <a:stretch>
            <a:fillRect/>
          </a:stretch>
        </p:blipFill>
        <p:spPr bwMode="auto">
          <a:xfrm>
            <a:off x="5219700" y="4567238"/>
            <a:ext cx="3740150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Group 46"/>
          <p:cNvGraphicFramePr>
            <a:graphicFrameLocks/>
          </p:cNvGraphicFramePr>
          <p:nvPr/>
        </p:nvGraphicFramePr>
        <p:xfrm>
          <a:off x="1692275" y="1917700"/>
          <a:ext cx="6405563" cy="2447927"/>
        </p:xfrm>
        <a:graphic>
          <a:graphicData uri="http://schemas.openxmlformats.org/drawingml/2006/table">
            <a:tbl>
              <a:tblPr/>
              <a:tblGrid>
                <a:gridCol w="2782888"/>
                <a:gridCol w="1811337"/>
                <a:gridCol w="1811338"/>
              </a:tblGrid>
              <a:tr h="487363">
                <a:tc rowSpan="2"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Surface fCO</a:t>
                      </a:r>
                      <a:r>
                        <a:rPr kumimoji="0" lang="en-GB" sz="24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r>
                        <a:rPr kumimoji="0" lang="en-GB" sz="2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</a:t>
                      </a: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μ</a:t>
                      </a: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atm)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48736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RMSE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5775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Control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37.53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0.60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0063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GlobColour assim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37.52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0.61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7363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OC-CCI assim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37.65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0.60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" name="Text Box 47"/>
          <p:cNvSpPr txBox="1">
            <a:spLocks noChangeArrowheads="1"/>
          </p:cNvSpPr>
          <p:nvPr/>
        </p:nvSpPr>
        <p:spPr bwMode="auto">
          <a:xfrm>
            <a:off x="0" y="6237288"/>
            <a:ext cx="5299075" cy="3000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n.b. Observations where bottom depth &lt; 150 m excluded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jneg_wb_liege.png"/>
          <p:cNvPicPr>
            <a:picLocks noChangeAspect="1"/>
          </p:cNvPicPr>
          <p:nvPr/>
        </p:nvPicPr>
        <p:blipFill>
          <a:blip r:embed="rId2" cstate="print"/>
          <a:srcRect l="20384" t="9872" r="17918" b="33806"/>
          <a:stretch>
            <a:fillRect/>
          </a:stretch>
        </p:blipFill>
        <p:spPr>
          <a:xfrm>
            <a:off x="107504" y="1916832"/>
            <a:ext cx="4392488" cy="3456384"/>
          </a:xfrm>
          <a:prstGeom prst="rect">
            <a:avLst/>
          </a:prstGeom>
        </p:spPr>
      </p:pic>
      <p:pic>
        <p:nvPicPr>
          <p:cNvPr id="19" name="Picture 18" descr="sjnef_wb_liege.png"/>
          <p:cNvPicPr>
            <a:picLocks noChangeAspect="1"/>
          </p:cNvPicPr>
          <p:nvPr/>
        </p:nvPicPr>
        <p:blipFill>
          <a:blip r:embed="rId3" cstate="print"/>
          <a:srcRect l="12329" t="77661" r="9863" b="12294"/>
          <a:stretch>
            <a:fillRect/>
          </a:stretch>
        </p:blipFill>
        <p:spPr>
          <a:xfrm>
            <a:off x="179512" y="5471827"/>
            <a:ext cx="8784976" cy="621469"/>
          </a:xfrm>
          <a:prstGeom prst="rect">
            <a:avLst/>
          </a:prstGeom>
        </p:spPr>
      </p:pic>
      <p:pic>
        <p:nvPicPr>
          <p:cNvPr id="18" name="Picture 17" descr="sjnef_wb_liege.png"/>
          <p:cNvPicPr>
            <a:picLocks noChangeAspect="1"/>
          </p:cNvPicPr>
          <p:nvPr/>
        </p:nvPicPr>
        <p:blipFill>
          <a:blip r:embed="rId3" cstate="print"/>
          <a:srcRect l="20384" t="9895" r="17918" b="33883"/>
          <a:stretch>
            <a:fillRect/>
          </a:stretch>
        </p:blipFill>
        <p:spPr>
          <a:xfrm>
            <a:off x="4644008" y="1916832"/>
            <a:ext cx="4392487" cy="345638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23728" y="260648"/>
            <a:ext cx="6984776" cy="934656"/>
          </a:xfrm>
        </p:spPr>
        <p:txBody>
          <a:bodyPr/>
          <a:lstStyle/>
          <a:p>
            <a:r>
              <a:rPr lang="en-GB" dirty="0" smtClean="0"/>
              <a:t>Impact on fCO</a:t>
            </a:r>
            <a:r>
              <a:rPr lang="en-GB" baseline="-25000" dirty="0" smtClean="0"/>
              <a:t>2</a:t>
            </a:r>
            <a:r>
              <a:rPr lang="en-GB" dirty="0" smtClean="0"/>
              <a:t> vs. SOCAT</a:t>
            </a:r>
            <a:endParaRPr lang="en-GB" dirty="0"/>
          </a:p>
        </p:txBody>
      </p:sp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1609725" y="1412875"/>
            <a:ext cx="1449388" cy="455613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OC-CCI</a:t>
            </a:r>
          </a:p>
        </p:txBody>
      </p:sp>
      <p:sp>
        <p:nvSpPr>
          <p:cNvPr id="14" name="Text Box 4"/>
          <p:cNvSpPr txBox="1">
            <a:spLocks noChangeArrowheads="1"/>
          </p:cNvSpPr>
          <p:nvPr/>
        </p:nvSpPr>
        <p:spPr bwMode="auto">
          <a:xfrm>
            <a:off x="5824538" y="1412875"/>
            <a:ext cx="1987550" cy="455613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GlobColour</a:t>
            </a:r>
          </a:p>
        </p:txBody>
      </p:sp>
      <p:sp>
        <p:nvSpPr>
          <p:cNvPr id="16" name="Text Box 8"/>
          <p:cNvSpPr txBox="1">
            <a:spLocks noChangeArrowheads="1"/>
          </p:cNvSpPr>
          <p:nvPr/>
        </p:nvSpPr>
        <p:spPr bwMode="auto">
          <a:xfrm>
            <a:off x="1736725" y="6165850"/>
            <a:ext cx="5830888" cy="403225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Assim better            </a:t>
            </a:r>
            <a:r>
              <a:rPr kumimoji="0" lang="en-GB" sz="24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|</a:t>
            </a:r>
            <a:r>
              <a:rPr kumimoji="0" lang="en-GB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           Control better</a:t>
            </a:r>
          </a:p>
        </p:txBody>
      </p:sp>
      <p:sp>
        <p:nvSpPr>
          <p:cNvPr id="17" name="Text Box 9"/>
          <p:cNvSpPr txBox="1">
            <a:spLocks noChangeArrowheads="1"/>
          </p:cNvSpPr>
          <p:nvPr/>
        </p:nvSpPr>
        <p:spPr bwMode="auto">
          <a:xfrm>
            <a:off x="8243888" y="6092825"/>
            <a:ext cx="752475" cy="350838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0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charset="0"/>
              </a:rPr>
              <a:t>μ</a:t>
            </a:r>
            <a:r>
              <a:rPr kumimoji="0" lang="en-GB" sz="20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atm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jneg_wb_liege.png"/>
          <p:cNvPicPr>
            <a:picLocks noChangeAspect="1"/>
          </p:cNvPicPr>
          <p:nvPr/>
        </p:nvPicPr>
        <p:blipFill>
          <a:blip r:embed="rId2" cstate="print"/>
          <a:srcRect l="20384" t="9872" r="17918" b="33806"/>
          <a:stretch>
            <a:fillRect/>
          </a:stretch>
        </p:blipFill>
        <p:spPr>
          <a:xfrm>
            <a:off x="107504" y="1916832"/>
            <a:ext cx="4392488" cy="3456384"/>
          </a:xfrm>
          <a:prstGeom prst="rect">
            <a:avLst/>
          </a:prstGeom>
        </p:spPr>
      </p:pic>
      <p:pic>
        <p:nvPicPr>
          <p:cNvPr id="19" name="Picture 18" descr="sjnef_wb_liege.png"/>
          <p:cNvPicPr>
            <a:picLocks noChangeAspect="1"/>
          </p:cNvPicPr>
          <p:nvPr/>
        </p:nvPicPr>
        <p:blipFill>
          <a:blip r:embed="rId3" cstate="print"/>
          <a:srcRect l="12329" t="77661" r="9863" b="12294"/>
          <a:stretch>
            <a:fillRect/>
          </a:stretch>
        </p:blipFill>
        <p:spPr>
          <a:xfrm>
            <a:off x="179512" y="5471827"/>
            <a:ext cx="8784976" cy="621469"/>
          </a:xfrm>
          <a:prstGeom prst="rect">
            <a:avLst/>
          </a:prstGeom>
        </p:spPr>
      </p:pic>
      <p:pic>
        <p:nvPicPr>
          <p:cNvPr id="18" name="Picture 17" descr="sjnef_wb_liege.png"/>
          <p:cNvPicPr>
            <a:picLocks noChangeAspect="1"/>
          </p:cNvPicPr>
          <p:nvPr/>
        </p:nvPicPr>
        <p:blipFill>
          <a:blip r:embed="rId3" cstate="print"/>
          <a:srcRect l="20384" t="9895" r="17918" b="33883"/>
          <a:stretch>
            <a:fillRect/>
          </a:stretch>
        </p:blipFill>
        <p:spPr>
          <a:xfrm>
            <a:off x="4644008" y="1916832"/>
            <a:ext cx="4392487" cy="345638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23728" y="260648"/>
            <a:ext cx="6984776" cy="934656"/>
          </a:xfrm>
        </p:spPr>
        <p:txBody>
          <a:bodyPr/>
          <a:lstStyle/>
          <a:p>
            <a:r>
              <a:rPr lang="en-GB" dirty="0" smtClean="0"/>
              <a:t>Impact on fCO</a:t>
            </a:r>
            <a:r>
              <a:rPr lang="en-GB" baseline="-25000" dirty="0" smtClean="0"/>
              <a:t>2</a:t>
            </a:r>
            <a:r>
              <a:rPr lang="en-GB" dirty="0" smtClean="0"/>
              <a:t> vs. SOCAT</a:t>
            </a:r>
            <a:endParaRPr lang="en-GB" dirty="0"/>
          </a:p>
        </p:txBody>
      </p:sp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1609725" y="1412875"/>
            <a:ext cx="1449388" cy="455613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OC-CCI</a:t>
            </a:r>
          </a:p>
        </p:txBody>
      </p:sp>
      <p:sp>
        <p:nvSpPr>
          <p:cNvPr id="14" name="Text Box 4"/>
          <p:cNvSpPr txBox="1">
            <a:spLocks noChangeArrowheads="1"/>
          </p:cNvSpPr>
          <p:nvPr/>
        </p:nvSpPr>
        <p:spPr bwMode="auto">
          <a:xfrm>
            <a:off x="5824538" y="1412875"/>
            <a:ext cx="1987550" cy="455613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GlobColour</a:t>
            </a:r>
          </a:p>
        </p:txBody>
      </p:sp>
      <p:sp>
        <p:nvSpPr>
          <p:cNvPr id="16" name="Text Box 8"/>
          <p:cNvSpPr txBox="1">
            <a:spLocks noChangeArrowheads="1"/>
          </p:cNvSpPr>
          <p:nvPr/>
        </p:nvSpPr>
        <p:spPr bwMode="auto">
          <a:xfrm>
            <a:off x="1736725" y="6165850"/>
            <a:ext cx="5830888" cy="403225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Assim better            </a:t>
            </a:r>
            <a:r>
              <a:rPr kumimoji="0" lang="en-GB" sz="24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|</a:t>
            </a:r>
            <a:r>
              <a:rPr kumimoji="0" lang="en-GB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           Control better</a:t>
            </a:r>
          </a:p>
        </p:txBody>
      </p:sp>
      <p:sp>
        <p:nvSpPr>
          <p:cNvPr id="17" name="Text Box 9"/>
          <p:cNvSpPr txBox="1">
            <a:spLocks noChangeArrowheads="1"/>
          </p:cNvSpPr>
          <p:nvPr/>
        </p:nvSpPr>
        <p:spPr bwMode="auto">
          <a:xfrm>
            <a:off x="8243888" y="6092825"/>
            <a:ext cx="752475" cy="350838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0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charset="0"/>
              </a:rPr>
              <a:t>μ</a:t>
            </a:r>
            <a:r>
              <a:rPr kumimoji="0" lang="en-GB" sz="20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atm</a:t>
            </a: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250825" y="2420938"/>
            <a:ext cx="4102405" cy="2677656"/>
          </a:xfrm>
          <a:prstGeom prst="rect">
            <a:avLst/>
          </a:prstGeom>
          <a:solidFill>
            <a:srgbClr val="000000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99FF33"/>
                </a:solidFill>
                <a:effectLst/>
                <a:uLnTx/>
                <a:uFillTx/>
              </a:rPr>
              <a:t>Better:  5,856,471 (66%)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99FF33"/>
                </a:solidFill>
                <a:effectLst/>
                <a:uLnTx/>
                <a:uFillTx/>
              </a:rPr>
              <a:t>Worse: 3,053,868 (34%)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4787900" y="2420938"/>
            <a:ext cx="4102405" cy="2677656"/>
          </a:xfrm>
          <a:prstGeom prst="rect">
            <a:avLst/>
          </a:prstGeom>
          <a:solidFill>
            <a:srgbClr val="000000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99FF33"/>
                </a:solidFill>
                <a:effectLst/>
                <a:uLnTx/>
                <a:uFillTx/>
              </a:rPr>
              <a:t>Better:  5,607,541 (63%)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99FF33"/>
                </a:solidFill>
                <a:effectLst/>
                <a:uLnTx/>
                <a:uFillTx/>
              </a:rPr>
              <a:t>Worse: 3,302,818 (37%)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63688" y="578750"/>
            <a:ext cx="7344816" cy="934656"/>
          </a:xfrm>
        </p:spPr>
        <p:txBody>
          <a:bodyPr/>
          <a:lstStyle/>
          <a:p>
            <a:r>
              <a:rPr lang="en-GB" kern="0" dirty="0" smtClean="0">
                <a:solidFill>
                  <a:srgbClr val="000000"/>
                </a:solidFill>
                <a:ea typeface="+mj-ea"/>
                <a:cs typeface="+mj-cs"/>
              </a:rPr>
              <a:t>Air-sea CO</a:t>
            </a:r>
            <a:r>
              <a:rPr lang="en-GB" kern="0" baseline="-25000" dirty="0" smtClean="0">
                <a:solidFill>
                  <a:srgbClr val="000000"/>
                </a:solidFill>
                <a:ea typeface="+mj-ea"/>
                <a:cs typeface="+mj-cs"/>
              </a:rPr>
              <a:t>2</a:t>
            </a:r>
            <a:r>
              <a:rPr lang="en-GB" kern="0" dirty="0" smtClean="0">
                <a:solidFill>
                  <a:srgbClr val="000000"/>
                </a:solidFill>
                <a:ea typeface="+mj-ea"/>
                <a:cs typeface="+mj-cs"/>
              </a:rPr>
              <a:t> flux – June</a:t>
            </a:r>
            <a:r>
              <a:rPr lang="en-GB" sz="2000" kern="0" dirty="0" smtClean="0">
                <a:solidFill>
                  <a:srgbClr val="000000"/>
                </a:solidFill>
                <a:ea typeface="+mj-ea"/>
                <a:cs typeface="+mj-cs"/>
              </a:rPr>
              <a:t> (1998-2012 mean)</a:t>
            </a:r>
            <a:endParaRPr lang="en-GB" dirty="0"/>
          </a:p>
        </p:txBody>
      </p:sp>
      <p:sp>
        <p:nvSpPr>
          <p:cNvPr id="17" name="Text Box 3"/>
          <p:cNvSpPr txBox="1">
            <a:spLocks noChangeArrowheads="1"/>
          </p:cNvSpPr>
          <p:nvPr/>
        </p:nvSpPr>
        <p:spPr bwMode="auto">
          <a:xfrm>
            <a:off x="1295400" y="1628775"/>
            <a:ext cx="1795463" cy="406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Climatology</a:t>
            </a:r>
          </a:p>
        </p:txBody>
      </p:sp>
      <p:sp>
        <p:nvSpPr>
          <p:cNvPr id="18" name="Text Box 4"/>
          <p:cNvSpPr txBox="1">
            <a:spLocks noChangeArrowheads="1"/>
          </p:cNvSpPr>
          <p:nvPr/>
        </p:nvSpPr>
        <p:spPr bwMode="auto">
          <a:xfrm>
            <a:off x="4391025" y="1628775"/>
            <a:ext cx="1693863" cy="4032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Control run</a:t>
            </a:r>
          </a:p>
        </p:txBody>
      </p:sp>
      <p:sp>
        <p:nvSpPr>
          <p:cNvPr id="19" name="Text Box 5"/>
          <p:cNvSpPr txBox="1">
            <a:spLocks noChangeArrowheads="1"/>
          </p:cNvSpPr>
          <p:nvPr/>
        </p:nvSpPr>
        <p:spPr bwMode="auto">
          <a:xfrm>
            <a:off x="863600" y="6237288"/>
            <a:ext cx="2609850" cy="4032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GlobColour assim</a:t>
            </a:r>
          </a:p>
        </p:txBody>
      </p:sp>
      <p:sp>
        <p:nvSpPr>
          <p:cNvPr id="20" name="Text Box 6"/>
          <p:cNvSpPr txBox="1">
            <a:spLocks noChangeArrowheads="1"/>
          </p:cNvSpPr>
          <p:nvPr/>
        </p:nvSpPr>
        <p:spPr bwMode="auto">
          <a:xfrm>
            <a:off x="4175125" y="6237288"/>
            <a:ext cx="2149475" cy="4032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OC-CCI assim</a:t>
            </a:r>
          </a:p>
        </p:txBody>
      </p:sp>
      <p:pic>
        <p:nvPicPr>
          <p:cNvPr id="21" name="Picture 18" descr="twobytwo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2060848"/>
            <a:ext cx="6011862" cy="423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19" descr="gehlen_fig3_update.png"/>
          <p:cNvPicPr>
            <a:picLocks noChangeAspect="1"/>
          </p:cNvPicPr>
          <p:nvPr/>
        </p:nvPicPr>
        <p:blipFill>
          <a:blip r:embed="rId3" cstate="print"/>
          <a:srcRect l="95958" t="3603" r="1915" b="4503"/>
          <a:stretch>
            <a:fillRect/>
          </a:stretch>
        </p:blipFill>
        <p:spPr bwMode="auto">
          <a:xfrm>
            <a:off x="6948264" y="1989708"/>
            <a:ext cx="469900" cy="431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Text Box 9"/>
          <p:cNvSpPr txBox="1">
            <a:spLocks noChangeArrowheads="1"/>
          </p:cNvSpPr>
          <p:nvPr/>
        </p:nvSpPr>
        <p:spPr bwMode="auto">
          <a:xfrm>
            <a:off x="7354664" y="5974928"/>
            <a:ext cx="458788" cy="406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-2</a:t>
            </a: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24" name="Text Box 11"/>
          <p:cNvSpPr txBox="1">
            <a:spLocks noChangeArrowheads="1"/>
          </p:cNvSpPr>
          <p:nvPr/>
        </p:nvSpPr>
        <p:spPr bwMode="auto">
          <a:xfrm>
            <a:off x="7418164" y="4644603"/>
            <a:ext cx="1552575" cy="406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0  ----------</a:t>
            </a:r>
          </a:p>
        </p:txBody>
      </p:sp>
      <p:sp>
        <p:nvSpPr>
          <p:cNvPr id="25" name="Text Box 12"/>
          <p:cNvSpPr txBox="1">
            <a:spLocks noChangeArrowheads="1"/>
          </p:cNvSpPr>
          <p:nvPr/>
        </p:nvSpPr>
        <p:spPr bwMode="auto">
          <a:xfrm>
            <a:off x="7418164" y="3230141"/>
            <a:ext cx="357188" cy="406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2</a:t>
            </a:r>
          </a:p>
        </p:txBody>
      </p:sp>
      <p:sp>
        <p:nvSpPr>
          <p:cNvPr id="26" name="Text Box 13"/>
          <p:cNvSpPr txBox="1">
            <a:spLocks noChangeArrowheads="1"/>
          </p:cNvSpPr>
          <p:nvPr/>
        </p:nvSpPr>
        <p:spPr bwMode="auto">
          <a:xfrm>
            <a:off x="7418164" y="1896641"/>
            <a:ext cx="1577975" cy="406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4 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molC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/m</a:t>
            </a:r>
            <a:r>
              <a:rPr kumimoji="0" lang="en-GB" sz="1800" b="0" i="0" u="none" strike="noStrike" kern="0" cap="none" spc="0" normalizeH="0" baseline="30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2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/yr</a:t>
            </a:r>
            <a:endParaRPr kumimoji="0" lang="en-GB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27" name="Text Box 10"/>
          <p:cNvSpPr txBox="1">
            <a:spLocks noChangeArrowheads="1"/>
          </p:cNvSpPr>
          <p:nvPr/>
        </p:nvSpPr>
        <p:spPr bwMode="auto">
          <a:xfrm>
            <a:off x="7937277" y="4966866"/>
            <a:ext cx="884237" cy="6159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Out of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ocean</a:t>
            </a:r>
          </a:p>
        </p:txBody>
      </p:sp>
      <p:sp>
        <p:nvSpPr>
          <p:cNvPr id="28" name="Text Box 10"/>
          <p:cNvSpPr txBox="1">
            <a:spLocks noChangeArrowheads="1"/>
          </p:cNvSpPr>
          <p:nvPr/>
        </p:nvSpPr>
        <p:spPr bwMode="auto">
          <a:xfrm>
            <a:off x="7937277" y="4135016"/>
            <a:ext cx="884237" cy="6143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Into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ocean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/>
          </p:cNvSpPr>
          <p:nvPr/>
        </p:nvSpPr>
        <p:spPr bwMode="auto">
          <a:xfrm>
            <a:off x="2196926" y="1988840"/>
            <a:ext cx="6407522" cy="410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GB" sz="2400" kern="0" dirty="0" smtClean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Work to date</a:t>
            </a:r>
          </a:p>
          <a:p>
            <a:pPr marL="800100" lvl="1" indent="-342900" eaLnBrk="0" hangingPunct="0">
              <a:lnSpc>
                <a:spcPct val="10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GB" sz="2400" kern="0" dirty="0" smtClean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Marine biogeochemical reanalysis</a:t>
            </a:r>
          </a:p>
          <a:p>
            <a:pPr marL="342900" marR="0" lvl="0" indent="-342900" algn="l" defTabSz="914400" rtl="0" eaLnBrk="0" fontAlgn="base" latinLnBrk="0" hangingPunct="0">
              <a:lnSpc>
                <a:spcPct val="2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Results</a:t>
            </a: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GB" sz="2400" kern="0" noProof="0" dirty="0" smtClean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Future plans</a:t>
            </a:r>
          </a:p>
          <a:p>
            <a:pPr marL="800100" lvl="1" indent="-342900" eaLnBrk="0" hangingPunct="0">
              <a:lnSpc>
                <a:spcPct val="10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GB" sz="2400" kern="0" dirty="0" smtClean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Integrated </a:t>
            </a:r>
            <a:r>
              <a:rPr lang="en-GB" sz="2400" kern="0" dirty="0" smtClean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assessment</a:t>
            </a:r>
            <a:r>
              <a:rPr lang="en-GB" sz="2400" kern="0" noProof="0" dirty="0" smtClean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 of marine ECVs</a:t>
            </a:r>
            <a:endParaRPr kumimoji="0" lang="en-GB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1979712" y="578750"/>
            <a:ext cx="6984776" cy="934656"/>
          </a:xfrm>
        </p:spPr>
        <p:txBody>
          <a:bodyPr/>
          <a:lstStyle/>
          <a:p>
            <a:r>
              <a:rPr lang="en-GB" dirty="0" smtClean="0"/>
              <a:t>Contents</a:t>
            </a:r>
            <a:endParaRPr lang="en-GB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gen_day15_d20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432" y="332656"/>
            <a:ext cx="9018000" cy="5032022"/>
          </a:xfrm>
          <a:prstGeom prst="rect">
            <a:avLst/>
          </a:prstGeom>
        </p:spPr>
      </p:pic>
      <p:sp>
        <p:nvSpPr>
          <p:cNvPr id="5" name="Text Box 12"/>
          <p:cNvSpPr txBox="1">
            <a:spLocks noChangeArrowheads="1"/>
          </p:cNvSpPr>
          <p:nvPr/>
        </p:nvSpPr>
        <p:spPr bwMode="auto">
          <a:xfrm>
            <a:off x="2112523" y="5949280"/>
            <a:ext cx="5267789" cy="461665"/>
          </a:xfrm>
          <a:prstGeom prst="rect">
            <a:avLst/>
          </a:prstGeom>
          <a:solidFill>
            <a:schemeClr val="tx1"/>
          </a:solidFill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kern="0" dirty="0" smtClean="0">
                <a:solidFill>
                  <a:schemeClr val="bg1"/>
                </a:solidFill>
              </a:rPr>
              <a:t>Fields from OC-CCI-</a:t>
            </a:r>
            <a:r>
              <a:rPr lang="en-GB" sz="2400" kern="0" dirty="0" err="1" smtClean="0">
                <a:solidFill>
                  <a:schemeClr val="bg1"/>
                </a:solidFill>
              </a:rPr>
              <a:t>assim</a:t>
            </a:r>
            <a:r>
              <a:rPr lang="en-GB" sz="2400" kern="0" dirty="0" smtClean="0">
                <a:solidFill>
                  <a:schemeClr val="bg1"/>
                </a:solidFill>
              </a:rPr>
              <a:t> reanalysis</a:t>
            </a:r>
            <a:endParaRPr kumimoji="0" lang="en-GB" sz="24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07552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tpac_co2_enso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50" y="188913"/>
            <a:ext cx="8928100" cy="6567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co2_moc_nao_weighted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4300"/>
            <a:ext cx="9144000" cy="668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7308850" y="333375"/>
            <a:ext cx="647700" cy="5975350"/>
          </a:xfrm>
          <a:prstGeom prst="rect">
            <a:avLst/>
          </a:prstGeom>
          <a:solidFill>
            <a:srgbClr val="00FFFF">
              <a:alpha val="0"/>
            </a:srgbClr>
          </a:solidFill>
          <a:ln w="63500" algn="ctr">
            <a:solidFill>
              <a:srgbClr val="33CC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4500563" y="333375"/>
            <a:ext cx="647700" cy="5975350"/>
          </a:xfrm>
          <a:prstGeom prst="rect">
            <a:avLst/>
          </a:prstGeom>
          <a:solidFill>
            <a:srgbClr val="00FFFF">
              <a:alpha val="0"/>
            </a:srgbClr>
          </a:solidFill>
          <a:ln w="63500" algn="ctr">
            <a:solidFill>
              <a:srgbClr val="33CC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8316913" y="333375"/>
            <a:ext cx="647700" cy="5975350"/>
          </a:xfrm>
          <a:prstGeom prst="rect">
            <a:avLst/>
          </a:prstGeom>
          <a:solidFill>
            <a:srgbClr val="00FFFF">
              <a:alpha val="0"/>
            </a:srgbClr>
          </a:solidFill>
          <a:ln w="63500" algn="ctr">
            <a:solidFill>
              <a:srgbClr val="33CC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Conclusions and future plans</a:t>
            </a:r>
            <a:endParaRPr lang="en-GB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Summary of work so far</a:t>
            </a:r>
            <a:endParaRPr lang="en-GB" dirty="0"/>
          </a:p>
        </p:txBody>
      </p:sp>
      <p:sp>
        <p:nvSpPr>
          <p:cNvPr id="4" name="Rectangle 3"/>
          <p:cNvSpPr txBox="1">
            <a:spLocks/>
          </p:cNvSpPr>
          <p:nvPr/>
        </p:nvSpPr>
        <p:spPr bwMode="auto">
          <a:xfrm>
            <a:off x="2196926" y="1988840"/>
            <a:ext cx="6623546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3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GB" sz="2400" kern="0" dirty="0" smtClean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Reanalyses assimilating OC-CCI and </a:t>
            </a:r>
            <a:r>
              <a:rPr lang="en-GB" sz="2400" kern="0" dirty="0" err="1" smtClean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GlobColour</a:t>
            </a:r>
            <a:r>
              <a:rPr lang="en-GB" sz="2400" kern="0" dirty="0" smtClean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 chlorophyll products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3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Assimilation improves model results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3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GB" sz="2400" kern="0" dirty="0" smtClean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Reanalyses capture real-world variability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3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OC-CCI and </a:t>
            </a:r>
            <a:r>
              <a:rPr kumimoji="0" lang="en-GB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GlobColour</a:t>
            </a: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both fit for purpose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3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GB" sz="2400" kern="0" dirty="0" smtClean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So</a:t>
            </a: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me improved coverage and stability with OC-CCI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Next steps</a:t>
            </a:r>
            <a:endParaRPr lang="en-GB" dirty="0"/>
          </a:p>
        </p:txBody>
      </p:sp>
      <p:sp>
        <p:nvSpPr>
          <p:cNvPr id="4" name="Rectangle 3"/>
          <p:cNvSpPr txBox="1">
            <a:spLocks/>
          </p:cNvSpPr>
          <p:nvPr/>
        </p:nvSpPr>
        <p:spPr bwMode="auto">
          <a:xfrm>
            <a:off x="2196926" y="1988840"/>
            <a:ext cx="6407522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3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GB" sz="2400" kern="0" dirty="0" smtClean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Complete assessment of reanalyses</a:t>
            </a:r>
            <a:endParaRPr kumimoji="0" lang="en-GB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3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GB" sz="2400" kern="0" dirty="0" smtClean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Submit pa</a:t>
            </a: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per(s)</a:t>
            </a:r>
            <a:r>
              <a:rPr kumimoji="0" lang="en-GB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for publication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3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lang="en-GB" sz="2400" kern="0" baseline="0" dirty="0" smtClean="0">
              <a:solidFill>
                <a:srgbClr val="000000"/>
              </a:solidFill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3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GB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Integrated assessment of marine ECVs</a:t>
            </a:r>
            <a:endParaRPr kumimoji="0" lang="en-GB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Integrated assessment of ECVs</a:t>
            </a:r>
            <a:endParaRPr lang="en-GB" dirty="0"/>
          </a:p>
        </p:txBody>
      </p:sp>
      <p:sp>
        <p:nvSpPr>
          <p:cNvPr id="4" name="Rectangle 3"/>
          <p:cNvSpPr txBox="1">
            <a:spLocks/>
          </p:cNvSpPr>
          <p:nvPr/>
        </p:nvSpPr>
        <p:spPr bwMode="auto">
          <a:xfrm>
            <a:off x="2196926" y="1988840"/>
            <a:ext cx="6767562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3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GB" sz="2400" kern="0" noProof="0" dirty="0" smtClean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Ocean colour, SST, SSH, sea ice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3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GB" sz="2400" b="0" i="0" u="none" strike="noStrike" kern="0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Statistical</a:t>
            </a:r>
            <a:r>
              <a:rPr kumimoji="0" lang="en-GB" sz="2400" b="0" i="0" u="none" strike="noStrike" kern="0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assessment at different time scales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3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GB" sz="2400" kern="0" baseline="0" noProof="0" dirty="0" smtClean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Multivariate assimilation to create global ocean</a:t>
            </a:r>
            <a:r>
              <a:rPr lang="en-GB" sz="2400" kern="0" noProof="0" dirty="0" smtClean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 physical-biogeochemical </a:t>
            </a:r>
            <a:r>
              <a:rPr lang="en-GB" sz="2400" kern="0" noProof="0" dirty="0" smtClean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reanalyses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3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GB" sz="2400" kern="0" dirty="0" smtClean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Experiments assimilating different ECVs</a:t>
            </a:r>
            <a:endParaRPr lang="en-GB" sz="2400" kern="0" noProof="0" dirty="0" smtClean="0">
              <a:solidFill>
                <a:srgbClr val="000000"/>
              </a:solidFill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3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GB" sz="2400" b="0" i="0" u="none" strike="noStrike" kern="0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Assess</a:t>
            </a:r>
            <a:r>
              <a:rPr kumimoji="0" lang="en-GB" sz="2400" b="0" i="0" u="none" strike="noStrike" kern="0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consistency of features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3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GB" sz="2400" kern="0" baseline="0" noProof="0" dirty="0" smtClean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Assess</a:t>
            </a:r>
            <a:r>
              <a:rPr lang="en-GB" sz="2400" kern="0" noProof="0" dirty="0" smtClean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 climate-relevant variables</a:t>
            </a:r>
            <a:endParaRPr kumimoji="0" lang="en-GB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520" y="3861048"/>
            <a:ext cx="4968552" cy="1656184"/>
          </a:xfrm>
        </p:spPr>
        <p:txBody>
          <a:bodyPr/>
          <a:lstStyle/>
          <a:p>
            <a:r>
              <a:rPr lang="en-US" dirty="0" smtClean="0"/>
              <a:t>Questions and answers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5289772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23728" y="332656"/>
            <a:ext cx="4536504" cy="1180750"/>
          </a:xfrm>
        </p:spPr>
        <p:txBody>
          <a:bodyPr/>
          <a:lstStyle/>
          <a:p>
            <a:r>
              <a:rPr lang="en-GB" dirty="0" smtClean="0"/>
              <a:t>Chlorophyll</a:t>
            </a:r>
            <a:br>
              <a:rPr lang="en-GB" dirty="0" smtClean="0"/>
            </a:br>
            <a:r>
              <a:rPr lang="en-GB" dirty="0" err="1" smtClean="0"/>
              <a:t>phenology</a:t>
            </a:r>
            <a:endParaRPr lang="en-GB" dirty="0"/>
          </a:p>
        </p:txBody>
      </p:sp>
      <p:sp>
        <p:nvSpPr>
          <p:cNvPr id="14" name="Oval 13"/>
          <p:cNvSpPr>
            <a:spLocks noChangeArrowheads="1"/>
          </p:cNvSpPr>
          <p:nvPr/>
        </p:nvSpPr>
        <p:spPr bwMode="auto">
          <a:xfrm>
            <a:off x="6877050" y="1051794"/>
            <a:ext cx="144463" cy="144462"/>
          </a:xfrm>
          <a:prstGeom prst="ellipse">
            <a:avLst/>
          </a:prstGeom>
          <a:solidFill>
            <a:srgbClr val="ED2939"/>
          </a:solidFill>
          <a:ln w="25400" algn="ctr">
            <a:solidFill>
              <a:srgbClr val="ED2939"/>
            </a:solidFill>
            <a:round/>
            <a:headEnd/>
            <a:tailEnd/>
          </a:ln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5" name="TextBox 7"/>
          <p:cNvSpPr txBox="1">
            <a:spLocks noChangeArrowheads="1"/>
          </p:cNvSpPr>
          <p:nvPr/>
        </p:nvSpPr>
        <p:spPr bwMode="auto">
          <a:xfrm>
            <a:off x="7021513" y="908050"/>
            <a:ext cx="1398587" cy="35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smtClean="0">
                <a:ln>
                  <a:noFill/>
                </a:ln>
                <a:solidFill>
                  <a:srgbClr val="ED2939"/>
                </a:solidFill>
                <a:effectLst/>
                <a:uLnTx/>
                <a:uFillTx/>
              </a:rPr>
              <a:t>Bloom end</a:t>
            </a:r>
          </a:p>
        </p:txBody>
      </p:sp>
      <p:sp>
        <p:nvSpPr>
          <p:cNvPr id="16" name="Oval 15"/>
          <p:cNvSpPr>
            <a:spLocks noChangeArrowheads="1"/>
          </p:cNvSpPr>
          <p:nvPr/>
        </p:nvSpPr>
        <p:spPr bwMode="auto">
          <a:xfrm>
            <a:off x="6877050" y="685081"/>
            <a:ext cx="144463" cy="144463"/>
          </a:xfrm>
          <a:prstGeom prst="ellipse">
            <a:avLst/>
          </a:prstGeom>
          <a:solidFill>
            <a:srgbClr val="C9C009"/>
          </a:solidFill>
          <a:ln w="25400" algn="ctr">
            <a:solidFill>
              <a:srgbClr val="C9C009"/>
            </a:solidFill>
            <a:round/>
            <a:headEnd/>
            <a:tailEnd/>
          </a:ln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7" name="TextBox 9"/>
          <p:cNvSpPr txBox="1">
            <a:spLocks noChangeArrowheads="1"/>
          </p:cNvSpPr>
          <p:nvPr/>
        </p:nvSpPr>
        <p:spPr bwMode="auto">
          <a:xfrm>
            <a:off x="7021513" y="549275"/>
            <a:ext cx="1525587" cy="35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smtClean="0">
                <a:ln>
                  <a:noFill/>
                </a:ln>
                <a:solidFill>
                  <a:srgbClr val="C9C009"/>
                </a:solidFill>
                <a:effectLst/>
                <a:uLnTx/>
                <a:uFillTx/>
              </a:rPr>
              <a:t>Bloom peak</a:t>
            </a:r>
          </a:p>
        </p:txBody>
      </p:sp>
      <p:sp>
        <p:nvSpPr>
          <p:cNvPr id="18" name="Oval 6"/>
          <p:cNvSpPr>
            <a:spLocks noChangeArrowheads="1"/>
          </p:cNvSpPr>
          <p:nvPr/>
        </p:nvSpPr>
        <p:spPr bwMode="auto">
          <a:xfrm>
            <a:off x="6877050" y="332656"/>
            <a:ext cx="144463" cy="144463"/>
          </a:xfrm>
          <a:prstGeom prst="ellipse">
            <a:avLst/>
          </a:prstGeom>
          <a:solidFill>
            <a:srgbClr val="008000"/>
          </a:solidFill>
          <a:ln w="25400" algn="ctr">
            <a:solidFill>
              <a:srgbClr val="008000"/>
            </a:solidFill>
            <a:round/>
            <a:headEnd/>
            <a:tailEnd/>
          </a:ln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9" name="TextBox 7"/>
          <p:cNvSpPr txBox="1">
            <a:spLocks noChangeArrowheads="1"/>
          </p:cNvSpPr>
          <p:nvPr/>
        </p:nvSpPr>
        <p:spPr bwMode="auto">
          <a:xfrm>
            <a:off x="7021513" y="188913"/>
            <a:ext cx="1466850" cy="35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</a:rPr>
              <a:t>Bloom start</a:t>
            </a:r>
          </a:p>
        </p:txBody>
      </p:sp>
      <p:sp>
        <p:nvSpPr>
          <p:cNvPr id="20" name="TextBox 7"/>
          <p:cNvSpPr txBox="1">
            <a:spLocks noChangeArrowheads="1"/>
          </p:cNvSpPr>
          <p:nvPr/>
        </p:nvSpPr>
        <p:spPr bwMode="auto">
          <a:xfrm>
            <a:off x="7019925" y="1268413"/>
            <a:ext cx="1671638" cy="35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smtClean="0">
                <a:ln>
                  <a:noFill/>
                </a:ln>
                <a:solidFill>
                  <a:srgbClr val="061BE4"/>
                </a:solidFill>
                <a:effectLst/>
                <a:uLnTx/>
                <a:uFillTx/>
              </a:rPr>
              <a:t>Median + 5%</a:t>
            </a:r>
          </a:p>
        </p:txBody>
      </p:sp>
      <p:sp>
        <p:nvSpPr>
          <p:cNvPr id="21" name="Line 11"/>
          <p:cNvSpPr>
            <a:spLocks noChangeShapeType="1"/>
          </p:cNvSpPr>
          <p:nvPr/>
        </p:nvSpPr>
        <p:spPr bwMode="auto">
          <a:xfrm>
            <a:off x="6840538" y="1469306"/>
            <a:ext cx="214312" cy="0"/>
          </a:xfrm>
          <a:prstGeom prst="line">
            <a:avLst/>
          </a:prstGeom>
          <a:noFill/>
          <a:ln w="92075">
            <a:solidFill>
              <a:srgbClr val="061BE4"/>
            </a:solidFill>
            <a:round/>
            <a:headEnd/>
            <a:tailEnd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23" name="Picture 14" descr="pheno_exampl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50" y="1844824"/>
            <a:ext cx="8928100" cy="4608512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Bloom start date</a:t>
            </a:r>
            <a:endParaRPr lang="en-GB" dirty="0"/>
          </a:p>
        </p:txBody>
      </p:sp>
      <p:pic>
        <p:nvPicPr>
          <p:cNvPr id="9" name="Picture 8" descr="pheno_pcolor"/>
          <p:cNvPicPr>
            <a:picLocks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50" y="1628775"/>
            <a:ext cx="8893175" cy="3527425"/>
          </a:xfrm>
          <a:prstGeom prst="rect">
            <a:avLst/>
          </a:prstGeom>
          <a:noFill/>
        </p:spPr>
      </p:pic>
      <p:pic>
        <p:nvPicPr>
          <p:cNvPr id="10" name="Picture 2" descr="pheno_cbar_25"/>
          <p:cNvPicPr>
            <a:picLocks noChangeAspect="1" noChangeArrowheads="1"/>
          </p:cNvPicPr>
          <p:nvPr/>
        </p:nvPicPr>
        <p:blipFill>
          <a:blip r:embed="rId3" cstate="print"/>
          <a:srcRect t="87010"/>
          <a:stretch>
            <a:fillRect/>
          </a:stretch>
        </p:blipFill>
        <p:spPr bwMode="auto">
          <a:xfrm>
            <a:off x="74613" y="5973464"/>
            <a:ext cx="8961437" cy="62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1027113" y="5302250"/>
            <a:ext cx="1168400" cy="403225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Control</a:t>
            </a: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3708400" y="5157788"/>
            <a:ext cx="1779588" cy="714375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OC-CCI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assimilation</a:t>
            </a:r>
          </a:p>
        </p:txBody>
      </p:sp>
      <p:sp>
        <p:nvSpPr>
          <p:cNvPr id="13" name="Text Box 7"/>
          <p:cNvSpPr txBox="1">
            <a:spLocks noChangeArrowheads="1"/>
          </p:cNvSpPr>
          <p:nvPr/>
        </p:nvSpPr>
        <p:spPr bwMode="auto">
          <a:xfrm>
            <a:off x="6588125" y="5157788"/>
            <a:ext cx="1779588" cy="714375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GlobColour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assimilation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1979712" y="578750"/>
            <a:ext cx="6984776" cy="934656"/>
          </a:xfrm>
        </p:spPr>
        <p:txBody>
          <a:bodyPr/>
          <a:lstStyle/>
          <a:p>
            <a:r>
              <a:rPr lang="en-GB" dirty="0" smtClean="0"/>
              <a:t>Work to date</a:t>
            </a:r>
            <a:endParaRPr lang="en-GB" dirty="0"/>
          </a:p>
        </p:txBody>
      </p:sp>
      <p:sp>
        <p:nvSpPr>
          <p:cNvPr id="4" name="Rectangle 3"/>
          <p:cNvSpPr txBox="1">
            <a:spLocks/>
          </p:cNvSpPr>
          <p:nvPr/>
        </p:nvSpPr>
        <p:spPr bwMode="auto">
          <a:xfrm>
            <a:off x="2051720" y="1919188"/>
            <a:ext cx="6696744" cy="4678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GB" sz="2400" kern="0" dirty="0" smtClean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Compare OC-CCI V1 and </a:t>
            </a:r>
            <a:r>
              <a:rPr lang="en-GB" sz="2400" kern="0" dirty="0" err="1" smtClean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GlobColour</a:t>
            </a:r>
            <a:r>
              <a:rPr lang="en-GB" sz="2400" kern="0" dirty="0" smtClean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 chlorophyll products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en-GB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GB" sz="2400" kern="0" dirty="0" smtClean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Assimilate into coupled physical-biogeochemical ocean model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en-GB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GB" sz="2400" kern="0" dirty="0" smtClean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Create 15-year biogeochemical reanalyses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en-GB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GB" sz="2400" kern="0" dirty="0" smtClean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Perform </a:t>
            </a:r>
            <a:r>
              <a:rPr lang="en-GB" sz="2400" kern="0" dirty="0" smtClean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assessment and write up for publication</a:t>
            </a:r>
            <a:endParaRPr kumimoji="0" lang="en-GB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Air-sea CO</a:t>
            </a:r>
            <a:r>
              <a:rPr lang="en-GB" baseline="-25000" dirty="0" smtClean="0"/>
              <a:t>2</a:t>
            </a:r>
            <a:r>
              <a:rPr lang="en-GB" dirty="0" smtClean="0"/>
              <a:t> flux</a:t>
            </a:r>
            <a:br>
              <a:rPr lang="en-GB" dirty="0" smtClean="0"/>
            </a:br>
            <a:r>
              <a:rPr lang="en-GB" sz="2400" dirty="0" smtClean="0"/>
              <a:t>North Atlantic monthly mean</a:t>
            </a:r>
            <a:endParaRPr lang="en-GB" dirty="0"/>
          </a:p>
        </p:txBody>
      </p:sp>
      <p:pic>
        <p:nvPicPr>
          <p:cNvPr id="4" name="Picture 4" descr="natl_co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50" y="1724298"/>
            <a:ext cx="8928100" cy="4945062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/>
          </p:cNvSpPr>
          <p:nvPr>
            <p:ph type="title" idx="4294967295"/>
          </p:nvPr>
        </p:nvSpPr>
        <p:spPr>
          <a:xfrm>
            <a:off x="1714500" y="349250"/>
            <a:ext cx="7429500" cy="1371600"/>
          </a:xfrm>
        </p:spPr>
        <p:txBody>
          <a:bodyPr/>
          <a:lstStyle/>
          <a:p>
            <a:pPr eaLnBrk="1" hangingPunct="1"/>
            <a:r>
              <a:rPr lang="en-GB" sz="3200" smtClean="0"/>
              <a:t>Phase II: Integrated assessment of multiple CCI datasets </a:t>
            </a:r>
            <a:r>
              <a:rPr lang="en-GB" sz="2000" smtClean="0"/>
              <a:t>(Met Office &amp; ECMWF?)</a:t>
            </a:r>
            <a:r>
              <a:rPr lang="en-GB" sz="3200" smtClean="0"/>
              <a:t> </a:t>
            </a:r>
          </a:p>
        </p:txBody>
      </p:sp>
      <p:sp>
        <p:nvSpPr>
          <p:cNvPr id="183299" name="Rectangle 3"/>
          <p:cNvSpPr>
            <a:spLocks noGrp="1"/>
          </p:cNvSpPr>
          <p:nvPr>
            <p:ph type="body" idx="4294967295"/>
          </p:nvPr>
        </p:nvSpPr>
        <p:spPr>
          <a:xfrm>
            <a:off x="250825" y="1628775"/>
            <a:ext cx="8893175" cy="3519488"/>
          </a:xfrm>
        </p:spPr>
        <p:txBody>
          <a:bodyPr/>
          <a:lstStyle/>
          <a:p>
            <a:pPr marL="457200" indent="-457200" eaLnBrk="1" hangingPunct="1">
              <a:spcBef>
                <a:spcPts val="600"/>
              </a:spcBef>
              <a:spcAft>
                <a:spcPts val="600"/>
              </a:spcAft>
              <a:buFont typeface="Arial" charset="0"/>
              <a:buAutoNum type="arabicPeriod"/>
            </a:pPr>
            <a:r>
              <a:rPr lang="en-GB" sz="2600" smtClean="0"/>
              <a:t>Evaluation of quality in marine CCI products (SST, SSH, sea ice, ocean colour)</a:t>
            </a:r>
          </a:p>
          <a:p>
            <a:pPr marL="914400" lvl="1" indent="-514350" eaLnBrk="1" hangingPunct="1">
              <a:spcBef>
                <a:spcPts val="600"/>
              </a:spcBef>
              <a:spcAft>
                <a:spcPts val="600"/>
              </a:spcAft>
            </a:pPr>
            <a:r>
              <a:rPr lang="en-GB" smtClean="0"/>
              <a:t>Statistical assessment at different time scales (e.g. mean state, inter-annual variability and long-term trends)</a:t>
            </a:r>
          </a:p>
          <a:p>
            <a:pPr marL="914400" lvl="1" indent="-514350" eaLnBrk="1" hangingPunct="1">
              <a:spcBef>
                <a:spcPts val="600"/>
              </a:spcBef>
              <a:spcAft>
                <a:spcPts val="600"/>
              </a:spcAft>
            </a:pPr>
            <a:r>
              <a:rPr lang="en-GB" smtClean="0"/>
              <a:t>Detection of climate signal.</a:t>
            </a:r>
          </a:p>
          <a:p>
            <a:pPr marL="457200" indent="-457200" eaLnBrk="1" hangingPunct="1">
              <a:spcBef>
                <a:spcPts val="600"/>
              </a:spcBef>
              <a:spcAft>
                <a:spcPts val="600"/>
              </a:spcAft>
              <a:buFont typeface="Arial" charset="0"/>
              <a:buAutoNum type="arabicPeriod"/>
            </a:pPr>
            <a:r>
              <a:rPr lang="en-GB" sz="2600" smtClean="0"/>
              <a:t>Global, ocean-only, model reanalyses (2000-2012)</a:t>
            </a:r>
          </a:p>
          <a:p>
            <a:pPr marL="914400" lvl="1" indent="-514350" eaLnBrk="1" hangingPunct="1">
              <a:spcBef>
                <a:spcPts val="600"/>
              </a:spcBef>
              <a:spcAft>
                <a:spcPts val="600"/>
              </a:spcAft>
            </a:pPr>
            <a:r>
              <a:rPr lang="en-GB" smtClean="0"/>
              <a:t>Multivariate assimilation of physical products (i.e. CCI L3 SST &amp; precursor L2 SSH and sea-ice).</a:t>
            </a:r>
          </a:p>
          <a:p>
            <a:pPr marL="914400" lvl="1" indent="-514350" eaLnBrk="1" hangingPunct="1">
              <a:spcBef>
                <a:spcPts val="600"/>
              </a:spcBef>
              <a:spcAft>
                <a:spcPts val="600"/>
              </a:spcAft>
            </a:pPr>
            <a:r>
              <a:rPr lang="en-GB" smtClean="0"/>
              <a:t>Multivariate assimilation of physical products as above plus CCI OC.</a:t>
            </a:r>
          </a:p>
          <a:p>
            <a:pPr marL="914400" lvl="1" indent="-514350" eaLnBrk="1" hangingPunct="1">
              <a:spcBef>
                <a:spcPts val="600"/>
              </a:spcBef>
              <a:spcAft>
                <a:spcPts val="600"/>
              </a:spcAft>
            </a:pPr>
            <a:r>
              <a:rPr lang="en-GB" smtClean="0"/>
              <a:t>Impact assessment of climate-relevant variables (e.g. ocean heat content, salinity, mixed layer depth, AMO) and the carbon and biogeochemical cycles.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51720" y="578750"/>
            <a:ext cx="6984776" cy="934656"/>
          </a:xfrm>
        </p:spPr>
        <p:txBody>
          <a:bodyPr/>
          <a:lstStyle/>
          <a:p>
            <a:r>
              <a:rPr lang="en-GB" dirty="0" smtClean="0"/>
              <a:t>Experiments</a:t>
            </a:r>
            <a:endParaRPr lang="en-GB" dirty="0"/>
          </a:p>
        </p:txBody>
      </p:sp>
      <p:sp>
        <p:nvSpPr>
          <p:cNvPr id="4" name="Rectangle 3"/>
          <p:cNvSpPr txBox="1">
            <a:spLocks/>
          </p:cNvSpPr>
          <p:nvPr/>
        </p:nvSpPr>
        <p:spPr bwMode="auto">
          <a:xfrm>
            <a:off x="2051720" y="1774825"/>
            <a:ext cx="6913463" cy="474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Assimilate chlorophyll into FOAM-HadOCC</a:t>
            </a: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GB" sz="2400" kern="0" dirty="0" smtClean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Global</a:t>
            </a: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reanalysis for Sept 1997 – July 2012</a:t>
            </a: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Compare: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Control run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Assimilation of OC-CCI chlorophyll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Assimilation of </a:t>
            </a:r>
            <a:r>
              <a:rPr kumimoji="0" lang="en-GB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GlobColour</a:t>
            </a: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 chlorophyll</a:t>
            </a: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Assess: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Impact of assimilation on biology and carbon cycle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Differences between OC-CCI and </a:t>
            </a:r>
            <a:r>
              <a:rPr kumimoji="0" lang="en-GB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GlobColour</a:t>
            </a: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 runs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Seasonal and inter-annual variability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23728" y="404664"/>
            <a:ext cx="6984776" cy="1108742"/>
          </a:xfrm>
        </p:spPr>
        <p:txBody>
          <a:bodyPr/>
          <a:lstStyle/>
          <a:p>
            <a:r>
              <a:rPr lang="en-GB" b="1" dirty="0" smtClean="0"/>
              <a:t>FOAM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sz="2800" b="1" dirty="0" smtClean="0"/>
              <a:t>F</a:t>
            </a:r>
            <a:r>
              <a:rPr lang="en-GB" sz="2800" dirty="0" smtClean="0"/>
              <a:t>orecasting </a:t>
            </a:r>
            <a:r>
              <a:rPr lang="en-GB" sz="2800" b="1" dirty="0" smtClean="0"/>
              <a:t>O</a:t>
            </a:r>
            <a:r>
              <a:rPr lang="en-GB" sz="2800" dirty="0" smtClean="0"/>
              <a:t>cean </a:t>
            </a:r>
            <a:r>
              <a:rPr lang="en-GB" sz="2800" b="1" dirty="0" smtClean="0"/>
              <a:t>A</a:t>
            </a:r>
            <a:r>
              <a:rPr lang="en-GB" sz="2800" dirty="0" smtClean="0"/>
              <a:t>ssimilation </a:t>
            </a:r>
            <a:r>
              <a:rPr lang="en-GB" sz="2800" b="1" dirty="0" smtClean="0"/>
              <a:t>M</a:t>
            </a:r>
            <a:r>
              <a:rPr lang="en-GB" sz="2800" dirty="0" smtClean="0"/>
              <a:t>odel</a:t>
            </a:r>
            <a:endParaRPr lang="en-GB" sz="2800" dirty="0"/>
          </a:p>
        </p:txBody>
      </p:sp>
      <p:sp>
        <p:nvSpPr>
          <p:cNvPr id="6" name="Rectangle 3"/>
          <p:cNvSpPr txBox="1">
            <a:spLocks/>
          </p:cNvSpPr>
          <p:nvPr/>
        </p:nvSpPr>
        <p:spPr bwMode="auto">
          <a:xfrm>
            <a:off x="2123702" y="2135188"/>
            <a:ext cx="6408738" cy="3598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GB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Based on</a:t>
            </a: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                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en-GB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GB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For this project: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Global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1</a:t>
            </a:r>
            <a:r>
              <a:rPr lang="en-GB" sz="2400" kern="0" dirty="0" smtClean="0">
                <a:solidFill>
                  <a:srgbClr val="000000"/>
                </a:solidFill>
                <a:latin typeface="Arial"/>
                <a:cs typeface="Arial" charset="0"/>
              </a:rPr>
              <a:t>°</a:t>
            </a: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 charset="0"/>
              </a:rPr>
              <a:t>resolution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 charset="0"/>
              </a:rPr>
              <a:t>ERA-Interim fluxes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 charset="0"/>
              </a:rPr>
              <a:t>Physical data assimilation not used</a:t>
            </a:r>
          </a:p>
        </p:txBody>
      </p:sp>
      <p:pic>
        <p:nvPicPr>
          <p:cNvPr id="7" name="Picture 4" descr="Logo-NEM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827" y="2184400"/>
            <a:ext cx="1655763" cy="527050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51720" y="404664"/>
            <a:ext cx="6984776" cy="1108742"/>
          </a:xfrm>
        </p:spPr>
        <p:txBody>
          <a:bodyPr/>
          <a:lstStyle/>
          <a:p>
            <a:r>
              <a:rPr lang="en-GB" b="1" dirty="0" smtClean="0"/>
              <a:t>HadOCC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sz="2800" b="1" dirty="0" smtClean="0"/>
              <a:t>Had</a:t>
            </a:r>
            <a:r>
              <a:rPr lang="en-GB" sz="2800" dirty="0" smtClean="0"/>
              <a:t>ley Centre </a:t>
            </a:r>
            <a:r>
              <a:rPr lang="en-GB" sz="2800" b="1" dirty="0" smtClean="0"/>
              <a:t>O</a:t>
            </a:r>
            <a:r>
              <a:rPr lang="en-GB" sz="2800" dirty="0" smtClean="0"/>
              <a:t>cean </a:t>
            </a:r>
            <a:r>
              <a:rPr lang="en-GB" sz="2800" b="1" dirty="0" smtClean="0"/>
              <a:t>C</a:t>
            </a:r>
            <a:r>
              <a:rPr lang="en-GB" sz="2800" dirty="0" smtClean="0"/>
              <a:t>arbon </a:t>
            </a:r>
            <a:r>
              <a:rPr lang="en-GB" sz="2800" b="1" dirty="0" smtClean="0"/>
              <a:t>C</a:t>
            </a:r>
            <a:r>
              <a:rPr lang="en-GB" sz="2800" dirty="0" smtClean="0"/>
              <a:t>ycle Model</a:t>
            </a:r>
            <a:endParaRPr lang="en-GB" sz="2800" dirty="0"/>
          </a:p>
        </p:txBody>
      </p:sp>
      <p:pic>
        <p:nvPicPr>
          <p:cNvPr id="9" name="Picture 9" descr="HadOCC_noOH"/>
          <p:cNvPicPr>
            <a:picLocks noChangeAspect="1" noChangeArrowheads="1"/>
          </p:cNvPicPr>
          <p:nvPr/>
        </p:nvPicPr>
        <p:blipFill>
          <a:blip r:embed="rId2" cstate="print"/>
          <a:srcRect l="7154" t="9528" r="3875" b="16277"/>
          <a:stretch>
            <a:fillRect/>
          </a:stretch>
        </p:blipFill>
        <p:spPr bwMode="auto">
          <a:xfrm>
            <a:off x="2139964" y="1628800"/>
            <a:ext cx="6614034" cy="4828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4"/>
          <p:cNvSpPr>
            <a:spLocks/>
          </p:cNvSpPr>
          <p:nvPr/>
        </p:nvSpPr>
        <p:spPr bwMode="auto">
          <a:xfrm>
            <a:off x="4499992" y="6093296"/>
            <a:ext cx="2447925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marR="0" lvl="0" indent="-342900" defTabSz="914400" eaLnBrk="0" fontAlgn="auto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GB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Palmer and Totterdell (2001)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fig03_new_o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3717032"/>
            <a:ext cx="7056784" cy="2833276"/>
          </a:xfrm>
          <a:prstGeom prst="rect">
            <a:avLst/>
          </a:prstGeom>
          <a:noFill/>
        </p:spPr>
      </p:pic>
      <p:sp>
        <p:nvSpPr>
          <p:cNvPr id="8" name="Rectangle 4"/>
          <p:cNvSpPr txBox="1">
            <a:spLocks/>
          </p:cNvSpPr>
          <p:nvPr/>
        </p:nvSpPr>
        <p:spPr bwMode="auto">
          <a:xfrm>
            <a:off x="1979712" y="1844229"/>
            <a:ext cx="7056784" cy="172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18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Surface log</a:t>
            </a:r>
            <a:r>
              <a:rPr kumimoji="0" lang="en-GB" sz="2400" b="0" i="0" u="none" strike="noStrike" kern="0" cap="none" spc="0" normalizeH="0" baseline="-25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10</a:t>
            </a: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(chlorophyll) increments produced by optimal interpolation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18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All 3D biogeochemical state variables updated by nitrogen balancing (Hemmings et al., 2008)</a:t>
            </a:r>
          </a:p>
        </p:txBody>
      </p:sp>
      <p:sp>
        <p:nvSpPr>
          <p:cNvPr id="9" name="Rectangle 5"/>
          <p:cNvSpPr>
            <a:spLocks/>
          </p:cNvSpPr>
          <p:nvPr/>
        </p:nvSpPr>
        <p:spPr bwMode="auto">
          <a:xfrm>
            <a:off x="6227191" y="6238006"/>
            <a:ext cx="2881313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marR="0" lvl="0" indent="-342900" defTabSz="914400" eaLnBrk="0" fontAlgn="auto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GB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Ford et al. (2012, Ocean Science)</a:t>
            </a:r>
          </a:p>
        </p:txBody>
      </p:sp>
      <p:sp>
        <p:nvSpPr>
          <p:cNvPr id="10" name="Title 9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Chlorophyll data assimilation</a:t>
            </a:r>
            <a:endParaRPr lang="en-GB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Results</a:t>
            </a:r>
            <a:endParaRPr lang="en-GB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23728" y="332656"/>
            <a:ext cx="6984776" cy="1180750"/>
          </a:xfrm>
        </p:spPr>
        <p:txBody>
          <a:bodyPr/>
          <a:lstStyle/>
          <a:p>
            <a:r>
              <a:rPr lang="en-GB" dirty="0" smtClean="0"/>
              <a:t>Number of observations</a:t>
            </a:r>
            <a:endParaRPr lang="en-GB" dirty="0"/>
          </a:p>
        </p:txBody>
      </p:sp>
      <p:pic>
        <p:nvPicPr>
          <p:cNvPr id="5" name="Picture 4" descr="fig_01_a__obs_num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1700808"/>
            <a:ext cx="8386592" cy="4953071"/>
          </a:xfrm>
          <a:prstGeom prst="rect">
            <a:avLst/>
          </a:prstGeom>
        </p:spPr>
      </p:pic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971600" y="2613596"/>
            <a:ext cx="1449388" cy="4556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0" cap="none" spc="0" normalizeH="0" baseline="0" noProof="0" smtClean="0">
                <a:ln>
                  <a:noFill/>
                </a:ln>
                <a:solidFill>
                  <a:srgbClr val="061BE4"/>
                </a:solidFill>
                <a:effectLst/>
                <a:uLnTx/>
                <a:uFillTx/>
              </a:rPr>
              <a:t>OC-CCI</a:t>
            </a: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971600" y="3045396"/>
            <a:ext cx="1987550" cy="4556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0" cap="none" spc="0" normalizeH="0" baseline="0" noProof="0" smtClean="0">
                <a:ln>
                  <a:noFill/>
                </a:ln>
                <a:solidFill>
                  <a:srgbClr val="ED2939"/>
                </a:solidFill>
                <a:effectLst/>
                <a:uLnTx/>
                <a:uFillTx/>
              </a:rPr>
              <a:t>GlobColour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Custom Design">
  <a:themeElements>
    <a:clrScheme name="2_Custom Design 1">
      <a:dk1>
        <a:srgbClr val="000099"/>
      </a:dk1>
      <a:lt1>
        <a:srgbClr val="FFFFFF"/>
      </a:lt1>
      <a:dk2>
        <a:srgbClr val="000000"/>
      </a:dk2>
      <a:lt2>
        <a:srgbClr val="B9DB0E"/>
      </a:lt2>
      <a:accent1>
        <a:srgbClr val="8F8DCB"/>
      </a:accent1>
      <a:accent2>
        <a:srgbClr val="00ADD0"/>
      </a:accent2>
      <a:accent3>
        <a:srgbClr val="AAAAAA"/>
      </a:accent3>
      <a:accent4>
        <a:srgbClr val="DADADA"/>
      </a:accent4>
      <a:accent5>
        <a:srgbClr val="C6C5E2"/>
      </a:accent5>
      <a:accent6>
        <a:srgbClr val="009CBC"/>
      </a:accent6>
      <a:hlink>
        <a:srgbClr val="9CA299"/>
      </a:hlink>
      <a:folHlink>
        <a:srgbClr val="ED2939"/>
      </a:folHlink>
    </a:clrScheme>
    <a:fontScheme name="2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Custom Design 1">
        <a:dk1>
          <a:srgbClr val="000099"/>
        </a:dk1>
        <a:lt1>
          <a:srgbClr val="FFFFFF"/>
        </a:lt1>
        <a:dk2>
          <a:srgbClr val="000000"/>
        </a:dk2>
        <a:lt2>
          <a:srgbClr val="B9DB0E"/>
        </a:lt2>
        <a:accent1>
          <a:srgbClr val="8F8DCB"/>
        </a:accent1>
        <a:accent2>
          <a:srgbClr val="00ADD0"/>
        </a:accent2>
        <a:accent3>
          <a:srgbClr val="AAAAAA"/>
        </a:accent3>
        <a:accent4>
          <a:srgbClr val="DADADA"/>
        </a:accent4>
        <a:accent5>
          <a:srgbClr val="C6C5E2"/>
        </a:accent5>
        <a:accent6>
          <a:srgbClr val="009CBC"/>
        </a:accent6>
        <a:hlink>
          <a:srgbClr val="9CA299"/>
        </a:hlink>
        <a:folHlink>
          <a:srgbClr val="ED293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2542</TotalTime>
  <Words>629</Words>
  <Application>Microsoft Office PowerPoint</Application>
  <PresentationFormat>On-screen Show (4:3)</PresentationFormat>
  <Paragraphs>183</Paragraphs>
  <Slides>31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31</vt:i4>
      </vt:variant>
    </vt:vector>
  </HeadingPairs>
  <TitlesOfParts>
    <vt:vector size="33" baseType="lpstr">
      <vt:lpstr>Custom Design</vt:lpstr>
      <vt:lpstr>2_Custom Design</vt:lpstr>
      <vt:lpstr>CMUG ocean colour assessment</vt:lpstr>
      <vt:lpstr>Contents</vt:lpstr>
      <vt:lpstr>Work to date</vt:lpstr>
      <vt:lpstr>Experiments</vt:lpstr>
      <vt:lpstr>FOAM Forecasting Ocean Assimilation Model</vt:lpstr>
      <vt:lpstr>HadOCC Hadley Centre Ocean Carbon Cycle Model</vt:lpstr>
      <vt:lpstr>Chlorophyll data assimilation</vt:lpstr>
      <vt:lpstr>Results</vt:lpstr>
      <vt:lpstr>Number of observations</vt:lpstr>
      <vt:lpstr>Global mean log10(chlorophyll)</vt:lpstr>
      <vt:lpstr>Global standard deviation log10(chlorophyll)</vt:lpstr>
      <vt:lpstr>Chlorophyll April 2003</vt:lpstr>
      <vt:lpstr>Chlorophyll time series</vt:lpstr>
      <vt:lpstr>Validation against in situ obs AMT 2003</vt:lpstr>
      <vt:lpstr>Validation against in situ obs AMT 2003</vt:lpstr>
      <vt:lpstr>Validation against in situ obs SOCAT v2 (1997-2011)</vt:lpstr>
      <vt:lpstr>Impact on fCO2 vs. SOCAT</vt:lpstr>
      <vt:lpstr>Impact on fCO2 vs. SOCAT</vt:lpstr>
      <vt:lpstr>Air-sea CO2 flux – June (1998-2012 mean)</vt:lpstr>
      <vt:lpstr>Slide 20</vt:lpstr>
      <vt:lpstr>Slide 21</vt:lpstr>
      <vt:lpstr>Slide 22</vt:lpstr>
      <vt:lpstr>Conclusions and future plans</vt:lpstr>
      <vt:lpstr>Summary of work so far</vt:lpstr>
      <vt:lpstr>Next steps</vt:lpstr>
      <vt:lpstr>Integrated assessment of ECVs</vt:lpstr>
      <vt:lpstr>Questions and answers</vt:lpstr>
      <vt:lpstr>Chlorophyll phenology</vt:lpstr>
      <vt:lpstr>Bloom start date</vt:lpstr>
      <vt:lpstr>Air-sea CO2 flux North Atlantic monthly mean</vt:lpstr>
      <vt:lpstr>Phase II: Integrated assessment of multiple CCI datasets (Met Office &amp; ECMWF?) </vt:lpstr>
    </vt:vector>
  </TitlesOfParts>
  <Company>Met Office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Presentation</dc:title>
  <dc:creator>helen.chater</dc:creator>
  <dc:description>submitted 26.7.2005     CHG015666 refers</dc:description>
  <cp:lastModifiedBy>david.ford</cp:lastModifiedBy>
  <cp:revision>262</cp:revision>
  <cp:lastPrinted>2004-10-15T09:34:20Z</cp:lastPrinted>
  <dcterms:created xsi:type="dcterms:W3CDTF">2009-08-03T14:32:49Z</dcterms:created>
  <dcterms:modified xsi:type="dcterms:W3CDTF">2015-05-21T14:13:35Z</dcterms:modified>
</cp:coreProperties>
</file>