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55" r:id="rId2"/>
    <p:sldId id="360" r:id="rId3"/>
    <p:sldId id="361" r:id="rId4"/>
    <p:sldId id="352" r:id="rId5"/>
    <p:sldId id="358" r:id="rId6"/>
    <p:sldId id="354" r:id="rId7"/>
    <p:sldId id="359" r:id="rId8"/>
    <p:sldId id="356" r:id="rId9"/>
    <p:sldId id="357" r:id="rId10"/>
    <p:sldId id="362" r:id="rId11"/>
    <p:sldId id="363" r:id="rId12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annes Hendricks" initials="JH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E700"/>
    <a:srgbClr val="0033CC"/>
    <a:srgbClr val="CC0000"/>
    <a:srgbClr val="0000FF"/>
    <a:srgbClr val="FF9900"/>
    <a:srgbClr val="009900"/>
    <a:srgbClr val="0099FF"/>
    <a:srgbClr val="FF33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28" autoAdjust="0"/>
    <p:restoredTop sz="88759" autoAdjust="0"/>
  </p:normalViewPr>
  <p:slideViewPr>
    <p:cSldViewPr>
      <p:cViewPr varScale="1">
        <p:scale>
          <a:sx n="116" d="100"/>
          <a:sy n="116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F8EB4CE-4143-426D-B59C-24E8AD49301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78096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7038" y="663575"/>
            <a:ext cx="5943600" cy="4457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5355382"/>
            <a:ext cx="5438140" cy="38282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D8AA57B1-CC8B-4FB2-A281-7042E18F6E9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78491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AA57B1-CC8B-4FB2-A281-7042E18F6E9D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4097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AA57B1-CC8B-4FB2-A281-7042E18F6E9D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646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AA57B1-CC8B-4FB2-A281-7042E18F6E9D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646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AA57B1-CC8B-4FB2-A281-7042E18F6E9D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646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AA57B1-CC8B-4FB2-A281-7042E18F6E9D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646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AA57B1-CC8B-4FB2-A281-7042E18F6E9D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646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AA57B1-CC8B-4FB2-A281-7042E18F6E9D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646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AA57B1-CC8B-4FB2-A281-7042E18F6E9D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646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AA57B1-CC8B-4FB2-A281-7042E18F6E9D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646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AA57B1-CC8B-4FB2-A281-7042E18F6E9D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6469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AA57B1-CC8B-4FB2-A281-7042E18F6E9D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646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10" descr="dlr_signe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275" y="5857875"/>
            <a:ext cx="857250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143000" y="1392238"/>
            <a:ext cx="7342188" cy="741362"/>
          </a:xfrm>
        </p:spPr>
        <p:txBody>
          <a:bodyPr/>
          <a:lstStyle>
            <a:lvl1pPr>
              <a:tabLst>
                <a:tab pos="2038350" algn="l"/>
              </a:tabLst>
              <a:defRPr/>
            </a:lvl1pPr>
          </a:lstStyle>
          <a:p>
            <a:pPr lvl="0"/>
            <a:r>
              <a:rPr lang="de-DE" noProof="0" smtClean="0"/>
              <a:t>Mastertitelformat bearbeiten</a:t>
            </a:r>
          </a:p>
        </p:txBody>
      </p:sp>
      <p:sp>
        <p:nvSpPr>
          <p:cNvPr id="85029" name="Rectangle 37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159000"/>
            <a:ext cx="7342188" cy="371475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686868"/>
                </a:solidFill>
              </a:defRPr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</a:p>
        </p:txBody>
      </p:sp>
      <p:sp>
        <p:nvSpPr>
          <p:cNvPr id="6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www.DLR.de  </a:t>
            </a:r>
            <a:r>
              <a:rPr lang="de-DE">
                <a:solidFill>
                  <a:srgbClr val="949494"/>
                </a:solidFill>
              </a:rPr>
              <a:t>•</a:t>
            </a:r>
            <a:r>
              <a:rPr lang="de-DE"/>
              <a:t>  Chart </a:t>
            </a:r>
            <a:fld id="{DA1167FA-E624-48FA-9BAF-7CECFA58FF0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WP3.7 - Cross-assessment of aerosol, cloud and radiation</a:t>
            </a: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www.DLR.de  </a:t>
            </a:r>
            <a:r>
              <a:rPr lang="de-DE">
                <a:solidFill>
                  <a:srgbClr val="949494"/>
                </a:solidFill>
              </a:rPr>
              <a:t>•</a:t>
            </a:r>
            <a:r>
              <a:rPr lang="de-DE"/>
              <a:t>  Chart </a:t>
            </a:r>
            <a:fld id="{343A26A5-9061-4F55-9346-7B0BABA6B48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5" name="Rectangle 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WP3.7 - Cross-assessment of aerosol, cloud and radiation</a:t>
            </a: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 txBox="1">
            <a:spLocks/>
          </p:cNvSpPr>
          <p:nvPr userDrawn="1"/>
        </p:nvSpPr>
        <p:spPr bwMode="auto">
          <a:xfrm>
            <a:off x="107951" y="44451"/>
            <a:ext cx="2205038" cy="1381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0" tIns="0" rIns="0" bIns="0"/>
          <a:lstStyle>
            <a:defPPr>
              <a:defRPr lang="de-DE"/>
            </a:defPPr>
            <a:lvl1pPr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 kern="1200" dirty="0" smtClean="0">
                <a:solidFill>
                  <a:srgbClr val="686868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latin typeface="Arial" charset="0"/>
                <a:cs typeface="Arial" charset="0"/>
              </a:rPr>
              <a:t>www.pa.op.dlr.de/ESMVal/  •  Chart </a:t>
            </a:r>
            <a:fld id="{A659CBDD-D3C5-4B60-AE17-3251A9FFB643}" type="slidenum">
              <a:rPr lang="en-GB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99352" y="1124749"/>
            <a:ext cx="4300641" cy="47521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lvl="0"/>
            <a:r>
              <a:rPr lang="en-US" noProof="0" dirty="0" smtClean="0"/>
              <a:t>Textmasterformate durch Klicken bearbeiten</a:t>
            </a:r>
          </a:p>
          <a:p>
            <a:pPr lvl="1"/>
            <a:r>
              <a:rPr lang="en-US" noProof="0" dirty="0" smtClean="0"/>
              <a:t>Zweite Ebene</a:t>
            </a:r>
          </a:p>
          <a:p>
            <a:pPr lvl="2"/>
            <a:r>
              <a:rPr lang="en-US" noProof="0" dirty="0" smtClean="0"/>
              <a:t>Dritte Ebene</a:t>
            </a:r>
          </a:p>
          <a:p>
            <a:pPr lvl="3"/>
            <a:r>
              <a:rPr lang="en-US" noProof="0" dirty="0" smtClean="0"/>
              <a:t>Vierte Ebene</a:t>
            </a:r>
          </a:p>
          <a:p>
            <a:pPr lvl="4"/>
            <a:r>
              <a:rPr lang="en-US" noProof="0" dirty="0" smtClean="0"/>
              <a:t>Fünfte Ebene</a:t>
            </a:r>
            <a:endParaRPr lang="en-GB" noProof="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8" y="332656"/>
            <a:ext cx="8784976" cy="43204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Titelmasterformat durch Klicken bearbeiten</a:t>
            </a:r>
            <a:endParaRPr lang="de-DE" dirty="0" smtClean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0"/>
          </p:nvPr>
        </p:nvSpPr>
        <p:spPr bwMode="auto">
          <a:xfrm>
            <a:off x="4663847" y="1124749"/>
            <a:ext cx="4300641" cy="47521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lvl="0"/>
            <a:r>
              <a:rPr lang="en-US" noProof="0" dirty="0" smtClean="0"/>
              <a:t>Textmasterformate durch Klicken bearbeiten</a:t>
            </a:r>
          </a:p>
          <a:p>
            <a:pPr lvl="1"/>
            <a:r>
              <a:rPr lang="en-US" noProof="0" dirty="0" smtClean="0"/>
              <a:t>Zweite Ebene</a:t>
            </a:r>
          </a:p>
          <a:p>
            <a:pPr lvl="2"/>
            <a:r>
              <a:rPr lang="en-US" noProof="0" dirty="0" smtClean="0"/>
              <a:t>Dritte Ebene</a:t>
            </a:r>
          </a:p>
          <a:p>
            <a:pPr lvl="3"/>
            <a:r>
              <a:rPr lang="en-US" noProof="0" dirty="0" smtClean="0"/>
              <a:t>Vierte Ebene</a:t>
            </a:r>
          </a:p>
          <a:p>
            <a:pPr lvl="4"/>
            <a:r>
              <a:rPr lang="en-US" noProof="0" dirty="0" smtClean="0"/>
              <a:t>Fünfte Ebene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56088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ik 1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6310313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938213"/>
            <a:ext cx="734218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884363"/>
            <a:ext cx="7694613" cy="399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pic>
        <p:nvPicPr>
          <p:cNvPr id="1029" name="Grafik 10" descr="dlr_signet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1850" y="6143625"/>
            <a:ext cx="5715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" name="Rectangle 5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43000" y="122238"/>
            <a:ext cx="1230313" cy="1222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800">
                <a:solidFill>
                  <a:srgbClr val="686868"/>
                </a:solidFill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de-DE"/>
              <a:t>www.DLR.de  </a:t>
            </a:r>
            <a:r>
              <a:rPr lang="de-DE">
                <a:solidFill>
                  <a:srgbClr val="949494"/>
                </a:solidFill>
              </a:rPr>
              <a:t>•</a:t>
            </a:r>
            <a:r>
              <a:rPr lang="de-DE"/>
              <a:t>  Chart </a:t>
            </a:r>
            <a:fld id="{18B0C84C-C0A4-4FC8-81CD-8DE8ACFB3E8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1076" name="Rectangle 5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74900" y="122238"/>
            <a:ext cx="5399088" cy="1222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800">
                <a:solidFill>
                  <a:srgbClr val="686868"/>
                </a:solidFill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WP3.7 - Cross-assessment of aerosol, cloud and radiation</a:t>
            </a:r>
            <a:endParaRPr lang="de-DE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4" r:id="rId2"/>
    <p:sldLayoutId id="2147483737" r:id="rId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ts val="2900"/>
        </a:lnSpc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900"/>
        </a:lnSpc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ea typeface="ヒラギノ角ゴ Pro W3" charset="-128"/>
          <a:cs typeface="Arial" charset="0"/>
        </a:defRPr>
      </a:lvl2pPr>
      <a:lvl3pPr algn="l" rtl="0" eaLnBrk="0" fontAlgn="base" hangingPunct="0">
        <a:lnSpc>
          <a:spcPts val="2900"/>
        </a:lnSpc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ea typeface="ヒラギノ角ゴ Pro W3" charset="-128"/>
          <a:cs typeface="Arial" charset="0"/>
        </a:defRPr>
      </a:lvl3pPr>
      <a:lvl4pPr algn="l" rtl="0" eaLnBrk="0" fontAlgn="base" hangingPunct="0">
        <a:lnSpc>
          <a:spcPts val="2900"/>
        </a:lnSpc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ea typeface="ヒラギノ角ゴ Pro W3" charset="-128"/>
          <a:cs typeface="Arial" charset="0"/>
        </a:defRPr>
      </a:lvl4pPr>
      <a:lvl5pPr algn="l" rtl="0" eaLnBrk="0" fontAlgn="base" hangingPunct="0">
        <a:lnSpc>
          <a:spcPts val="2900"/>
        </a:lnSpc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ea typeface="ヒラギノ角ゴ Pro W3" charset="-128"/>
          <a:cs typeface="Arial" charset="0"/>
        </a:defRPr>
      </a:lvl5pPr>
      <a:lvl6pPr marL="457200" algn="l" rtl="0" fontAlgn="base">
        <a:lnSpc>
          <a:spcPts val="2900"/>
        </a:lnSpc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ea typeface="ヒラギノ角ゴ Pro W3" charset="-128"/>
          <a:cs typeface="Arial" charset="0"/>
        </a:defRPr>
      </a:lvl6pPr>
      <a:lvl7pPr marL="914400" algn="l" rtl="0" fontAlgn="base">
        <a:lnSpc>
          <a:spcPts val="2900"/>
        </a:lnSpc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ea typeface="ヒラギノ角ゴ Pro W3" charset="-128"/>
          <a:cs typeface="Arial" charset="0"/>
        </a:defRPr>
      </a:lvl7pPr>
      <a:lvl8pPr marL="1371600" algn="l" rtl="0" fontAlgn="base">
        <a:lnSpc>
          <a:spcPts val="2900"/>
        </a:lnSpc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ea typeface="ヒラギノ角ゴ Pro W3" charset="-128"/>
          <a:cs typeface="Arial" charset="0"/>
        </a:defRPr>
      </a:lvl8pPr>
      <a:lvl9pPr marL="1828800" algn="l" rtl="0" fontAlgn="base">
        <a:lnSpc>
          <a:spcPts val="2900"/>
        </a:lnSpc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179388" indent="-179388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har char="-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25475" indent="-179388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har char="-"/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077913" indent="-179388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har char="-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524000" indent="-179388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har char="-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970088" indent="-173038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har char="-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427288" indent="-173038" algn="l" rtl="0" fontAlgn="base">
        <a:lnSpc>
          <a:spcPts val="2600"/>
        </a:lnSpc>
        <a:spcBef>
          <a:spcPct val="0"/>
        </a:spcBef>
        <a:spcAft>
          <a:spcPct val="0"/>
        </a:spcAft>
        <a:buChar char="-"/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884488" indent="-173038" algn="l" rtl="0" fontAlgn="base">
        <a:lnSpc>
          <a:spcPts val="2600"/>
        </a:lnSpc>
        <a:spcBef>
          <a:spcPct val="0"/>
        </a:spcBef>
        <a:spcAft>
          <a:spcPct val="0"/>
        </a:spcAft>
        <a:buChar char="-"/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341688" indent="-173038" algn="l" rtl="0" fontAlgn="base">
        <a:lnSpc>
          <a:spcPts val="2600"/>
        </a:lnSpc>
        <a:spcBef>
          <a:spcPct val="0"/>
        </a:spcBef>
        <a:spcAft>
          <a:spcPct val="0"/>
        </a:spcAft>
        <a:buChar char="-"/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798888" indent="-173038" algn="l" rtl="0" fontAlgn="base">
        <a:lnSpc>
          <a:spcPts val="2600"/>
        </a:lnSpc>
        <a:spcBef>
          <a:spcPct val="0"/>
        </a:spcBef>
        <a:spcAft>
          <a:spcPct val="0"/>
        </a:spcAft>
        <a:buChar char="-"/>
        <a:defRPr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6840758" cy="1173405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Atmosphere ECV assessment: Aerosol, clouds (WP3.7)</a:t>
            </a:r>
            <a:endParaRPr sz="3600" dirty="0" smtClean="0">
              <a:latin typeface="Arial" charset="0"/>
              <a:cs typeface="Arial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99592" y="1916832"/>
            <a:ext cx="7342188" cy="3096344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GB" sz="1600" b="1" i="1" dirty="0" smtClean="0">
                <a:latin typeface="Arial" charset="0"/>
                <a:cs typeface="Arial" charset="0"/>
              </a:rPr>
              <a:t>Axel Lauer, </a:t>
            </a:r>
            <a:r>
              <a:rPr lang="en-GB" sz="1600" b="1" i="1" dirty="0">
                <a:latin typeface="Arial" charset="0"/>
                <a:cs typeface="Arial" charset="0"/>
              </a:rPr>
              <a:t>Mattia </a:t>
            </a:r>
            <a:r>
              <a:rPr lang="en-GB" sz="1600" b="1" i="1" dirty="0" smtClean="0">
                <a:latin typeface="Arial" charset="0"/>
                <a:cs typeface="Arial" charset="0"/>
              </a:rPr>
              <a:t>Righi, Veronika Eyring, and Johannes Hendricks</a:t>
            </a:r>
            <a:endParaRPr lang="en-GB" sz="1600" b="1" i="1" baseline="30000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de-DE" sz="1600" i="1" dirty="0" smtClean="0">
                <a:latin typeface="Arial" charset="0"/>
                <a:cs typeface="Arial" charset="0"/>
              </a:rPr>
              <a:t>Deutsches </a:t>
            </a:r>
            <a:r>
              <a:rPr lang="de-DE" sz="1600" i="1" dirty="0">
                <a:latin typeface="Arial" charset="0"/>
                <a:cs typeface="Arial" charset="0"/>
              </a:rPr>
              <a:t>Zentrum für Luft- und Raumfahrt e.V. (DLR</a:t>
            </a:r>
            <a:r>
              <a:rPr lang="de-DE" sz="1600" i="1" dirty="0" smtClean="0">
                <a:latin typeface="Arial" charset="0"/>
                <a:cs typeface="Arial" charset="0"/>
              </a:rPr>
              <a:t>)</a:t>
            </a:r>
            <a:r>
              <a:rPr lang="en-GB" sz="1600" i="1" dirty="0" smtClean="0">
                <a:latin typeface="Arial" charset="0"/>
                <a:cs typeface="Arial" charset="0"/>
              </a:rPr>
              <a:t>, </a:t>
            </a:r>
            <a:r>
              <a:rPr lang="en-GB" sz="1600" i="1" dirty="0" err="1" smtClean="0">
                <a:latin typeface="Arial" charset="0"/>
                <a:cs typeface="Arial" charset="0"/>
              </a:rPr>
              <a:t>Oberpfaffenhofen</a:t>
            </a:r>
            <a:r>
              <a:rPr lang="en-GB" sz="1600" i="1" dirty="0" smtClean="0">
                <a:latin typeface="Arial" charset="0"/>
                <a:cs typeface="Arial" charset="0"/>
              </a:rPr>
              <a:t>, Germany</a:t>
            </a:r>
          </a:p>
          <a:p>
            <a:pPr eaLnBrk="1" hangingPunct="1"/>
            <a:endParaRPr lang="en-GB" sz="1600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z="2000" dirty="0" smtClean="0">
                <a:latin typeface="Arial" charset="0"/>
                <a:cs typeface="Arial" charset="0"/>
              </a:rPr>
              <a:t>27 May 2015</a:t>
            </a:r>
          </a:p>
          <a:p>
            <a:pPr eaLnBrk="1" hangingPunct="1"/>
            <a:endParaRPr lang="en-US" sz="2000" dirty="0" smtClean="0">
              <a:latin typeface="Arial" charset="0"/>
              <a:cs typeface="Arial" charset="0"/>
            </a:endParaRPr>
          </a:p>
          <a:p>
            <a:pPr eaLnBrk="1" hangingPunct="1"/>
            <a:endParaRPr lang="en-US" sz="20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770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7" cy="428625"/>
          </a:xfrm>
        </p:spPr>
        <p:txBody>
          <a:bodyPr anchor="ctr"/>
          <a:lstStyle/>
          <a:p>
            <a:pPr algn="ctr" eaLnBrk="1" hangingPunct="1"/>
            <a:r>
              <a:rPr lang="en-US" sz="2800" dirty="0" smtClean="0">
                <a:solidFill>
                  <a:srgbClr val="33CCFF"/>
                </a:solidFill>
              </a:rPr>
              <a:t>Next steps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773305"/>
            <a:ext cx="6868319" cy="552746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 rot="16200000">
            <a:off x="-1586769" y="2899626"/>
            <a:ext cx="51759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 smtClean="0"/>
              <a:t>Example</a:t>
            </a:r>
            <a:endParaRPr lang="de-DE" b="1" dirty="0" smtClean="0"/>
          </a:p>
          <a:p>
            <a:pPr algn="ctr"/>
            <a:r>
              <a:rPr lang="de-DE" dirty="0" smtClean="0"/>
              <a:t>20-yr </a:t>
            </a:r>
            <a:r>
              <a:rPr lang="de-DE" dirty="0" err="1" smtClean="0"/>
              <a:t>average</a:t>
            </a:r>
            <a:r>
              <a:rPr lang="de-DE" dirty="0" smtClean="0"/>
              <a:t> LWP (1986-2005) CMIP5 in </a:t>
            </a:r>
            <a:r>
              <a:rPr lang="de-DE" dirty="0" err="1" smtClean="0"/>
              <a:t>comparison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Uwisc</a:t>
            </a:r>
            <a:r>
              <a:rPr lang="de-DE" dirty="0" smtClean="0"/>
              <a:t> </a:t>
            </a:r>
            <a:r>
              <a:rPr lang="de-DE" dirty="0" err="1" smtClean="0"/>
              <a:t>satellite</a:t>
            </a:r>
            <a:r>
              <a:rPr lang="de-DE" dirty="0" smtClean="0"/>
              <a:t> </a:t>
            </a:r>
            <a:r>
              <a:rPr lang="de-DE" dirty="0" err="1" smtClean="0"/>
              <a:t>climatology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745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ctrTitle"/>
          </p:nvPr>
        </p:nvSpPr>
        <p:spPr>
          <a:xfrm>
            <a:off x="899592" y="2276872"/>
            <a:ext cx="7342188" cy="741362"/>
          </a:xfrm>
        </p:spPr>
        <p:txBody>
          <a:bodyPr anchor="ctr"/>
          <a:lstStyle/>
          <a:p>
            <a:pPr algn="ctr" eaLnBrk="1" hangingPunct="1"/>
            <a:r>
              <a:rPr lang="en-US" sz="4800" dirty="0" smtClean="0">
                <a:solidFill>
                  <a:srgbClr val="33CCFF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250260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442143" y="388396"/>
            <a:ext cx="8280920" cy="54168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rgbClr val="33CCFF"/>
                </a:solidFill>
              </a:rPr>
              <a:t>Scientific Questions</a:t>
            </a:r>
          </a:p>
          <a:p>
            <a:pPr marL="285750" indent="-285750" algn="just">
              <a:spcAft>
                <a:spcPts val="600"/>
              </a:spcAft>
              <a:buFont typeface="Arial"/>
              <a:buChar char="•"/>
            </a:pPr>
            <a:r>
              <a:rPr lang="en-US" dirty="0" smtClean="0"/>
              <a:t>What </a:t>
            </a:r>
            <a:r>
              <a:rPr lang="en-US" dirty="0"/>
              <a:t>is the interrelation between different </a:t>
            </a:r>
            <a:r>
              <a:rPr lang="en-US" b="1" dirty="0"/>
              <a:t>aerosols</a:t>
            </a:r>
            <a:r>
              <a:rPr lang="en-US" dirty="0"/>
              <a:t>, </a:t>
            </a:r>
            <a:r>
              <a:rPr lang="en-US" b="1" dirty="0"/>
              <a:t>cloud</a:t>
            </a:r>
            <a:r>
              <a:rPr lang="en-US" dirty="0"/>
              <a:t> and </a:t>
            </a:r>
            <a:r>
              <a:rPr lang="en-US" b="1" dirty="0"/>
              <a:t>radiation</a:t>
            </a:r>
            <a:r>
              <a:rPr lang="en-US" dirty="0"/>
              <a:t> ECVs </a:t>
            </a:r>
            <a:r>
              <a:rPr lang="en-US" dirty="0" smtClean="0"/>
              <a:t>in </a:t>
            </a:r>
            <a:r>
              <a:rPr lang="en-US" dirty="0"/>
              <a:t>CCI data and Earth System </a:t>
            </a:r>
            <a:r>
              <a:rPr lang="en-US" dirty="0" smtClean="0"/>
              <a:t>Models?</a:t>
            </a:r>
          </a:p>
          <a:p>
            <a:pPr marL="285750" indent="-285750" algn="just">
              <a:spcAft>
                <a:spcPts val="600"/>
              </a:spcAft>
              <a:buFont typeface="Arial"/>
              <a:buChar char="•"/>
            </a:pPr>
            <a:r>
              <a:rPr lang="en-US" dirty="0" smtClean="0"/>
              <a:t>How </a:t>
            </a:r>
            <a:r>
              <a:rPr lang="en-US" dirty="0"/>
              <a:t>do the </a:t>
            </a:r>
            <a:r>
              <a:rPr lang="en-US" b="1" dirty="0"/>
              <a:t>CMIP5</a:t>
            </a:r>
            <a:r>
              <a:rPr lang="en-US" dirty="0"/>
              <a:t> models perform in comparison to a more detailed aerosol global model (</a:t>
            </a:r>
            <a:r>
              <a:rPr lang="en-US" b="1" dirty="0"/>
              <a:t>EMAC-MADE</a:t>
            </a:r>
            <a:r>
              <a:rPr lang="en-US" dirty="0"/>
              <a:t>) in the representation of processes related to aerosol-radiation and aerosol-clouds interactions</a:t>
            </a:r>
            <a:r>
              <a:rPr lang="en-US" dirty="0" smtClean="0"/>
              <a:t>?</a:t>
            </a:r>
          </a:p>
          <a:p>
            <a:pPr algn="ctr">
              <a:spcAft>
                <a:spcPts val="600"/>
              </a:spcAft>
            </a:pPr>
            <a:r>
              <a:rPr lang="en-US" sz="2400" b="1" dirty="0">
                <a:solidFill>
                  <a:srgbClr val="33CCFF"/>
                </a:solidFill>
              </a:rPr>
              <a:t>Tasks to be performed</a:t>
            </a:r>
          </a:p>
          <a:p>
            <a:pPr marL="342900" indent="-342900" algn="just">
              <a:spcAft>
                <a:spcPts val="600"/>
              </a:spcAft>
              <a:buFont typeface="Arial"/>
              <a:buChar char="•"/>
            </a:pPr>
            <a:r>
              <a:rPr lang="en-US" dirty="0"/>
              <a:t>Perform a </a:t>
            </a:r>
            <a:r>
              <a:rPr lang="en-US" b="1" dirty="0"/>
              <a:t>transient simulation </a:t>
            </a:r>
            <a:r>
              <a:rPr lang="en-US" dirty="0"/>
              <a:t>with the EMAC-MADE global aerosol model, using the same boundary conditions as the CMIP5 models.</a:t>
            </a:r>
          </a:p>
          <a:p>
            <a:pPr marL="342900" indent="-342900" algn="just">
              <a:spcAft>
                <a:spcPts val="600"/>
              </a:spcAft>
              <a:buFont typeface="Arial"/>
              <a:buChar char="•"/>
            </a:pPr>
            <a:r>
              <a:rPr lang="en-US" dirty="0" smtClean="0"/>
              <a:t>Cross</a:t>
            </a:r>
            <a:r>
              <a:rPr lang="en-US" dirty="0"/>
              <a:t>-assessment of aerosols, clouds, and radiation in the ESA CCI </a:t>
            </a:r>
            <a:r>
              <a:rPr lang="en-US" dirty="0" smtClean="0"/>
              <a:t>data </a:t>
            </a:r>
            <a:r>
              <a:rPr lang="en-US" dirty="0"/>
              <a:t>compared to </a:t>
            </a:r>
            <a:r>
              <a:rPr lang="en-US" b="1" dirty="0"/>
              <a:t>CMIP5</a:t>
            </a:r>
            <a:r>
              <a:rPr lang="en-US" dirty="0"/>
              <a:t> models and </a:t>
            </a:r>
            <a:r>
              <a:rPr lang="en-US" b="1" dirty="0" smtClean="0"/>
              <a:t>EMAC/</a:t>
            </a:r>
            <a:r>
              <a:rPr lang="en-US" b="1" dirty="0" smtClean="0"/>
              <a:t>MADE</a:t>
            </a:r>
            <a:r>
              <a:rPr lang="en-US" dirty="0" smtClean="0"/>
              <a:t>.</a:t>
            </a:r>
            <a:endParaRPr lang="en-US" dirty="0" smtClean="0"/>
          </a:p>
          <a:p>
            <a:pPr algn="ctr">
              <a:spcAft>
                <a:spcPts val="600"/>
              </a:spcAft>
            </a:pPr>
            <a:r>
              <a:rPr lang="en-US" sz="2400" b="1" dirty="0">
                <a:solidFill>
                  <a:srgbClr val="33CCFF"/>
                </a:solidFill>
              </a:rPr>
              <a:t>Expected added value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dirty="0"/>
              <a:t>To improve </a:t>
            </a:r>
            <a:r>
              <a:rPr lang="en-US" b="1" dirty="0" smtClean="0"/>
              <a:t>process-level</a:t>
            </a:r>
            <a:r>
              <a:rPr lang="en-US" dirty="0" smtClean="0"/>
              <a:t> understanding </a:t>
            </a:r>
            <a:r>
              <a:rPr lang="en-US" dirty="0"/>
              <a:t>of aerosol-radiation and aerosol-cloud interactions through the ESA CCI data.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dirty="0"/>
              <a:t>To assess </a:t>
            </a:r>
            <a:r>
              <a:rPr lang="en-US" b="1" dirty="0"/>
              <a:t>consistency</a:t>
            </a:r>
            <a:r>
              <a:rPr lang="en-US" dirty="0"/>
              <a:t> of aerosols, clouds, and radiation ESA CCI data in comparison to other available observations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47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6079438" y="4797152"/>
            <a:ext cx="2837029" cy="10772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One </a:t>
            </a:r>
            <a:r>
              <a:rPr lang="en-US" sz="1600" i="1" dirty="0"/>
              <a:t>goal is to update related evaluation assessments </a:t>
            </a:r>
            <a:r>
              <a:rPr lang="en-US" sz="1600" i="1" dirty="0" smtClean="0"/>
              <a:t>from IPCC Chapter </a:t>
            </a:r>
            <a:r>
              <a:rPr lang="en-US" sz="1600" i="1" dirty="0"/>
              <a:t>9 </a:t>
            </a:r>
            <a:r>
              <a:rPr lang="en-US" sz="1600" i="1" dirty="0" smtClean="0"/>
              <a:t>with </a:t>
            </a:r>
            <a:r>
              <a:rPr lang="en-US" sz="1600" i="1" dirty="0"/>
              <a:t>the ESA CCI data</a:t>
            </a:r>
            <a:r>
              <a:rPr lang="en-US" sz="1600" i="1" dirty="0" smtClean="0"/>
              <a:t>.</a:t>
            </a:r>
            <a:endParaRPr lang="en-US" sz="1600" i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564903"/>
            <a:ext cx="5827920" cy="3456385"/>
          </a:xfrm>
          <a:prstGeom prst="rect">
            <a:avLst/>
          </a:prstGeom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7" cy="428625"/>
          </a:xfrm>
        </p:spPr>
        <p:txBody>
          <a:bodyPr anchor="ctr"/>
          <a:lstStyle/>
          <a:p>
            <a:pPr algn="ctr" eaLnBrk="1" hangingPunct="1"/>
            <a:r>
              <a:rPr lang="en-US" sz="2800" dirty="0" smtClean="0">
                <a:solidFill>
                  <a:srgbClr val="33CCFF"/>
                </a:solidFill>
              </a:rPr>
              <a:t>Cross-assessment of aerosol, cloud and radiation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004048" y="943560"/>
            <a:ext cx="3912420" cy="1323439"/>
          </a:xfrm>
          <a:prstGeom prst="rect">
            <a:avLst/>
          </a:prstGeom>
          <a:solidFill>
            <a:srgbClr val="FF99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Characterization of </a:t>
            </a:r>
            <a:r>
              <a:rPr lang="en-US" sz="1600" dirty="0"/>
              <a:t>the role of aerosol in the atmospheric and climate system and </a:t>
            </a:r>
            <a:r>
              <a:rPr lang="en-US" sz="1600" dirty="0" smtClean="0"/>
              <a:t>performing a </a:t>
            </a:r>
            <a:r>
              <a:rPr lang="en-US" sz="1600" dirty="0"/>
              <a:t>cross-assessment of these ECVs in the ESA CCI data and the CMIP5 </a:t>
            </a:r>
            <a:r>
              <a:rPr lang="en-US" sz="1600" dirty="0" smtClean="0"/>
              <a:t>models</a:t>
            </a:r>
            <a:endParaRPr lang="en-US" sz="1600" dirty="0"/>
          </a:p>
        </p:txBody>
      </p:sp>
      <p:sp>
        <p:nvSpPr>
          <p:cNvPr id="8" name="Textfeld 7"/>
          <p:cNvSpPr txBox="1"/>
          <p:nvPr/>
        </p:nvSpPr>
        <p:spPr>
          <a:xfrm>
            <a:off x="251519" y="943560"/>
            <a:ext cx="3888433" cy="1323439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Aerosol </a:t>
            </a:r>
            <a:r>
              <a:rPr lang="en-US" sz="1600" dirty="0"/>
              <a:t>O</a:t>
            </a:r>
            <a:r>
              <a:rPr lang="en-US" sz="1600" dirty="0" smtClean="0"/>
              <a:t>ptical </a:t>
            </a:r>
            <a:r>
              <a:rPr lang="en-US" sz="1600" dirty="0"/>
              <a:t>D</a:t>
            </a:r>
            <a:r>
              <a:rPr lang="en-US" sz="1600" dirty="0" smtClean="0"/>
              <a:t>epth </a:t>
            </a:r>
            <a:r>
              <a:rPr lang="en-US" sz="1600" dirty="0"/>
              <a:t>(AOD</a:t>
            </a:r>
            <a:r>
              <a:rPr lang="en-US" sz="1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Top-of-the-atmosphere </a:t>
            </a:r>
            <a:r>
              <a:rPr lang="en-US" sz="1600" dirty="0"/>
              <a:t>all-sky radiation </a:t>
            </a:r>
            <a:r>
              <a:rPr lang="en-US" sz="1600" dirty="0" smtClean="0"/>
              <a:t>(shortwave </a:t>
            </a:r>
            <a:r>
              <a:rPr lang="en-US" sz="1600" dirty="0"/>
              <a:t>and </a:t>
            </a:r>
            <a:r>
              <a:rPr lang="en-US" sz="1600" dirty="0" err="1" smtClean="0"/>
              <a:t>longwave</a:t>
            </a:r>
            <a:r>
              <a:rPr lang="en-US" sz="1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Top-of-the-atmosphere </a:t>
            </a:r>
            <a:r>
              <a:rPr lang="en-US" sz="1600" dirty="0"/>
              <a:t>cloud-radiative-effects </a:t>
            </a:r>
            <a:r>
              <a:rPr lang="en-US" sz="1600" dirty="0" smtClean="0"/>
              <a:t>(CRE)</a:t>
            </a:r>
            <a:endParaRPr lang="en-US" sz="1600" dirty="0"/>
          </a:p>
        </p:txBody>
      </p:sp>
      <p:sp>
        <p:nvSpPr>
          <p:cNvPr id="3" name="Pfeil nach rechts 2"/>
          <p:cNvSpPr/>
          <p:nvPr/>
        </p:nvSpPr>
        <p:spPr bwMode="auto">
          <a:xfrm>
            <a:off x="4211960" y="1425259"/>
            <a:ext cx="696092" cy="36004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970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701675" y="336079"/>
            <a:ext cx="7813675" cy="428625"/>
          </a:xfrm>
        </p:spPr>
        <p:txBody>
          <a:bodyPr anchor="ctr"/>
          <a:lstStyle/>
          <a:p>
            <a:pPr algn="ctr" eaLnBrk="1" hangingPunct="1"/>
            <a:r>
              <a:rPr lang="en-US" sz="2800" dirty="0" smtClean="0">
                <a:solidFill>
                  <a:srgbClr val="33CCFF"/>
                </a:solidFill>
              </a:rPr>
              <a:t>ESA-CCI aerosol dataset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395536" y="980728"/>
            <a:ext cx="8496944" cy="50783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dirty="0" smtClean="0"/>
              <a:t>First aerosol data from ESA-CCI now available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dirty="0" smtClean="0"/>
              <a:t>Long term climate data record based on 2 data sets</a:t>
            </a:r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Wingdings" charset="2"/>
              <a:buChar char="Ø"/>
            </a:pPr>
            <a:r>
              <a:rPr lang="en-US" sz="1600" b="1" dirty="0" smtClean="0">
                <a:solidFill>
                  <a:srgbClr val="FF0000"/>
                </a:solidFill>
              </a:rPr>
              <a:t>ERS2</a:t>
            </a:r>
            <a:r>
              <a:rPr lang="en-US" sz="1600" b="1" dirty="0" smtClean="0">
                <a:solidFill>
                  <a:srgbClr val="FF0000"/>
                </a:solidFill>
              </a:rPr>
              <a:t>-ATSR2 </a:t>
            </a:r>
            <a:r>
              <a:rPr lang="en-US" sz="1600" dirty="0" smtClean="0"/>
              <a:t>(1996-2003)</a:t>
            </a:r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Wingdings" charset="2"/>
              <a:buChar char="Ø"/>
            </a:pPr>
            <a:r>
              <a:rPr lang="en-US" sz="1600" b="1" dirty="0" smtClean="0">
                <a:solidFill>
                  <a:srgbClr val="FF0000"/>
                </a:solidFill>
              </a:rPr>
              <a:t>ENVISAT-AATSR</a:t>
            </a:r>
            <a:r>
              <a:rPr lang="en-US" sz="1600" b="1" dirty="0" smtClean="0"/>
              <a:t> </a:t>
            </a:r>
            <a:r>
              <a:rPr lang="en-US" sz="1600" dirty="0" smtClean="0"/>
              <a:t>(2002-2012)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dirty="0" smtClean="0"/>
              <a:t>Satellite data processed with </a:t>
            </a:r>
            <a:r>
              <a:rPr lang="en-US" b="1" dirty="0" smtClean="0"/>
              <a:t>different algorithms</a:t>
            </a:r>
            <a:endParaRPr lang="en-US" dirty="0" smtClean="0"/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dirty="0" smtClean="0"/>
              <a:t>Data provided as Level 3 daily data.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/>
              <a:buChar char="•"/>
            </a:pPr>
            <a:r>
              <a:rPr lang="en-US" dirty="0" smtClean="0"/>
              <a:t>The dataset includes the following variables:</a:t>
            </a:r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Wingdings" charset="2"/>
              <a:buChar char="Ø"/>
            </a:pPr>
            <a:r>
              <a:rPr lang="en-US" sz="1600" b="1" dirty="0" smtClean="0">
                <a:solidFill>
                  <a:srgbClr val="33CCFF"/>
                </a:solidFill>
              </a:rPr>
              <a:t>AOD</a:t>
            </a:r>
            <a:r>
              <a:rPr lang="en-US" sz="1600" b="1" dirty="0" smtClean="0"/>
              <a:t> </a:t>
            </a:r>
            <a:r>
              <a:rPr lang="en-US" sz="1600" dirty="0" smtClean="0"/>
              <a:t>at 550, 555, 659, 865, 1610 nm (mean, uncertainty and std. dev.)</a:t>
            </a:r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Wingdings" charset="2"/>
              <a:buChar char="Ø"/>
            </a:pPr>
            <a:r>
              <a:rPr lang="en-US" sz="1600" b="1" dirty="0" smtClean="0">
                <a:solidFill>
                  <a:srgbClr val="33CCFF"/>
                </a:solidFill>
              </a:rPr>
              <a:t>Angstrom </a:t>
            </a:r>
            <a:r>
              <a:rPr lang="en-US" sz="1600" b="1" dirty="0" smtClean="0">
                <a:solidFill>
                  <a:srgbClr val="33CCFF"/>
                </a:solidFill>
              </a:rPr>
              <a:t>exponent</a:t>
            </a:r>
            <a:r>
              <a:rPr lang="en-US" sz="1600" b="1" dirty="0" smtClean="0"/>
              <a:t> </a:t>
            </a:r>
            <a:r>
              <a:rPr lang="en-US" sz="1600" dirty="0" smtClean="0"/>
              <a:t>555/659 and 555/865  </a:t>
            </a:r>
            <a:r>
              <a:rPr lang="en-US" sz="1600" dirty="0"/>
              <a:t>(mean, uncertainty and </a:t>
            </a:r>
            <a:r>
              <a:rPr lang="en-US" sz="1600" dirty="0" smtClean="0"/>
              <a:t>std. dev.)</a:t>
            </a:r>
            <a:endParaRPr lang="en-US" sz="1600" dirty="0"/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Wingdings" charset="2"/>
              <a:buChar char="Ø"/>
            </a:pPr>
            <a:r>
              <a:rPr lang="en-US" sz="1600" b="1" dirty="0" smtClean="0">
                <a:solidFill>
                  <a:srgbClr val="33CCFF"/>
                </a:solidFill>
              </a:rPr>
              <a:t>Fine mode</a:t>
            </a:r>
            <a:r>
              <a:rPr lang="en-US" sz="1600" dirty="0" smtClean="0">
                <a:solidFill>
                  <a:srgbClr val="0000FF"/>
                </a:solidFill>
              </a:rPr>
              <a:t> </a:t>
            </a:r>
            <a:r>
              <a:rPr lang="en-US" sz="1600" dirty="0" smtClean="0"/>
              <a:t>AOD, </a:t>
            </a:r>
            <a:r>
              <a:rPr lang="en-US" sz="1600" b="1" dirty="0" smtClean="0">
                <a:solidFill>
                  <a:srgbClr val="33CCFF"/>
                </a:solidFill>
              </a:rPr>
              <a:t>absorbing</a:t>
            </a:r>
            <a:r>
              <a:rPr lang="en-US" sz="1600" dirty="0" smtClean="0">
                <a:solidFill>
                  <a:srgbClr val="0000FF"/>
                </a:solidFill>
              </a:rPr>
              <a:t> </a:t>
            </a:r>
            <a:r>
              <a:rPr lang="en-US" sz="1600" dirty="0" smtClean="0"/>
              <a:t>AOD, </a:t>
            </a:r>
            <a:r>
              <a:rPr lang="en-US" sz="1600" b="1" dirty="0" smtClean="0">
                <a:solidFill>
                  <a:srgbClr val="33CCFF"/>
                </a:solidFill>
              </a:rPr>
              <a:t>dust</a:t>
            </a:r>
            <a:r>
              <a:rPr lang="en-US" sz="1600" dirty="0" smtClean="0">
                <a:solidFill>
                  <a:srgbClr val="0000FF"/>
                </a:solidFill>
              </a:rPr>
              <a:t> </a:t>
            </a:r>
            <a:r>
              <a:rPr lang="en-US" sz="1600" dirty="0" smtClean="0"/>
              <a:t>AOD (mean and std. dev.)</a:t>
            </a:r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Wingdings" charset="2"/>
              <a:buChar char="Ø"/>
            </a:pPr>
            <a:r>
              <a:rPr lang="en-US" sz="1600" b="1" dirty="0" smtClean="0">
                <a:solidFill>
                  <a:srgbClr val="33CCFF"/>
                </a:solidFill>
              </a:rPr>
              <a:t>Surface reflectance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dirty="0" smtClean="0"/>
              <a:t>at 555, 659, 865, 1610 nm (mean and std. dev.)</a:t>
            </a:r>
            <a:endParaRPr lang="en-US" sz="1600" dirty="0"/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Wingdings" charset="2"/>
              <a:buChar char="Ø"/>
            </a:pPr>
            <a:r>
              <a:rPr lang="en-US" sz="1600" b="1" dirty="0" smtClean="0">
                <a:solidFill>
                  <a:srgbClr val="33CCFF"/>
                </a:solidFill>
              </a:rPr>
              <a:t>Cloud fraction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dirty="0" smtClean="0"/>
              <a:t>(mean and std. dev.)</a:t>
            </a:r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Wingdings" charset="2"/>
              <a:buChar char="Ø"/>
            </a:pPr>
            <a:r>
              <a:rPr lang="en-US" sz="1600" b="1" dirty="0" smtClean="0">
                <a:solidFill>
                  <a:srgbClr val="33CCFF"/>
                </a:solidFill>
              </a:rPr>
              <a:t>Land area fraction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en-US" sz="1600" dirty="0"/>
              <a:t>(</a:t>
            </a:r>
            <a:r>
              <a:rPr lang="en-US" sz="1600" dirty="0" smtClean="0"/>
              <a:t>mean and std. dev.)</a:t>
            </a:r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Wingdings" charset="2"/>
              <a:buChar char="Ø"/>
            </a:pPr>
            <a:r>
              <a:rPr lang="en-US" sz="1600" dirty="0" smtClean="0"/>
              <a:t>Solar and satellite </a:t>
            </a:r>
            <a:r>
              <a:rPr lang="en-US" sz="1600" b="1" dirty="0" smtClean="0">
                <a:solidFill>
                  <a:srgbClr val="33CCFF"/>
                </a:solidFill>
              </a:rPr>
              <a:t>zenith angle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en-US" sz="1600" dirty="0"/>
              <a:t>(</a:t>
            </a:r>
            <a:r>
              <a:rPr lang="en-US" sz="1600" dirty="0" smtClean="0"/>
              <a:t>mean and std. dev.)</a:t>
            </a:r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Wingdings" charset="2"/>
              <a:buChar char="Ø"/>
            </a:pPr>
            <a:r>
              <a:rPr lang="en-US" sz="1600" dirty="0" smtClean="0"/>
              <a:t>Relative </a:t>
            </a:r>
            <a:r>
              <a:rPr lang="en-US" sz="1600" b="1" dirty="0" smtClean="0">
                <a:solidFill>
                  <a:srgbClr val="33CCFF"/>
                </a:solidFill>
              </a:rPr>
              <a:t>azimuth angle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en-US" sz="1600" dirty="0"/>
              <a:t>(</a:t>
            </a:r>
            <a:r>
              <a:rPr lang="en-US" sz="1600" dirty="0" smtClean="0"/>
              <a:t>mean and std. dev.)</a:t>
            </a:r>
          </a:p>
        </p:txBody>
      </p:sp>
    </p:spTree>
    <p:extLst>
      <p:ext uri="{BB962C8B-B14F-4D97-AF65-F5344CB8AC3E}">
        <p14:creationId xmlns:p14="http://schemas.microsoft.com/office/powerpoint/2010/main" val="3609346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395537" y="332656"/>
            <a:ext cx="8424936" cy="428625"/>
          </a:xfrm>
        </p:spPr>
        <p:txBody>
          <a:bodyPr anchor="ctr"/>
          <a:lstStyle/>
          <a:p>
            <a:pPr algn="ctr" eaLnBrk="1" hangingPunct="1"/>
            <a:r>
              <a:rPr lang="en-US" sz="2800" dirty="0" smtClean="0">
                <a:solidFill>
                  <a:srgbClr val="33CCFF"/>
                </a:solidFill>
              </a:rPr>
              <a:t>Combining the 2 data sets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880844"/>
            <a:ext cx="8640960" cy="21698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rgbClr val="FF0000"/>
                </a:solidFill>
              </a:rPr>
              <a:t>ATSR2</a:t>
            </a:r>
            <a:r>
              <a:rPr lang="en-US" sz="2000" dirty="0" smtClean="0"/>
              <a:t>: Jun 1995 to May 2003</a:t>
            </a:r>
          </a:p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rgbClr val="0000FF"/>
                </a:solidFill>
              </a:rPr>
              <a:t>AATSR</a:t>
            </a:r>
            <a:r>
              <a:rPr lang="en-US" sz="2000" dirty="0" smtClean="0"/>
              <a:t>: Aug 2002 to Mar 2012</a:t>
            </a:r>
          </a:p>
          <a:p>
            <a:pPr algn="ctr">
              <a:spcBef>
                <a:spcPts val="1200"/>
              </a:spcBef>
              <a:spcAft>
                <a:spcPts val="1800"/>
              </a:spcAft>
            </a:pPr>
            <a:r>
              <a:rPr lang="en-US" sz="2000" dirty="0" smtClean="0"/>
              <a:t>Data missing in the period Jan-Jun 1996 </a:t>
            </a:r>
            <a:r>
              <a:rPr lang="en-US" sz="2000" dirty="0" smtClean="0">
                <a:sym typeface="Wingdings" panose="05000000000000000000" pitchFamily="2" charset="2"/>
              </a:rPr>
              <a:t> we consider ATSR2 data starting from Jan 1997 (we need complete years for our analysis)</a:t>
            </a:r>
          </a:p>
          <a:p>
            <a:pPr algn="just">
              <a:spcAft>
                <a:spcPts val="600"/>
              </a:spcAft>
            </a:pPr>
            <a:r>
              <a:rPr lang="en-US" sz="2000" b="1" dirty="0" smtClean="0">
                <a:sym typeface="Wingdings" panose="05000000000000000000" pitchFamily="2" charset="2"/>
              </a:rPr>
              <a:t>Overlapping period Aug 2002-May 2003</a:t>
            </a:r>
            <a:endParaRPr lang="en-US" sz="2000" b="1" dirty="0" smtClean="0"/>
          </a:p>
        </p:txBody>
      </p:sp>
      <p:grpSp>
        <p:nvGrpSpPr>
          <p:cNvPr id="8" name="Gruppieren 7"/>
          <p:cNvGrpSpPr/>
          <p:nvPr/>
        </p:nvGrpSpPr>
        <p:grpSpPr>
          <a:xfrm>
            <a:off x="251520" y="3140968"/>
            <a:ext cx="5476875" cy="2690080"/>
            <a:chOff x="2195736" y="3429000"/>
            <a:chExt cx="5476875" cy="2690080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3" t="16935" r="6805" b="43839"/>
            <a:stretch/>
          </p:blipFill>
          <p:spPr>
            <a:xfrm>
              <a:off x="2195736" y="3429000"/>
              <a:ext cx="5476875" cy="2690080"/>
            </a:xfrm>
            <a:prstGeom prst="rect">
              <a:avLst/>
            </a:prstGeom>
          </p:spPr>
        </p:pic>
        <p:sp>
          <p:nvSpPr>
            <p:cNvPr id="6" name="Textfeld 5"/>
            <p:cNvSpPr txBox="1"/>
            <p:nvPr/>
          </p:nvSpPr>
          <p:spPr>
            <a:xfrm>
              <a:off x="2699792" y="4774040"/>
              <a:ext cx="100811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CC0000"/>
                  </a:solidFill>
                </a:rPr>
                <a:t>ATSR2</a:t>
              </a:r>
              <a:endParaRPr lang="en-US" b="1" dirty="0">
                <a:solidFill>
                  <a:srgbClr val="CC0000"/>
                </a:solidFill>
              </a:endParaRPr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5292080" y="3876357"/>
              <a:ext cx="1889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33CC"/>
                  </a:solidFill>
                </a:rPr>
                <a:t>AATSR</a:t>
              </a:r>
              <a:endParaRPr lang="en-US" b="1" dirty="0">
                <a:solidFill>
                  <a:srgbClr val="0033CC"/>
                </a:solidFill>
              </a:endParaRPr>
            </a:p>
          </p:txBody>
        </p:sp>
        <p:sp>
          <p:nvSpPr>
            <p:cNvPr id="5" name="Ellipse 4"/>
            <p:cNvSpPr/>
            <p:nvPr/>
          </p:nvSpPr>
          <p:spPr bwMode="auto">
            <a:xfrm>
              <a:off x="4139952" y="3876357"/>
              <a:ext cx="648072" cy="992803"/>
            </a:xfrm>
            <a:prstGeom prst="ellipse">
              <a:avLst/>
            </a:prstGeom>
            <a:noFill/>
            <a:ln w="57150">
              <a:solidFill>
                <a:srgbClr val="7030A0"/>
              </a:solidFill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ヒラギノ角ゴ Pro W3" charset="-128"/>
                <a:cs typeface="Arial" charset="0"/>
              </a:endParaRPr>
            </a:p>
          </p:txBody>
        </p:sp>
      </p:grpSp>
      <p:sp>
        <p:nvSpPr>
          <p:cNvPr id="11" name="Textfeld 10"/>
          <p:cNvSpPr txBox="1"/>
          <p:nvPr/>
        </p:nvSpPr>
        <p:spPr>
          <a:xfrm>
            <a:off x="5944419" y="3403446"/>
            <a:ext cx="2876053" cy="1969770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b="1" dirty="0" smtClean="0"/>
              <a:t>Minor differences </a:t>
            </a:r>
            <a:r>
              <a:rPr lang="en-US" sz="1600" dirty="0" smtClean="0"/>
              <a:t>between the two data sets, due to the different </a:t>
            </a:r>
            <a:r>
              <a:rPr lang="en-US" sz="1600" b="1" dirty="0" smtClean="0"/>
              <a:t>spatial coverage </a:t>
            </a:r>
            <a:r>
              <a:rPr lang="en-US" sz="1600" dirty="0" smtClean="0"/>
              <a:t>of the two instruments.</a:t>
            </a:r>
          </a:p>
          <a:p>
            <a:r>
              <a:rPr lang="en-US" sz="1600" dirty="0" smtClean="0"/>
              <a:t>We generated the complete dataset using </a:t>
            </a:r>
            <a:r>
              <a:rPr lang="en-US" sz="1600" b="1" dirty="0" smtClean="0"/>
              <a:t>ATSR2 until 2002 </a:t>
            </a:r>
            <a:r>
              <a:rPr lang="en-US" sz="1600" dirty="0" smtClean="0"/>
              <a:t>and </a:t>
            </a:r>
            <a:r>
              <a:rPr lang="en-US" sz="1600" b="1" dirty="0" smtClean="0"/>
              <a:t>AATSR from 2003</a:t>
            </a:r>
            <a:r>
              <a:rPr lang="en-US" sz="1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351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701675" y="332656"/>
            <a:ext cx="7813675" cy="428625"/>
          </a:xfrm>
        </p:spPr>
        <p:txBody>
          <a:bodyPr anchor="ctr"/>
          <a:lstStyle/>
          <a:p>
            <a:pPr algn="ctr" eaLnBrk="1" hangingPunct="1"/>
            <a:r>
              <a:rPr lang="en-US" sz="2800" dirty="0" smtClean="0">
                <a:solidFill>
                  <a:srgbClr val="33CCFF"/>
                </a:solidFill>
              </a:rPr>
              <a:t>Spatial and temporal coverage</a:t>
            </a: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1008"/>
            <a:ext cx="4365671" cy="2520000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4716016" y="1012374"/>
            <a:ext cx="4032448" cy="22006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 smtClean="0"/>
              <a:t>Temporal coverage is good</a:t>
            </a:r>
          </a:p>
          <a:p>
            <a:pPr>
              <a:spcAft>
                <a:spcPts val="600"/>
              </a:spcAft>
            </a:pPr>
            <a:r>
              <a:rPr lang="en-US" sz="1600" dirty="0" smtClean="0"/>
              <a:t># of days-per-month with available measurements (1997-2011):</a:t>
            </a:r>
          </a:p>
          <a:p>
            <a:pPr>
              <a:spcAft>
                <a:spcPts val="600"/>
              </a:spcAft>
            </a:pPr>
            <a:r>
              <a:rPr lang="en-US" sz="1600" dirty="0" smtClean="0"/>
              <a:t>&gt; 90% for 64% of the months</a:t>
            </a:r>
          </a:p>
          <a:p>
            <a:pPr>
              <a:spcAft>
                <a:spcPts val="600"/>
              </a:spcAft>
            </a:pPr>
            <a:r>
              <a:rPr lang="en-US" sz="1600" dirty="0" smtClean="0"/>
              <a:t>&gt; 80% for 84% of the months</a:t>
            </a:r>
          </a:p>
          <a:p>
            <a:pPr>
              <a:spcAft>
                <a:spcPts val="600"/>
              </a:spcAft>
            </a:pPr>
            <a:r>
              <a:rPr lang="en-US" sz="1600" dirty="0" smtClean="0"/>
              <a:t>&gt; 70% for 93% of the months</a:t>
            </a:r>
          </a:p>
          <a:p>
            <a:pPr>
              <a:spcAft>
                <a:spcPts val="600"/>
              </a:spcAft>
            </a:pPr>
            <a:r>
              <a:rPr lang="en-US" sz="1600" dirty="0" smtClean="0"/>
              <a:t>Similar coverage in ATSR2 and AATSR</a:t>
            </a:r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73296"/>
            <a:ext cx="4365671" cy="2519999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4716016" y="3604662"/>
            <a:ext cx="4032448" cy="187743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 smtClean="0"/>
              <a:t>Average spatial coverage is 43.4%</a:t>
            </a:r>
          </a:p>
          <a:p>
            <a:pPr>
              <a:spcAft>
                <a:spcPts val="600"/>
              </a:spcAft>
            </a:pPr>
            <a:r>
              <a:rPr lang="en-US" sz="1600" dirty="0" smtClean="0"/>
              <a:t>(on a monthly-mean basis)</a:t>
            </a:r>
          </a:p>
          <a:p>
            <a:pPr>
              <a:spcAft>
                <a:spcPts val="600"/>
              </a:spcAft>
            </a:pPr>
            <a:r>
              <a:rPr lang="en-US" sz="1600" dirty="0" smtClean="0"/>
              <a:t>Significant improvement in AATSR (wider observing swath):</a:t>
            </a:r>
          </a:p>
          <a:p>
            <a:pPr>
              <a:spcAft>
                <a:spcPts val="600"/>
              </a:spcAft>
            </a:pPr>
            <a:r>
              <a:rPr lang="en-US" sz="1600" dirty="0" smtClean="0"/>
              <a:t>ATSR2 (1997-2002): </a:t>
            </a:r>
            <a:r>
              <a:rPr lang="en-US" sz="1600" b="1" dirty="0" smtClean="0">
                <a:solidFill>
                  <a:srgbClr val="FF0000"/>
                </a:solidFill>
              </a:rPr>
              <a:t>36.1%</a:t>
            </a:r>
          </a:p>
          <a:p>
            <a:pPr>
              <a:spcAft>
                <a:spcPts val="600"/>
              </a:spcAft>
            </a:pPr>
            <a:r>
              <a:rPr lang="en-US" sz="1600" dirty="0" smtClean="0"/>
              <a:t>AATSR (2003-2011): </a:t>
            </a:r>
            <a:r>
              <a:rPr lang="en-US" sz="1600" b="1" dirty="0" smtClean="0">
                <a:solidFill>
                  <a:srgbClr val="0000FF"/>
                </a:solidFill>
              </a:rPr>
              <a:t>48.2%</a:t>
            </a:r>
          </a:p>
        </p:txBody>
      </p:sp>
      <p:cxnSp>
        <p:nvCxnSpPr>
          <p:cNvPr id="24" name="Gerade Verbindung mit Pfeil 23"/>
          <p:cNvCxnSpPr/>
          <p:nvPr/>
        </p:nvCxnSpPr>
        <p:spPr bwMode="auto">
          <a:xfrm>
            <a:off x="2267744" y="4149080"/>
            <a:ext cx="2160240" cy="0"/>
          </a:xfrm>
          <a:prstGeom prst="straightConnector1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Gerade Verbindung mit Pfeil 26"/>
          <p:cNvCxnSpPr/>
          <p:nvPr/>
        </p:nvCxnSpPr>
        <p:spPr bwMode="auto">
          <a:xfrm>
            <a:off x="827584" y="4301304"/>
            <a:ext cx="1440160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Textfeld 28"/>
          <p:cNvSpPr txBox="1"/>
          <p:nvPr/>
        </p:nvSpPr>
        <p:spPr>
          <a:xfrm>
            <a:off x="1043608" y="4005064"/>
            <a:ext cx="10081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ATSR2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2393988" y="3779748"/>
            <a:ext cx="1889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AATSR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694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395537" y="332656"/>
            <a:ext cx="8352928" cy="428625"/>
          </a:xfrm>
        </p:spPr>
        <p:txBody>
          <a:bodyPr anchor="ctr"/>
          <a:lstStyle/>
          <a:p>
            <a:pPr algn="ctr" eaLnBrk="1" hangingPunct="1"/>
            <a:r>
              <a:rPr lang="en-US" sz="2800" dirty="0" smtClean="0">
                <a:solidFill>
                  <a:srgbClr val="33CCFF"/>
                </a:solidFill>
              </a:rPr>
              <a:t>Comparison against AERONET ground network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067594"/>
            <a:ext cx="5214432" cy="36000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67594"/>
            <a:ext cx="3334508" cy="3600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39552" y="4941168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Overall good agreement between ESA-CCI and AERONET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Overestimate of AOD at some stations (Sahara, Arabia, South America).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Good agreement in marine stations.</a:t>
            </a:r>
          </a:p>
        </p:txBody>
      </p:sp>
      <p:sp>
        <p:nvSpPr>
          <p:cNvPr id="15" name="Ellipse 14"/>
          <p:cNvSpPr/>
          <p:nvPr/>
        </p:nvSpPr>
        <p:spPr bwMode="auto">
          <a:xfrm>
            <a:off x="827584" y="2492896"/>
            <a:ext cx="936104" cy="992803"/>
          </a:xfrm>
          <a:prstGeom prst="ellipse">
            <a:avLst/>
          </a:prstGeom>
          <a:noFill/>
          <a:ln w="57150">
            <a:solidFill>
              <a:srgbClr val="7030A0"/>
            </a:solidFill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charset="-128"/>
              <a:cs typeface="Arial" charset="0"/>
            </a:endParaRPr>
          </a:p>
        </p:txBody>
      </p:sp>
      <p:cxnSp>
        <p:nvCxnSpPr>
          <p:cNvPr id="7" name="Gerade Verbindung mit Pfeil 6"/>
          <p:cNvCxnSpPr/>
          <p:nvPr/>
        </p:nvCxnSpPr>
        <p:spPr bwMode="auto">
          <a:xfrm>
            <a:off x="4644008" y="2679436"/>
            <a:ext cx="1008112" cy="101492"/>
          </a:xfrm>
          <a:prstGeom prst="straightConnector1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Gerade Verbindung mit Pfeil 22"/>
          <p:cNvCxnSpPr/>
          <p:nvPr/>
        </p:nvCxnSpPr>
        <p:spPr bwMode="auto">
          <a:xfrm flipV="1">
            <a:off x="6236568" y="2596400"/>
            <a:ext cx="440500" cy="619723"/>
          </a:xfrm>
          <a:prstGeom prst="straightConnector1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Gerade Verbindung mit Pfeil 24"/>
          <p:cNvCxnSpPr/>
          <p:nvPr/>
        </p:nvCxnSpPr>
        <p:spPr bwMode="auto">
          <a:xfrm flipH="1" flipV="1">
            <a:off x="7092280" y="2564904"/>
            <a:ext cx="144016" cy="863479"/>
          </a:xfrm>
          <a:prstGeom prst="straightConnector1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22451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7" cy="428625"/>
          </a:xfrm>
        </p:spPr>
        <p:txBody>
          <a:bodyPr anchor="ctr"/>
          <a:lstStyle/>
          <a:p>
            <a:pPr algn="ctr" eaLnBrk="1" hangingPunct="1"/>
            <a:r>
              <a:rPr lang="en-US" sz="2800" dirty="0" smtClean="0">
                <a:solidFill>
                  <a:srgbClr val="33CCFF"/>
                </a:solidFill>
              </a:rPr>
              <a:t>Assessment of CMIP5 models with new data</a:t>
            </a:r>
          </a:p>
        </p:txBody>
      </p:sp>
      <p:pic>
        <p:nvPicPr>
          <p:cNvPr id="1026" name="Picture 2" descr="tsline_od550aer_ocean_1850-20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" t="15981" r="1138" b="13916"/>
          <a:stretch>
            <a:fillRect/>
          </a:stretch>
        </p:blipFill>
        <p:spPr bwMode="auto">
          <a:xfrm>
            <a:off x="971600" y="1124744"/>
            <a:ext cx="7244983" cy="425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2627784" y="5570076"/>
            <a:ext cx="6336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As in Fig. 9.29 of IPCC Chapter 9.</a:t>
            </a:r>
          </a:p>
          <a:p>
            <a:pPr algn="r"/>
            <a:r>
              <a:rPr lang="en-US" sz="1400" dirty="0" smtClean="0"/>
              <a:t>AOD integrated over the oceans for CMIP5 models, MODIS and ESA-CCI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32397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467544" y="980728"/>
            <a:ext cx="8136904" cy="49346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Strengths and weaknesses of the CMIP multi-model ensemble will be further investigated, by means of dedicated </a:t>
            </a:r>
            <a:r>
              <a:rPr lang="en-US" b="1" dirty="0" smtClean="0">
                <a:solidFill>
                  <a:srgbClr val="FF0000"/>
                </a:solidFill>
              </a:rPr>
              <a:t>sensitivity experiments </a:t>
            </a:r>
            <a:r>
              <a:rPr lang="en-US" dirty="0" smtClean="0"/>
              <a:t>with the </a:t>
            </a:r>
            <a:r>
              <a:rPr lang="en-US" b="1" dirty="0" smtClean="0"/>
              <a:t>EMAC-MADE</a:t>
            </a:r>
            <a:r>
              <a:rPr lang="en-US" dirty="0" smtClean="0"/>
              <a:t> global aerosol model.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EMAC-MADE is able to track the aerosol dynamical processes in much </a:t>
            </a:r>
            <a:r>
              <a:rPr lang="en-US" b="1" dirty="0" smtClean="0"/>
              <a:t>more detail </a:t>
            </a:r>
            <a:r>
              <a:rPr lang="en-US" dirty="0" smtClean="0"/>
              <a:t>than most of the CMIP5 models and can also simulate the </a:t>
            </a:r>
            <a:r>
              <a:rPr lang="en-US" b="1" dirty="0" smtClean="0">
                <a:solidFill>
                  <a:srgbClr val="FF0000"/>
                </a:solidFill>
              </a:rPr>
              <a:t>aerosol-cloud and aerosol-radiation interactions</a:t>
            </a:r>
            <a:r>
              <a:rPr lang="en-US" dirty="0" smtClean="0"/>
              <a:t>, using specific parameterizations of the involved processes.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Comparing the performances of the CMIP5 ensemble versus the results obtained with different configurations of EMAC-MADE will provide insights on the </a:t>
            </a:r>
            <a:r>
              <a:rPr lang="en-US" b="1" dirty="0" smtClean="0">
                <a:solidFill>
                  <a:srgbClr val="FF0000"/>
                </a:solidFill>
              </a:rPr>
              <a:t>key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processes</a:t>
            </a:r>
            <a:r>
              <a:rPr lang="en-US" dirty="0" smtClean="0"/>
              <a:t> driving the aerosol and related quantities in the climate system.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We provide a comparison of the new </a:t>
            </a:r>
            <a:r>
              <a:rPr lang="en-US" b="1" dirty="0">
                <a:solidFill>
                  <a:srgbClr val="FF0000"/>
                </a:solidFill>
              </a:rPr>
              <a:t>ESA CCI products </a:t>
            </a:r>
            <a:r>
              <a:rPr lang="en-US" dirty="0"/>
              <a:t>with </a:t>
            </a:r>
            <a:r>
              <a:rPr lang="en-US" b="1" dirty="0"/>
              <a:t>previous</a:t>
            </a:r>
            <a:r>
              <a:rPr lang="en-US" dirty="0"/>
              <a:t> datasets (e.g., MODIS, MISR, CERES, and ERBE) to characterize </a:t>
            </a:r>
            <a:r>
              <a:rPr lang="en-US" b="1" dirty="0">
                <a:solidFill>
                  <a:srgbClr val="FF0000"/>
                </a:solidFill>
              </a:rPr>
              <a:t>uncertainties in the observations</a:t>
            </a:r>
            <a:r>
              <a:rPr lang="en-US" dirty="0" smtClean="0"/>
              <a:t>.</a:t>
            </a:r>
            <a:endParaRPr lang="en-US" dirty="0"/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The analysis will distinguish between </a:t>
            </a:r>
            <a:r>
              <a:rPr lang="en-US" b="1" dirty="0">
                <a:solidFill>
                  <a:srgbClr val="FF0000"/>
                </a:solidFill>
              </a:rPr>
              <a:t>land and </a:t>
            </a:r>
            <a:r>
              <a:rPr lang="en-US" b="1" dirty="0" smtClean="0">
                <a:solidFill>
                  <a:srgbClr val="FF0000"/>
                </a:solidFill>
              </a:rPr>
              <a:t>ocean</a:t>
            </a:r>
            <a:r>
              <a:rPr lang="en-US" dirty="0" smtClean="0"/>
              <a:t> (different relevant sources </a:t>
            </a:r>
            <a:r>
              <a:rPr lang="en-US" dirty="0"/>
              <a:t>and </a:t>
            </a:r>
            <a:r>
              <a:rPr lang="en-US" dirty="0" smtClean="0"/>
              <a:t>processes).</a:t>
            </a:r>
            <a:endParaRPr lang="en-US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7" cy="428625"/>
          </a:xfrm>
        </p:spPr>
        <p:txBody>
          <a:bodyPr anchor="ctr"/>
          <a:lstStyle/>
          <a:p>
            <a:pPr algn="ctr" eaLnBrk="1" hangingPunct="1"/>
            <a:r>
              <a:rPr lang="en-US" sz="2800" dirty="0" smtClean="0">
                <a:solidFill>
                  <a:srgbClr val="33CCFF"/>
                </a:solidFill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3292113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Standarddesign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ts val="2600"/>
          </a:lnSpc>
          <a:spcBef>
            <a:spcPct val="0"/>
          </a:spcBef>
          <a:spcAft>
            <a:spcPct val="0"/>
          </a:spcAft>
          <a:buClrTx/>
          <a:buSzTx/>
          <a:buFontTx/>
          <a:buChar char="-"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ts val="2600"/>
          </a:lnSpc>
          <a:spcBef>
            <a:spcPct val="0"/>
          </a:spcBef>
          <a:spcAft>
            <a:spcPct val="0"/>
          </a:spcAft>
          <a:buClrTx/>
          <a:buSzTx/>
          <a:buFontTx/>
          <a:buChar char="-"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FF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920</Words>
  <Application>Microsoft Macintosh PowerPoint</Application>
  <PresentationFormat>On-screen Show (4:3)</PresentationFormat>
  <Paragraphs>87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Standarddesign</vt:lpstr>
      <vt:lpstr>Atmosphere ECV assessment: Aerosol, clouds (WP3.7)</vt:lpstr>
      <vt:lpstr>PowerPoint Presentation</vt:lpstr>
      <vt:lpstr>Cross-assessment of aerosol, cloud and radiation</vt:lpstr>
      <vt:lpstr>ESA-CCI aerosol dataset</vt:lpstr>
      <vt:lpstr>Combining the 2 data sets</vt:lpstr>
      <vt:lpstr>Spatial and temporal coverage</vt:lpstr>
      <vt:lpstr>Comparison against AERONET ground network</vt:lpstr>
      <vt:lpstr>Assessment of CMIP5 models with new data</vt:lpstr>
      <vt:lpstr>Next steps</vt:lpstr>
      <vt:lpstr>Next steps</vt:lpstr>
      <vt:lpstr>Thank you!</vt:lpstr>
    </vt:vector>
  </TitlesOfParts>
  <Company>T-Systems SfR (im Auftrag des DLR)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DLR-Präsentation im 4:3 Format (Englisch)</dc:title>
  <dc:subject>DLR CD-Vorlagen</dc:subject>
  <dc:creator>Hendricks, Johannes</dc:creator>
  <dc:description>Diese Version nutzt die Fußzeile zur Eingabe von_x000d_
Vortrag &gt; Autor &gt; Dokumentname &gt; Datum_x000d_
Variante mit Untertitel auf Titelfolienmaster und_x000d_
geändertem Standard Farbschema (für Hyperlink)_x000d_
Arial als Schriftart bei neuen Textfeldern</dc:description>
  <cp:lastModifiedBy>Axel Lauer</cp:lastModifiedBy>
  <cp:revision>442</cp:revision>
  <cp:lastPrinted>2015-05-21T15:47:58Z</cp:lastPrinted>
  <dcterms:created xsi:type="dcterms:W3CDTF">2003-10-01T09:44:24Z</dcterms:created>
  <dcterms:modified xsi:type="dcterms:W3CDTF">2015-05-26T20:22:15Z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ojekt">
    <vt:lpwstr>DLR allgemein</vt:lpwstr>
  </property>
</Properties>
</file>