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3" r:id="rId1"/>
  </p:sldMasterIdLst>
  <p:notesMasterIdLst>
    <p:notesMasterId r:id="rId22"/>
  </p:notesMasterIdLst>
  <p:sldIdLst>
    <p:sldId id="405" r:id="rId2"/>
    <p:sldId id="354" r:id="rId3"/>
    <p:sldId id="398" r:id="rId4"/>
    <p:sldId id="474" r:id="rId5"/>
    <p:sldId id="479" r:id="rId6"/>
    <p:sldId id="496" r:id="rId7"/>
    <p:sldId id="497" r:id="rId8"/>
    <p:sldId id="499" r:id="rId9"/>
    <p:sldId id="498" r:id="rId10"/>
    <p:sldId id="475" r:id="rId11"/>
    <p:sldId id="480" r:id="rId12"/>
    <p:sldId id="481" r:id="rId13"/>
    <p:sldId id="482" r:id="rId14"/>
    <p:sldId id="476" r:id="rId15"/>
    <p:sldId id="483" r:id="rId16"/>
    <p:sldId id="484" r:id="rId17"/>
    <p:sldId id="458" r:id="rId18"/>
    <p:sldId id="494" r:id="rId19"/>
    <p:sldId id="486" r:id="rId20"/>
    <p:sldId id="49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ja Hungershöfer" initials="K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33"/>
    <a:srgbClr val="ABDB77"/>
    <a:srgbClr val="B5D47E"/>
    <a:srgbClr val="AE48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074" autoAdjust="0"/>
    <p:restoredTop sz="70430" autoAdjust="0"/>
  </p:normalViewPr>
  <p:slideViewPr>
    <p:cSldViewPr>
      <p:cViewPr>
        <p:scale>
          <a:sx n="70" d="100"/>
          <a:sy n="70" d="100"/>
        </p:scale>
        <p:origin x="-11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8" d="625"/>
        <a:sy n="408" d="625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39026-830C-4725-A4EE-2C6BA109685C}" type="datetimeFigureOut">
              <a:rPr lang="en-US" smtClean="0"/>
              <a:pPr/>
              <a:t>5/27/2015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D9AB4-955B-41D5-A547-B29AEAD704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350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Arial" charset="0"/>
                <a:cs typeface="Arial" charset="0"/>
              </a:rPr>
              <a:t>SMM provides assessment of whether the data set can be sustainable in terms of engineering, science, archive, and usage aspects</a:t>
            </a:r>
            <a:r>
              <a:rPr lang="en-GB" sz="1200" dirty="0" smtClean="0">
                <a:latin typeface="+mn-lt"/>
                <a:cs typeface="+mn-cs"/>
              </a:rPr>
              <a:t>.</a:t>
            </a:r>
            <a:endParaRPr lang="en-US" sz="1200" dirty="0" smtClean="0"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D9AB4-955B-41D5-A547-B29AEAD7042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If old and thus especially valuable data records would be excluded, this would immediately raise the maturity noticeably. In general, a more comprehensive data set will have a lower maturity compared to a selected subset, which might lead to misinterpretation;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 "semi-operational" systems to generate data sets where people come and go, operating systems come and go, programming languages come and go, but the data set or the need to produce a CDR of a particular ECV remains for decades, and it is a lot more expensive when those systems are not portable and not well documented and so not easy to pass on to someone else to maintain/upgrade than when they are. It makes the difference between making incremental changes and having to start all over again.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A7E040-2983-4243-B18B-EF066140614B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Arial" charset="0"/>
                <a:cs typeface="Arial" charset="0"/>
              </a:rPr>
              <a:t>For example, data set </a:t>
            </a:r>
            <a:r>
              <a:rPr lang="en-US" sz="1200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X</a:t>
            </a:r>
            <a:r>
              <a:rPr lang="en-US" sz="1200" dirty="0" smtClean="0">
                <a:latin typeface="Arial" charset="0"/>
                <a:cs typeface="Arial" charset="0"/>
              </a:rPr>
              <a:t> with over all System Maturity </a:t>
            </a:r>
            <a:r>
              <a:rPr lang="en-US" sz="1200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FIVE/SIX</a:t>
            </a:r>
            <a:r>
              <a:rPr lang="en-US" sz="1200" dirty="0" smtClean="0">
                <a:latin typeface="Arial" charset="0"/>
                <a:cs typeface="Arial" charset="0"/>
              </a:rPr>
              <a:t> that provides </a:t>
            </a:r>
            <a:r>
              <a:rPr lang="en-US" sz="1200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DAILY</a:t>
            </a:r>
            <a:r>
              <a:rPr lang="en-US" sz="1200" dirty="0" smtClean="0">
                <a:latin typeface="Arial" charset="0"/>
                <a:cs typeface="Arial" charset="0"/>
              </a:rPr>
              <a:t> mean humidity values is </a:t>
            </a:r>
            <a:r>
              <a:rPr lang="en-US" sz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NOT</a:t>
            </a:r>
            <a:r>
              <a:rPr lang="en-US" sz="1200" dirty="0" smtClean="0">
                <a:latin typeface="Arial" charset="0"/>
                <a:cs typeface="Arial" charset="0"/>
              </a:rPr>
              <a:t> suitable for assessing </a:t>
            </a:r>
            <a:r>
              <a:rPr lang="en-US" sz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DIURNAL</a:t>
            </a:r>
            <a:r>
              <a:rPr lang="en-US" sz="1200" dirty="0" smtClean="0">
                <a:latin typeface="Arial" charset="0"/>
                <a:cs typeface="Arial" charset="0"/>
              </a:rPr>
              <a:t> cycle of humidity in climate models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D9AB4-955B-41D5-A547-B29AEAD7042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80711" indent="-180711">
              <a:buFont typeface="Arial" pitchFamily="34" charset="0"/>
              <a:buChar char="•"/>
            </a:pPr>
            <a:r>
              <a:rPr lang="en-GB" sz="1200" b="0" dirty="0" smtClean="0">
                <a:solidFill>
                  <a:srgbClr val="002569"/>
                </a:solidFill>
              </a:rPr>
              <a:t>User requirements collection exercises show a large variability in the stated requirements of users with nominally similar applications;</a:t>
            </a:r>
          </a:p>
          <a:p>
            <a:pPr marL="180711" indent="-180711">
              <a:buFont typeface="Arial" pitchFamily="34" charset="0"/>
              <a:buChar char="•"/>
            </a:pPr>
            <a:r>
              <a:rPr lang="en-GB" sz="1200" b="0" dirty="0" smtClean="0">
                <a:solidFill>
                  <a:srgbClr val="002569"/>
                </a:solidFill>
              </a:rPr>
              <a:t>But a core set of typical questions may always be isolated: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D9AB4-955B-41D5-A547-B29AEAD7042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•"/>
            </a:pPr>
            <a:r>
              <a:rPr lang="en-GB" smtClean="0"/>
              <a:t>Search through (query) a database to pick the  right data for the application</a:t>
            </a:r>
          </a:p>
          <a:p>
            <a:pPr>
              <a:buFontTx/>
              <a:buChar char="•"/>
            </a:pPr>
            <a:r>
              <a:rPr lang="en-GB" smtClean="0"/>
              <a:t>Technical specifications of ECVs   (e.g., ECV inventory)</a:t>
            </a:r>
          </a:p>
          <a:p>
            <a:pPr>
              <a:buFontTx/>
              <a:buChar char="•"/>
            </a:pPr>
            <a:r>
              <a:rPr lang="en-GB" smtClean="0"/>
              <a:t>User requirements Table</a:t>
            </a: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RE-CLI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213043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7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9232" y="6208253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2"/>
          <p:cNvGrpSpPr>
            <a:grpSpLocks/>
          </p:cNvGrpSpPr>
          <p:nvPr userDrawn="1"/>
        </p:nvGrpSpPr>
        <p:grpSpPr bwMode="auto">
          <a:xfrm>
            <a:off x="4764" y="1090615"/>
            <a:ext cx="9139237" cy="128587"/>
            <a:chOff x="3" y="2044"/>
            <a:chExt cx="6237" cy="179"/>
          </a:xfrm>
        </p:grpSpPr>
        <p:sp>
          <p:nvSpPr>
            <p:cNvPr id="6" name="Rectangle 53"/>
            <p:cNvSpPr>
              <a:spLocks noChangeArrowheads="1"/>
            </p:cNvSpPr>
            <p:nvPr userDrawn="1"/>
          </p:nvSpPr>
          <p:spPr bwMode="auto">
            <a:xfrm>
              <a:off x="3" y="2044"/>
              <a:ext cx="2433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 b="1">
                <a:solidFill>
                  <a:srgbClr val="FFFFFF"/>
                </a:solidFill>
                <a:latin typeface="+mn-lt"/>
                <a:cs typeface="+mn-cs"/>
              </a:endParaRPr>
            </a:p>
          </p:txBody>
        </p:sp>
        <p:sp>
          <p:nvSpPr>
            <p:cNvPr id="7" name="Rectangle 54"/>
            <p:cNvSpPr>
              <a:spLocks noChangeArrowheads="1"/>
            </p:cNvSpPr>
            <p:nvPr userDrawn="1"/>
          </p:nvSpPr>
          <p:spPr bwMode="auto">
            <a:xfrm>
              <a:off x="2557" y="2044"/>
              <a:ext cx="445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 b="1">
                <a:solidFill>
                  <a:srgbClr val="FFFFFF"/>
                </a:solidFill>
                <a:latin typeface="+mn-lt"/>
                <a:cs typeface="+mn-cs"/>
              </a:endParaRPr>
            </a:p>
          </p:txBody>
        </p:sp>
        <p:sp>
          <p:nvSpPr>
            <p:cNvPr id="8" name="Rectangle 55"/>
            <p:cNvSpPr>
              <a:spLocks noChangeArrowheads="1"/>
            </p:cNvSpPr>
            <p:nvPr userDrawn="1"/>
          </p:nvSpPr>
          <p:spPr bwMode="auto">
            <a:xfrm>
              <a:off x="3149" y="2044"/>
              <a:ext cx="147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 b="1">
                <a:solidFill>
                  <a:srgbClr val="FFFFFF"/>
                </a:solidFill>
                <a:latin typeface="+mn-lt"/>
                <a:cs typeface="+mn-cs"/>
              </a:endParaRPr>
            </a:p>
          </p:txBody>
        </p:sp>
        <p:sp>
          <p:nvSpPr>
            <p:cNvPr id="9" name="Rectangle 56"/>
            <p:cNvSpPr>
              <a:spLocks noChangeArrowheads="1"/>
            </p:cNvSpPr>
            <p:nvPr userDrawn="1"/>
          </p:nvSpPr>
          <p:spPr bwMode="auto">
            <a:xfrm>
              <a:off x="3476" y="2044"/>
              <a:ext cx="89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 b="1">
                <a:solidFill>
                  <a:srgbClr val="FFFFFF"/>
                </a:solidFill>
                <a:latin typeface="+mn-lt"/>
                <a:cs typeface="+mn-cs"/>
              </a:endParaRPr>
            </a:p>
          </p:txBody>
        </p:sp>
        <p:sp>
          <p:nvSpPr>
            <p:cNvPr id="10" name="Rectangle 57"/>
            <p:cNvSpPr>
              <a:spLocks noChangeArrowheads="1"/>
            </p:cNvSpPr>
            <p:nvPr userDrawn="1"/>
          </p:nvSpPr>
          <p:spPr bwMode="auto">
            <a:xfrm>
              <a:off x="4398" y="2044"/>
              <a:ext cx="1842" cy="179"/>
            </a:xfrm>
            <a:prstGeom prst="rect">
              <a:avLst/>
            </a:prstGeom>
            <a:solidFill>
              <a:schemeClr val="bg1">
                <a:alpha val="39999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en-GB" sz="900" b="1">
                <a:solidFill>
                  <a:srgbClr val="FFFFFF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17635" y="1400175"/>
            <a:ext cx="8333642" cy="4908550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17635" y="248900"/>
            <a:ext cx="8329246" cy="8397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logo, kiekura, 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93459" y="702249"/>
            <a:ext cx="6969087" cy="1325563"/>
          </a:xfrm>
        </p:spPr>
        <p:txBody>
          <a:bodyPr/>
          <a:lstStyle>
            <a:lvl1pPr>
              <a:defRPr>
                <a:solidFill>
                  <a:srgbClr val="63B9E9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93458" y="2046861"/>
            <a:ext cx="7942718" cy="4242814"/>
          </a:xfrm>
        </p:spPr>
        <p:txBody>
          <a:bodyPr/>
          <a:lstStyle>
            <a:lvl1pPr>
              <a:buClr>
                <a:schemeClr val="bg1">
                  <a:lumMod val="65000"/>
                </a:schemeClr>
              </a:buCl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584661" y="6356353"/>
            <a:ext cx="2057400" cy="365125"/>
          </a:xfrm>
        </p:spPr>
        <p:txBody>
          <a:bodyPr/>
          <a:lstStyle>
            <a:lvl1pPr>
              <a:defRPr sz="1050"/>
            </a:lvl1pPr>
          </a:lstStyle>
          <a:p>
            <a:fld id="{4070B602-DEBD-48CF-8845-9A6DCD7F1340}" type="datetime1">
              <a:rPr lang="fi-FI" smtClean="0"/>
              <a:pPr/>
              <a:t>27.5.2015</a:t>
            </a:fld>
            <a:endParaRPr lang="fi-FI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</p:spPr>
        <p:txBody>
          <a:bodyPr/>
          <a:lstStyle>
            <a:lvl1pPr>
              <a:defRPr sz="1050"/>
            </a:lvl1pPr>
          </a:lstStyle>
          <a:p>
            <a:r>
              <a:rPr lang="en-US" dirty="0" smtClean="0">
                <a:solidFill>
                  <a:srgbClr val="002060"/>
                </a:solidFill>
              </a:rPr>
              <a:t>16.1.2015 at 15:40-16:00 </a:t>
            </a:r>
            <a:r>
              <a:rPr lang="en-US" b="1" dirty="0" smtClean="0">
                <a:solidFill>
                  <a:srgbClr val="002060"/>
                </a:solidFill>
              </a:rPr>
              <a:t>Mid-term evaluation </a:t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CORECLIMAX</a:t>
            </a:r>
            <a:endParaRPr lang="fi-FI" dirty="0" smtClean="0"/>
          </a:p>
          <a:p>
            <a:endParaRPr lang="fi-FI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1" y="6356353"/>
            <a:ext cx="2057400" cy="365125"/>
          </a:xfrm>
        </p:spPr>
        <p:txBody>
          <a:bodyPr/>
          <a:lstStyle>
            <a:lvl1pPr>
              <a:defRPr sz="10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CC490E0-56B6-41B5-8D97-3F36419C315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111490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coreclimax.itc.nl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5CB2-535A-4067-A70C-52904D52E116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coreclimax.itc.nl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492F-AE4D-4D0E-80C0-05D4847F7304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coreclimax.itc.nl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 descr="P:\Universiteit Twente\Verkenningsfase 2008\Information Technology\Specifications\Logoset Universiteit Twente\04-07-09 Universiteit Twente Logoset ENG NL\Universiteit Twente Logoset ENG NL\RGB\WMF\UT_Logo_Black_EN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454781"/>
            <a:ext cx="20193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Itc_logo transparan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532" y="6188081"/>
            <a:ext cx="50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6210306"/>
            <a:ext cx="6096000" cy="649753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3" y="990600"/>
            <a:ext cx="8229600" cy="427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100" dirty="0" smtClean="0">
                <a:latin typeface="+mj-lt"/>
                <a:ea typeface="SimSun"/>
                <a:cs typeface="Times New Roman"/>
              </a:rPr>
              <a:t> 	               </a:t>
            </a:r>
            <a:br>
              <a:rPr lang="en-US" sz="1100" dirty="0" smtClean="0">
                <a:latin typeface="+mj-lt"/>
                <a:ea typeface="SimSun"/>
                <a:cs typeface="Times New Roman"/>
              </a:rPr>
            </a:br>
            <a:r>
              <a:rPr lang="en-US" sz="1100" dirty="0" smtClean="0">
                <a:latin typeface="+mj-lt"/>
                <a:ea typeface="SimSun"/>
                <a:cs typeface="Times New Roman"/>
              </a:rPr>
              <a:t> </a:t>
            </a: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B6B46-8899-4AFF-95E4-41B576A44CB9}" type="datetime1">
              <a:rPr lang="en-US" smtClean="0"/>
              <a:pPr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3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	               </a:t>
            </a:r>
          </a:p>
          <a:p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208AB-A12E-46E8-BC45-18B251F78D2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logo_EC.gif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4038600" y="152400"/>
            <a:ext cx="990600" cy="685356"/>
          </a:xfrm>
          <a:prstGeom prst="rect">
            <a:avLst/>
          </a:prstGeom>
        </p:spPr>
      </p:pic>
      <p:pic>
        <p:nvPicPr>
          <p:cNvPr id="11" name="Picture 10" descr="logo_copernicus.gif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315200" y="228600"/>
            <a:ext cx="1347788" cy="518380"/>
          </a:xfrm>
          <a:prstGeom prst="rect">
            <a:avLst/>
          </a:prstGeom>
        </p:spPr>
      </p:pic>
      <p:pic>
        <p:nvPicPr>
          <p:cNvPr id="14" name="Picture 13" descr="Core Climax Logo Transparant.png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457203" y="248598"/>
            <a:ext cx="1066800" cy="51340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741" r:id="rId12"/>
    <p:sldLayoutId id="2147483757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lang="en-US" sz="1100" kern="120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erg.schulz@eumetsat.int" TargetMode="External"/><Relationship Id="rId2" Type="http://schemas.openxmlformats.org/officeDocument/2006/relationships/hyperlink" Target="mailto:z.su@utwente.n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buchwitz@uni-bremen.de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thomas.holzer-popp@dlr.de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c.j.merchant@reading.ac.uk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6"/>
            <a:ext cx="8001000" cy="1470025"/>
          </a:xfrm>
          <a:noFill/>
        </p:spPr>
        <p:txBody>
          <a:bodyPr>
            <a:normAutofit/>
          </a:bodyPr>
          <a:lstStyle/>
          <a:p>
            <a:r>
              <a:rPr lang="en-US" sz="4400" b="1" dirty="0" smtClean="0"/>
              <a:t>CORE CLIMAX Results Overview 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3429000"/>
            <a:ext cx="6400800" cy="21336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Bob Su, Jörg Schulz, </a:t>
            </a:r>
            <a:r>
              <a:rPr lang="en-US" dirty="0" err="1" smtClean="0">
                <a:solidFill>
                  <a:schemeClr val="tx1"/>
                </a:solidFill>
              </a:rPr>
              <a:t>Yijan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Zeng, David Tan, Hilppa Gregow, Wim Timmermans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&amp; the CORE-CLIMAX team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ITC, University of Twente</a:t>
            </a:r>
          </a:p>
          <a:p>
            <a:r>
              <a:rPr lang="en-US" dirty="0" smtClean="0">
                <a:solidFill>
                  <a:schemeClr val="tx1"/>
                </a:solidFill>
                <a:hlinkClick r:id="rId2"/>
              </a:rPr>
              <a:t>z.su@utwente.nl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hlinkClick r:id="rId3"/>
              </a:rPr>
              <a:t>joerg.schulz@eumetsat.int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6"/>
            <a:ext cx="2133600" cy="365125"/>
          </a:xfrm>
        </p:spPr>
        <p:txBody>
          <a:bodyPr/>
          <a:lstStyle/>
          <a:p>
            <a:fld id="{F16208AB-A12E-46E8-BC45-18B251F78D2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Major Results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371600"/>
            <a:ext cx="8686800" cy="4391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/>
              <a:t>FCDR: high variance in all scores, the more operational the higher scores are for software readiness, meta data, documentation and public access;</a:t>
            </a:r>
          </a:p>
          <a:p>
            <a:pPr marL="177800" indent="-177800"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/>
              <a:t>Operational TCDR get high scores for Meta Data, User Documentation, Public Access and Usage. Medium scores are sometimes observed for Software Readiness and Uncertainty Characterisation;</a:t>
            </a:r>
          </a:p>
          <a:p>
            <a:pPr marL="177800" indent="-177800"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/>
              <a:t>Scientific TCDR get high scores for User Documentation, Uncertainty Characterisation, and Usage. Lower scores for Software Readiness and Public Access;</a:t>
            </a:r>
          </a:p>
          <a:p>
            <a:pPr marL="177800" indent="-177800">
              <a:lnSpc>
                <a:spcPct val="120000"/>
              </a:lnSpc>
            </a:pPr>
            <a:r>
              <a:rPr lang="en-GB" dirty="0" smtClean="0"/>
              <a:t>		Getting consistently high scores for TCDR in all categories is a matter of time;</a:t>
            </a:r>
          </a:p>
          <a:p>
            <a:pPr marL="177800" indent="-177800"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/>
              <a:t>The maturity of </a:t>
            </a:r>
            <a:r>
              <a:rPr lang="en-GB" i="1" dirty="0" smtClean="0"/>
              <a:t>in situ</a:t>
            </a:r>
            <a:r>
              <a:rPr lang="en-GB" dirty="0" smtClean="0"/>
              <a:t> data largely depends on the selection of a set of stations or time period; </a:t>
            </a:r>
          </a:p>
          <a:p>
            <a:pPr marL="177800" indent="-177800">
              <a:lnSpc>
                <a:spcPct val="120000"/>
              </a:lnSpc>
              <a:buFont typeface="Arial" pitchFamily="34" charset="0"/>
              <a:buChar char="•"/>
            </a:pPr>
            <a:r>
              <a:rPr lang="en-GB" dirty="0" smtClean="0"/>
              <a:t>There was uncertainty on the applicability of Software Readiness category for in situ data. Data providers were not aware that cost for software maintenance can be substantial, e.g., when not-portable and/or not-documented.</a:t>
            </a:r>
          </a:p>
        </p:txBody>
      </p:sp>
      <p:sp>
        <p:nvSpPr>
          <p:cNvPr id="5" name="Notched Right Arrow 4"/>
          <p:cNvSpPr/>
          <p:nvPr/>
        </p:nvSpPr>
        <p:spPr bwMode="auto">
          <a:xfrm>
            <a:off x="457200" y="3733800"/>
            <a:ext cx="685800" cy="304800"/>
          </a:xfrm>
          <a:prstGeom prst="notched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sz="half" idx="1"/>
          </p:nvPr>
        </p:nvSpPr>
        <p:spPr>
          <a:xfrm>
            <a:off x="228600" y="2667000"/>
            <a:ext cx="5815013" cy="2590800"/>
          </a:xfrm>
        </p:spPr>
        <p:txBody>
          <a:bodyPr>
            <a:normAutofit/>
          </a:bodyPr>
          <a:lstStyle/>
          <a:p>
            <a:pPr marL="174625" indent="-174625">
              <a:spcBef>
                <a:spcPts val="12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SMM provides assessment of whether the data set can be sustainable in terms of engineering, science, archive, and usage aspects</a:t>
            </a:r>
          </a:p>
          <a:p>
            <a:pPr marL="174625" indent="-174625">
              <a:spcBef>
                <a:spcPts val="12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There is no guarantee that a data set with high System Maturity is suitable for all applications!</a:t>
            </a:r>
          </a:p>
          <a:p>
            <a:pPr marL="174625" indent="-174625">
              <a:spcBef>
                <a:spcPts val="12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How do we assess the performance of a data set for a particular application?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11267" name="Title 1"/>
          <p:cNvSpPr>
            <a:spLocks noGrp="1"/>
          </p:cNvSpPr>
          <p:nvPr>
            <p:ph type="title"/>
          </p:nvPr>
        </p:nvSpPr>
        <p:spPr>
          <a:xfrm>
            <a:off x="152400" y="1217613"/>
            <a:ext cx="8915400" cy="839787"/>
          </a:xfrm>
        </p:spPr>
        <p:txBody>
          <a:bodyPr>
            <a:noAutofit/>
          </a:bodyPr>
          <a:lstStyle/>
          <a:p>
            <a:r>
              <a:rPr lang="en-US" sz="2700" b="1" dirty="0" smtClean="0">
                <a:latin typeface="Arial" charset="0"/>
                <a:cs typeface="Arial" charset="0"/>
              </a:rPr>
              <a:t>Fitness for Purpose?</a:t>
            </a:r>
            <a:br>
              <a:rPr lang="en-US" sz="2700" b="1" dirty="0" smtClean="0">
                <a:latin typeface="Arial" charset="0"/>
                <a:cs typeface="Arial" charset="0"/>
              </a:rPr>
            </a:br>
            <a:r>
              <a:rPr lang="en-US" sz="2700" b="1" dirty="0" smtClean="0">
                <a:latin typeface="Arial" charset="0"/>
                <a:cs typeface="Arial" charset="0"/>
              </a:rPr>
              <a:t>Motivation for Application Performance Metric (APM)</a:t>
            </a: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438400"/>
            <a:ext cx="2879725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838200"/>
            <a:ext cx="8229600" cy="427038"/>
          </a:xfrm>
        </p:spPr>
        <p:txBody>
          <a:bodyPr>
            <a:normAutofit fontScale="90000"/>
          </a:bodyPr>
          <a:lstStyle/>
          <a:p>
            <a:r>
              <a:rPr lang="en-GB" sz="3000" b="1" dirty="0" smtClean="0"/>
              <a:t>Support User’s to Select Data</a:t>
            </a:r>
            <a:endParaRPr lang="en-GB" sz="30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675416" y="1676400"/>
            <a:ext cx="7793168" cy="1966914"/>
            <a:chOff x="428237" y="1412776"/>
            <a:chExt cx="9068461" cy="2440087"/>
          </a:xfrm>
        </p:grpSpPr>
        <p:sp>
          <p:nvSpPr>
            <p:cNvPr id="5" name="Rectangle 4"/>
            <p:cNvSpPr/>
            <p:nvPr/>
          </p:nvSpPr>
          <p:spPr>
            <a:xfrm>
              <a:off x="1666479" y="2570163"/>
              <a:ext cx="6882606" cy="603250"/>
            </a:xfrm>
            <a:prstGeom prst="rect">
              <a:avLst/>
            </a:prstGeom>
            <a:solidFill>
              <a:srgbClr val="FF9A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0" kern="0" dirty="0">
                <a:solidFill>
                  <a:prstClr val="white"/>
                </a:solidFill>
                <a:latin typeface="Tahoma"/>
              </a:endParaRPr>
            </a:p>
          </p:txBody>
        </p:sp>
        <p:grpSp>
          <p:nvGrpSpPr>
            <p:cNvPr id="6" name="Group 53"/>
            <p:cNvGrpSpPr>
              <a:grpSpLocks/>
            </p:cNvGrpSpPr>
            <p:nvPr/>
          </p:nvGrpSpPr>
          <p:grpSpPr bwMode="auto">
            <a:xfrm>
              <a:off x="428237" y="2644775"/>
              <a:ext cx="9068461" cy="1208088"/>
              <a:chOff x="381000" y="2359572"/>
              <a:chExt cx="8534400" cy="1374228"/>
            </a:xfrm>
          </p:grpSpPr>
          <p:sp>
            <p:nvSpPr>
              <p:cNvPr id="23" name="Isosceles Triangle 22"/>
              <p:cNvSpPr/>
              <p:nvPr/>
            </p:nvSpPr>
            <p:spPr>
              <a:xfrm>
                <a:off x="381000" y="2363184"/>
                <a:ext cx="8534400" cy="1370616"/>
              </a:xfrm>
              <a:prstGeom prst="triangle">
                <a:avLst>
                  <a:gd name="adj" fmla="val 50554"/>
                </a:avLst>
              </a:prstGeom>
              <a:solidFill>
                <a:srgbClr val="FF9A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00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3200444" y="2359572"/>
                <a:ext cx="3075168" cy="534522"/>
              </a:xfrm>
              <a:prstGeom prst="rect">
                <a:avLst/>
              </a:prstGeom>
              <a:solidFill>
                <a:srgbClr val="FF9A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00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</p:grpSp>
        <p:grpSp>
          <p:nvGrpSpPr>
            <p:cNvPr id="7" name="Group 22"/>
            <p:cNvGrpSpPr>
              <a:grpSpLocks/>
            </p:cNvGrpSpPr>
            <p:nvPr/>
          </p:nvGrpSpPr>
          <p:grpSpPr bwMode="auto">
            <a:xfrm>
              <a:off x="1819363" y="1428752"/>
              <a:ext cx="1470602" cy="1435100"/>
              <a:chOff x="2655371" y="3352801"/>
              <a:chExt cx="1383229" cy="1614039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2667000" y="3352801"/>
                <a:ext cx="1371600" cy="1614039"/>
              </a:xfrm>
              <a:prstGeom prst="rect">
                <a:avLst/>
              </a:prstGeom>
              <a:gradFill rotWithShape="1">
                <a:gsLst>
                  <a:gs pos="0">
                    <a:srgbClr val="FF9A00">
                      <a:shade val="51000"/>
                      <a:satMod val="130000"/>
                    </a:srgbClr>
                  </a:gs>
                  <a:gs pos="80000">
                    <a:srgbClr val="FF9A00">
                      <a:shade val="93000"/>
                      <a:satMod val="130000"/>
                    </a:srgbClr>
                  </a:gs>
                  <a:gs pos="100000">
                    <a:srgbClr val="FF9A00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655371" y="3547469"/>
                <a:ext cx="1371736" cy="1159447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Is there sufficient  </a:t>
                </a:r>
                <a:r>
                  <a:rPr lang="en-US" sz="1600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coverage </a:t>
                </a:r>
                <a:r>
                  <a:rPr lang="en-US" sz="1600" kern="0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?</a:t>
                </a:r>
                <a:endPara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/>
                </a:endParaRPr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3565133" y="1427167"/>
              <a:ext cx="1456663" cy="1443037"/>
              <a:chOff x="2667000" y="3352802"/>
              <a:chExt cx="1371600" cy="1654775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2667000" y="3352802"/>
                <a:ext cx="1371600" cy="1654775"/>
              </a:xfrm>
              <a:prstGeom prst="rect">
                <a:avLst/>
              </a:prstGeom>
              <a:gradFill rotWithShape="1">
                <a:gsLst>
                  <a:gs pos="0">
                    <a:srgbClr val="FF9A00">
                      <a:shade val="51000"/>
                      <a:satMod val="130000"/>
                    </a:srgbClr>
                  </a:gs>
                  <a:gs pos="80000">
                    <a:srgbClr val="FF9A00">
                      <a:shade val="93000"/>
                      <a:satMod val="130000"/>
                    </a:srgbClr>
                  </a:gs>
                  <a:gs pos="100000">
                    <a:srgbClr val="FF9A00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00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667000" y="3471130"/>
                <a:ext cx="1371600" cy="635287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00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ahoma"/>
                  </a:rPr>
                  <a:t>What original observations were used in the product?</a:t>
                </a:r>
              </a:p>
            </p:txBody>
          </p:sp>
        </p:grpSp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5298683" y="1427169"/>
              <a:ext cx="1456663" cy="1436687"/>
              <a:chOff x="2667000" y="3352801"/>
              <a:chExt cx="1371600" cy="1549243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2667000" y="3352801"/>
                <a:ext cx="1371600" cy="1549243"/>
              </a:xfrm>
              <a:prstGeom prst="rect">
                <a:avLst/>
              </a:prstGeom>
              <a:gradFill rotWithShape="1">
                <a:gsLst>
                  <a:gs pos="0">
                    <a:srgbClr val="FF9A00">
                      <a:shade val="51000"/>
                      <a:satMod val="130000"/>
                    </a:srgbClr>
                  </a:gs>
                  <a:gs pos="80000">
                    <a:srgbClr val="FF9A00">
                      <a:shade val="93000"/>
                      <a:satMod val="130000"/>
                    </a:srgbClr>
                  </a:gs>
                  <a:gs pos="100000">
                    <a:srgbClr val="FF9A00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000" kern="0" dirty="0">
                  <a:solidFill>
                    <a:prstClr val="white"/>
                  </a:solidFill>
                  <a:latin typeface="Tahoma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2667000" y="3404157"/>
                <a:ext cx="1371600" cy="597400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000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ahoma"/>
                  </a:rPr>
                  <a:t>What methods were used to create the product?</a:t>
                </a:r>
              </a:p>
            </p:txBody>
          </p:sp>
        </p:grpSp>
        <p:grpSp>
          <p:nvGrpSpPr>
            <p:cNvPr id="10" name="Group 33"/>
            <p:cNvGrpSpPr>
              <a:grpSpLocks/>
            </p:cNvGrpSpPr>
            <p:nvPr/>
          </p:nvGrpSpPr>
          <p:grpSpPr bwMode="auto">
            <a:xfrm>
              <a:off x="6949309" y="1428750"/>
              <a:ext cx="1635446" cy="1430338"/>
              <a:chOff x="2588904" y="3352799"/>
              <a:chExt cx="1540228" cy="1819664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667000" y="3352799"/>
                <a:ext cx="1371600" cy="1819664"/>
              </a:xfrm>
              <a:prstGeom prst="rect">
                <a:avLst/>
              </a:prstGeom>
              <a:gradFill rotWithShape="1">
                <a:gsLst>
                  <a:gs pos="0">
                    <a:srgbClr val="FF9A00">
                      <a:shade val="51000"/>
                      <a:satMod val="130000"/>
                    </a:srgbClr>
                  </a:gs>
                  <a:gs pos="80000">
                    <a:srgbClr val="FF9A00">
                      <a:shade val="93000"/>
                      <a:satMod val="130000"/>
                    </a:srgbClr>
                  </a:gs>
                  <a:gs pos="100000">
                    <a:srgbClr val="FF9A00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kern="0" dirty="0">
                  <a:solidFill>
                    <a:srgbClr val="FFFFFF"/>
                  </a:solidFill>
                  <a:latin typeface="Tahoma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588904" y="3405309"/>
                <a:ext cx="1540228" cy="1057187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kern="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/>
                  </a:rPr>
                  <a:t>How does the quality vary in time ?</a:t>
                </a:r>
              </a:p>
            </p:txBody>
          </p:sp>
        </p:grpSp>
        <p:sp>
          <p:nvSpPr>
            <p:cNvPr id="11" name="Rectangle 10"/>
            <p:cNvSpPr/>
            <p:nvPr/>
          </p:nvSpPr>
          <p:spPr bwMode="auto">
            <a:xfrm>
              <a:off x="3548419" y="1412779"/>
              <a:ext cx="1456594" cy="1441642"/>
            </a:xfrm>
            <a:prstGeom prst="rect">
              <a:avLst/>
            </a:prstGeom>
            <a:gradFill rotWithShape="1">
              <a:gsLst>
                <a:gs pos="0">
                  <a:srgbClr val="FF9A00">
                    <a:shade val="51000"/>
                    <a:satMod val="130000"/>
                  </a:srgbClr>
                </a:gs>
                <a:gs pos="80000">
                  <a:srgbClr val="FF9A00">
                    <a:shade val="93000"/>
                    <a:satMod val="130000"/>
                  </a:srgbClr>
                </a:gs>
                <a:gs pos="100000">
                  <a:srgbClr val="FF9A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000" kern="0" dirty="0">
                <a:solidFill>
                  <a:prstClr val="white"/>
                </a:solidFill>
                <a:latin typeface="Tahoma"/>
              </a:endParaRPr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3512426" y="1530350"/>
              <a:ext cx="1529255" cy="1077218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/>
                </a:rPr>
                <a:t>Is there sufficient level of detail ?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282290" y="1412776"/>
              <a:ext cx="1457693" cy="1436016"/>
            </a:xfrm>
            <a:prstGeom prst="rect">
              <a:avLst/>
            </a:prstGeom>
            <a:gradFill rotWithShape="1">
              <a:gsLst>
                <a:gs pos="0">
                  <a:srgbClr val="FF9A00">
                    <a:shade val="51000"/>
                    <a:satMod val="130000"/>
                  </a:srgbClr>
                </a:gs>
                <a:gs pos="80000">
                  <a:srgbClr val="FF9A00">
                    <a:shade val="93000"/>
                    <a:satMod val="130000"/>
                  </a:srgbClr>
                </a:gs>
                <a:gs pos="100000">
                  <a:srgbClr val="FF9A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kern="0" dirty="0">
                <a:solidFill>
                  <a:prstClr val="white"/>
                </a:solidFill>
                <a:latin typeface="Tahoma"/>
              </a:endParaRP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5230867" y="1465265"/>
              <a:ext cx="1545021" cy="1077218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/>
                </a:rPr>
                <a:t>Are the observations of adequate quality ?</a:t>
              </a:r>
            </a:p>
          </p:txBody>
        </p:sp>
      </p:grpSp>
      <p:graphicFrame>
        <p:nvGraphicFramePr>
          <p:cNvPr id="25" name="Group 104"/>
          <p:cNvGraphicFramePr>
            <a:graphicFrameLocks noGrp="1"/>
          </p:cNvGraphicFramePr>
          <p:nvPr/>
        </p:nvGraphicFramePr>
        <p:xfrm>
          <a:off x="762000" y="3657600"/>
          <a:ext cx="7696199" cy="1846824"/>
        </p:xfrm>
        <a:graphic>
          <a:graphicData uri="http://schemas.openxmlformats.org/drawingml/2006/table">
            <a:tbl>
              <a:tblPr/>
              <a:tblGrid>
                <a:gridCol w="1923711"/>
                <a:gridCol w="2085151"/>
                <a:gridCol w="1842312"/>
                <a:gridCol w="1845025"/>
              </a:tblGrid>
              <a:tr h="45539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Coverage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Sampling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Uncertainty</a:t>
                      </a: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Stability</a:t>
                      </a: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</a:tr>
              <a:tr h="1391431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Are the record length and spatial coverage meeting the application’s requirements?</a:t>
                      </a: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 the spatial and temporal sampling meet the applications requirements?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 the random and systematic uncertainties meet the requirements?</a:t>
                      </a: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 the temporal and spatial stability meet the requirements?</a:t>
                      </a:r>
                    </a:p>
                  </a:txBody>
                  <a:tcPr marL="72001" marR="7200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EF3"/>
                    </a:solidFill>
                  </a:tcPr>
                </a:tc>
              </a:tr>
            </a:tbl>
          </a:graphicData>
        </a:graphic>
      </p:graphicFrame>
      <p:pic>
        <p:nvPicPr>
          <p:cNvPr id="26" name="Picture 3" descr="C:\Jörg\Projects\GMES_Space_Call_2012\GMES-SPA.2012.1.3-02 Coordination of Validation for Reanalysis\Core Climax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8426" y="76157"/>
            <a:ext cx="1381008" cy="720000"/>
          </a:xfrm>
          <a:prstGeom prst="rect">
            <a:avLst/>
          </a:prstGeom>
          <a:noFill/>
        </p:spPr>
      </p:pic>
      <p:pic>
        <p:nvPicPr>
          <p:cNvPr id="27" name="Picture 26" descr="FP7-coo-RGB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1849" y="76157"/>
            <a:ext cx="817031" cy="72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 idx="4294967295"/>
          </p:nvPr>
        </p:nvSpPr>
        <p:spPr>
          <a:xfrm>
            <a:off x="464161" y="836613"/>
            <a:ext cx="8329612" cy="83978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Arial" charset="0"/>
                <a:cs typeface="Arial" charset="0"/>
              </a:rPr>
              <a:t>General Concept of APM</a:t>
            </a:r>
            <a:endParaRPr lang="en-GB" sz="2800" b="1" dirty="0" smtClean="0">
              <a:latin typeface="Arial" charset="0"/>
              <a:cs typeface="Arial" charset="0"/>
            </a:endParaRPr>
          </a:p>
        </p:txBody>
      </p:sp>
      <p:pic>
        <p:nvPicPr>
          <p:cNvPr id="14339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13711" y="3868736"/>
            <a:ext cx="1870075" cy="1871663"/>
          </a:xfrm>
          <a:noFill/>
        </p:spPr>
      </p:pic>
      <p:sp>
        <p:nvSpPr>
          <p:cNvPr id="14340" name="AutoShape 14"/>
          <p:cNvSpPr>
            <a:spLocks noChangeArrowheads="1"/>
          </p:cNvSpPr>
          <p:nvPr/>
        </p:nvSpPr>
        <p:spPr bwMode="auto">
          <a:xfrm>
            <a:off x="304800" y="3855545"/>
            <a:ext cx="4296306" cy="2016125"/>
          </a:xfrm>
          <a:prstGeom prst="flowChartMultidocument">
            <a:avLst/>
          </a:prstGeom>
          <a:solidFill>
            <a:srgbClr val="3366FF">
              <a:alpha val="50195"/>
            </a:srgbClr>
          </a:solidFill>
          <a:ln w="508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/>
              <a:t>Database of CDR</a:t>
            </a:r>
          </a:p>
          <a:p>
            <a:pPr algn="ctr"/>
            <a:r>
              <a:rPr lang="en-US" sz="2000" b="1" dirty="0" smtClean="0"/>
              <a:t>Technical Specification +</a:t>
            </a:r>
          </a:p>
          <a:p>
            <a:pPr algn="ctr"/>
            <a:r>
              <a:rPr lang="en-US" sz="2000" b="1" dirty="0" smtClean="0"/>
              <a:t>Uncertainty Summary Information</a:t>
            </a:r>
            <a:endParaRPr lang="en-US" sz="2000" dirty="0"/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9612" y="4084637"/>
            <a:ext cx="18700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5511" y="4300537"/>
            <a:ext cx="187007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344" name="AutoShape 21"/>
          <p:cNvCxnSpPr>
            <a:cxnSpLocks noChangeShapeType="1"/>
            <a:stCxn id="14340" idx="0"/>
            <a:endCxn id="14" idx="2"/>
          </p:cNvCxnSpPr>
          <p:nvPr/>
        </p:nvCxnSpPr>
        <p:spPr bwMode="auto">
          <a:xfrm flipH="1" flipV="1">
            <a:off x="2738147" y="3256921"/>
            <a:ext cx="10376" cy="598624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stealth" w="lg" len="lg"/>
            <a:tailEnd type="stealth" w="lg" len="lg"/>
          </a:ln>
        </p:spPr>
      </p:cxnSp>
      <p:cxnSp>
        <p:nvCxnSpPr>
          <p:cNvPr id="14345" name="AutoShape 23"/>
          <p:cNvCxnSpPr>
            <a:cxnSpLocks noChangeShapeType="1"/>
            <a:stCxn id="14340" idx="3"/>
          </p:cNvCxnSpPr>
          <p:nvPr/>
        </p:nvCxnSpPr>
        <p:spPr bwMode="auto">
          <a:xfrm flipV="1">
            <a:off x="4601106" y="4863606"/>
            <a:ext cx="1368425" cy="2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14346" name="Text Box 24"/>
          <p:cNvSpPr txBox="1">
            <a:spLocks noChangeArrowheads="1"/>
          </p:cNvSpPr>
          <p:nvPr/>
        </p:nvSpPr>
        <p:spPr bwMode="auto">
          <a:xfrm>
            <a:off x="5791200" y="3516868"/>
            <a:ext cx="28684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CDRs matching the </a:t>
            </a:r>
            <a:r>
              <a:rPr lang="en-US" sz="1800" b="1" dirty="0" smtClean="0">
                <a:solidFill>
                  <a:schemeClr val="tx1"/>
                </a:solidFill>
              </a:rPr>
              <a:t>URs best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33400" y="1790727"/>
            <a:ext cx="4409494" cy="1466194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rPr>
              <a:t>Application Specific User Requirements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2440" t="17356" b="11929"/>
          <a:stretch>
            <a:fillRect/>
          </a:stretch>
        </p:blipFill>
        <p:spPr>
          <a:xfrm>
            <a:off x="5715000" y="1752600"/>
            <a:ext cx="1227285" cy="1542449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 flipV="1">
            <a:off x="4942894" y="2510500"/>
            <a:ext cx="77210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Outreach – Impact on Community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463219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Several Copernicus related projects (QA4ECV, GAIA-CLIM, EUSTACE) will utilise the maturity matrix approach to assess satellite data records and ground-based reference data sets as well as to monitor progress in product generation for global temperature data sets;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err="1" smtClean="0"/>
              <a:t>CHARMe</a:t>
            </a:r>
            <a:r>
              <a:rPr lang="en-GB" dirty="0" smtClean="0"/>
              <a:t> and CORE-CLIMAX projects can insert the assessment results as commentary meta-data (but there was no time nor resources to realise it);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Copernicus C3S considers its use in the context of quality evaluation and assurance;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WMO SCOPE-CM uses it to monitor development progress;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The obs4mips activity considers the Maturity Matrix as starting point for a Model Evaluation Readiness Level Matrix to evaluate suitability of CDRs for CMIP experiments;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The Max-Planck Institute for Meteorology has started to define a similar maturity model for climate model data set stewardship;</a:t>
            </a:r>
          </a:p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en-GB" dirty="0" smtClean="0"/>
              <a:t>CEOS-CGMS WG Climate has started assessment of ECV inventory content (220 data records) - CORE-CLIMAX assessment will be added for European data records.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3" y="838200"/>
            <a:ext cx="8229600" cy="427038"/>
          </a:xfrm>
        </p:spPr>
        <p:txBody>
          <a:bodyPr>
            <a:noAutofit/>
          </a:bodyPr>
          <a:lstStyle/>
          <a:p>
            <a:r>
              <a:rPr lang="fi-FI" sz="2800" b="1" dirty="0" smtClean="0"/>
              <a:t>Analysing Re-analysis Usage</a:t>
            </a:r>
            <a:endParaRPr lang="fi-FI" sz="2800" b="1" dirty="0"/>
          </a:p>
        </p:txBody>
      </p:sp>
      <p:sp>
        <p:nvSpPr>
          <p:cNvPr id="5" name="Oval 4"/>
          <p:cNvSpPr/>
          <p:nvPr/>
        </p:nvSpPr>
        <p:spPr>
          <a:xfrm>
            <a:off x="3352800" y="4495800"/>
            <a:ext cx="17526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Reanalyses</a:t>
            </a:r>
            <a:endParaRPr lang="en-GB" b="1" dirty="0"/>
          </a:p>
        </p:txBody>
      </p:sp>
      <p:sp>
        <p:nvSpPr>
          <p:cNvPr id="6" name="Oval 5"/>
          <p:cNvSpPr/>
          <p:nvPr/>
        </p:nvSpPr>
        <p:spPr>
          <a:xfrm>
            <a:off x="5410200" y="2362200"/>
            <a:ext cx="17526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Climate Services</a:t>
            </a:r>
            <a:endParaRPr lang="en-GB" b="1" dirty="0"/>
          </a:p>
        </p:txBody>
      </p:sp>
      <p:sp>
        <p:nvSpPr>
          <p:cNvPr id="7" name="Oval 6"/>
          <p:cNvSpPr/>
          <p:nvPr/>
        </p:nvSpPr>
        <p:spPr>
          <a:xfrm>
            <a:off x="990600" y="2438400"/>
            <a:ext cx="17526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Data User</a:t>
            </a:r>
            <a:endParaRPr lang="en-GB" b="1" dirty="0"/>
          </a:p>
        </p:txBody>
      </p:sp>
      <p:cxnSp>
        <p:nvCxnSpPr>
          <p:cNvPr id="9" name="Curved Connector 8"/>
          <p:cNvCxnSpPr>
            <a:stCxn id="7" idx="0"/>
            <a:endCxn id="6" idx="0"/>
          </p:cNvCxnSpPr>
          <p:nvPr/>
        </p:nvCxnSpPr>
        <p:spPr>
          <a:xfrm rot="5400000" flipH="1" flipV="1">
            <a:off x="4038600" y="190500"/>
            <a:ext cx="76200" cy="4419600"/>
          </a:xfrm>
          <a:prstGeom prst="curvedConnector3">
            <a:avLst>
              <a:gd name="adj1" fmla="val 1402986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hape 11"/>
          <p:cNvCxnSpPr>
            <a:stCxn id="7" idx="6"/>
            <a:endCxn id="5" idx="0"/>
          </p:cNvCxnSpPr>
          <p:nvPr/>
        </p:nvCxnSpPr>
        <p:spPr>
          <a:xfrm>
            <a:off x="2743200" y="2971800"/>
            <a:ext cx="1485900" cy="1524000"/>
          </a:xfrm>
          <a:prstGeom prst="curvedConnector2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24200" y="5562600"/>
            <a:ext cx="2255169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Methods/Errors</a:t>
            </a:r>
          </a:p>
          <a:p>
            <a:r>
              <a:rPr lang="en-GB" b="1" dirty="0" smtClean="0">
                <a:solidFill>
                  <a:schemeClr val="bg1"/>
                </a:solidFill>
              </a:rPr>
              <a:t>Strengths/Limitations</a:t>
            </a:r>
            <a:endParaRPr lang="en-GB" b="1" dirty="0">
              <a:solidFill>
                <a:schemeClr val="bg1"/>
              </a:solidFill>
            </a:endParaRPr>
          </a:p>
        </p:txBody>
      </p:sp>
      <p:cxnSp>
        <p:nvCxnSpPr>
          <p:cNvPr id="15" name="Shape 14"/>
          <p:cNvCxnSpPr>
            <a:stCxn id="7" idx="3"/>
            <a:endCxn id="13" idx="1"/>
          </p:cNvCxnSpPr>
          <p:nvPr/>
        </p:nvCxnSpPr>
        <p:spPr>
          <a:xfrm rot="16200000" flipH="1">
            <a:off x="917334" y="3678899"/>
            <a:ext cx="2536795" cy="1876937"/>
          </a:xfrm>
          <a:prstGeom prst="curvedConnector2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hape 16"/>
          <p:cNvCxnSpPr>
            <a:stCxn id="5" idx="6"/>
            <a:endCxn id="6" idx="4"/>
          </p:cNvCxnSpPr>
          <p:nvPr/>
        </p:nvCxnSpPr>
        <p:spPr>
          <a:xfrm flipV="1">
            <a:off x="5105400" y="3429000"/>
            <a:ext cx="1181100" cy="1600200"/>
          </a:xfrm>
          <a:prstGeom prst="curvedConnector2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29000" y="2743200"/>
            <a:ext cx="1015471" cy="646331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Requires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?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0158" y="4343400"/>
            <a:ext cx="1223156" cy="646331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Awareness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?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48200" y="1371600"/>
            <a:ext cx="97225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Delivery</a:t>
            </a:r>
          </a:p>
        </p:txBody>
      </p:sp>
      <p:sp>
        <p:nvSpPr>
          <p:cNvPr id="24" name="Oval 23"/>
          <p:cNvSpPr/>
          <p:nvPr/>
        </p:nvSpPr>
        <p:spPr>
          <a:xfrm>
            <a:off x="7696200" y="3962400"/>
            <a:ext cx="1260000" cy="12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Service </a:t>
            </a:r>
          </a:p>
          <a:p>
            <a:pPr algn="ctr"/>
            <a:r>
              <a:rPr lang="en-GB" b="1" dirty="0" smtClean="0"/>
              <a:t>User</a:t>
            </a:r>
            <a:endParaRPr lang="en-GB" b="1" dirty="0"/>
          </a:p>
        </p:txBody>
      </p:sp>
      <p:cxnSp>
        <p:nvCxnSpPr>
          <p:cNvPr id="28" name="Curved Connector 27"/>
          <p:cNvCxnSpPr>
            <a:stCxn id="6" idx="7"/>
            <a:endCxn id="24" idx="0"/>
          </p:cNvCxnSpPr>
          <p:nvPr/>
        </p:nvCxnSpPr>
        <p:spPr>
          <a:xfrm rot="16200000" flipH="1">
            <a:off x="6894182" y="2530383"/>
            <a:ext cx="1443971" cy="1420063"/>
          </a:xfrm>
          <a:prstGeom prst="curvedConnector3">
            <a:avLst>
              <a:gd name="adj1" fmla="val -26651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48600" y="2286000"/>
            <a:ext cx="97225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Delivery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81600" y="4191000"/>
            <a:ext cx="972254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Delivery</a:t>
            </a:r>
          </a:p>
        </p:txBody>
      </p:sp>
      <p:cxnSp>
        <p:nvCxnSpPr>
          <p:cNvPr id="34" name="Shape 33"/>
          <p:cNvCxnSpPr>
            <a:stCxn id="13" idx="3"/>
            <a:endCxn id="6" idx="5"/>
          </p:cNvCxnSpPr>
          <p:nvPr/>
        </p:nvCxnSpPr>
        <p:spPr>
          <a:xfrm flipV="1">
            <a:off x="5379369" y="3272771"/>
            <a:ext cx="1526768" cy="2612995"/>
          </a:xfrm>
          <a:prstGeom prst="curvedConnector2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96000" y="4876800"/>
            <a:ext cx="850682" cy="646331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Affects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</a:rPr>
              <a:t>?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17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dk1"/>
                </a:solidFill>
              </a:rPr>
              <a:t>Analysis and </a:t>
            </a:r>
            <a:r>
              <a:rPr lang="en-US" sz="2800" dirty="0" smtClean="0">
                <a:solidFill>
                  <a:schemeClr val="dk1"/>
                </a:solidFill>
              </a:rPr>
              <a:t>Summary </a:t>
            </a:r>
            <a:r>
              <a:rPr lang="en-US" sz="2800" dirty="0">
                <a:solidFill>
                  <a:schemeClr val="dk1"/>
                </a:solidFill>
              </a:rPr>
              <a:t>of </a:t>
            </a:r>
            <a:r>
              <a:rPr lang="en-US" sz="2800" dirty="0" smtClean="0">
                <a:solidFill>
                  <a:schemeClr val="dk1"/>
                </a:solidFill>
              </a:rPr>
              <a:t>Web-based Survey</a:t>
            </a:r>
            <a:r>
              <a:rPr lang="en-US" sz="1800" dirty="0">
                <a:solidFill>
                  <a:schemeClr val="dk1"/>
                </a:solidFill>
              </a:rPr>
              <a:t/>
            </a:r>
            <a:br>
              <a:rPr lang="en-US" sz="1800" dirty="0">
                <a:solidFill>
                  <a:schemeClr val="dk1"/>
                </a:solidFill>
              </a:rPr>
            </a:br>
            <a:endParaRPr lang="en-US" sz="1800" dirty="0">
              <a:solidFill>
                <a:schemeClr val="dk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8"/>
          <a:stretch>
            <a:fillRect/>
          </a:stretch>
        </p:blipFill>
        <p:spPr bwMode="auto">
          <a:xfrm>
            <a:off x="304803" y="1295400"/>
            <a:ext cx="8686797" cy="3429000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</p:pic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581400"/>
            <a:ext cx="4195763" cy="257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7826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b="1" dirty="0" smtClean="0"/>
              <a:t>Questionaire Outcome</a:t>
            </a:r>
            <a:endParaRPr lang="fi-FI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602-DEBD-48CF-8845-9A6DCD7F1340}" type="datetime1">
              <a:rPr lang="fi-FI" smtClean="0">
                <a:solidFill>
                  <a:prstClr val="white">
                    <a:lumMod val="65000"/>
                  </a:prstClr>
                </a:solidFill>
              </a:rPr>
              <a:pPr/>
              <a:t>27.5.2015</a:t>
            </a:fld>
            <a:endParaRPr lang="fi-FI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490E0-56B6-41B5-8D97-3F36419C3159}" type="slidenum">
              <a:rPr lang="fi-FI" smtClean="0">
                <a:solidFill>
                  <a:prstClr val="white">
                    <a:lumMod val="50000"/>
                  </a:prstClr>
                </a:solidFill>
              </a:rPr>
              <a:pPr/>
              <a:t>17</a:t>
            </a:fld>
            <a:endParaRPr lang="fi-FI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 cstate="print"/>
          <a:srcRect b="3831"/>
          <a:stretch>
            <a:fillRect/>
          </a:stretch>
        </p:blipFill>
        <p:spPr bwMode="auto">
          <a:xfrm>
            <a:off x="-1" y="1524000"/>
            <a:ext cx="908938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581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b="1" dirty="0" smtClean="0"/>
              <a:t>Questionaire Outcome</a:t>
            </a:r>
            <a:endParaRPr lang="fi-FI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602-DEBD-48CF-8845-9A6DCD7F1340}" type="datetime1">
              <a:rPr lang="fi-FI" smtClean="0">
                <a:solidFill>
                  <a:prstClr val="white">
                    <a:lumMod val="65000"/>
                  </a:prstClr>
                </a:solidFill>
              </a:rPr>
              <a:pPr/>
              <a:t>27.5.2015</a:t>
            </a:fld>
            <a:endParaRPr lang="fi-FI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490E0-56B6-41B5-8D97-3F36419C3159}" type="slidenum">
              <a:rPr lang="fi-FI" smtClean="0">
                <a:solidFill>
                  <a:prstClr val="white">
                    <a:lumMod val="50000"/>
                  </a:prstClr>
                </a:solidFill>
              </a:rPr>
              <a:pPr/>
              <a:t>18</a:t>
            </a:fld>
            <a:endParaRPr lang="fi-FI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2" cstate="print"/>
          <a:srcRect l="4845" r="4845"/>
          <a:stretch>
            <a:fillRect/>
          </a:stretch>
        </p:blipFill>
        <p:spPr bwMode="auto">
          <a:xfrm>
            <a:off x="914400" y="1540666"/>
            <a:ext cx="7543800" cy="479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581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249362"/>
            <a:ext cx="9067800" cy="427038"/>
          </a:xfrm>
        </p:spPr>
        <p:txBody>
          <a:bodyPr/>
          <a:lstStyle/>
          <a:p>
            <a:r>
              <a:rPr lang="en-US" sz="2800" dirty="0" smtClean="0">
                <a:solidFill>
                  <a:schemeClr val="dk1"/>
                </a:solidFill>
              </a:rPr>
              <a:t>Effects of Uncertainties </a:t>
            </a:r>
            <a:r>
              <a:rPr lang="en-US" sz="2800" dirty="0">
                <a:solidFill>
                  <a:schemeClr val="dk1"/>
                </a:solidFill>
              </a:rPr>
              <a:t>and </a:t>
            </a:r>
            <a:r>
              <a:rPr lang="en-US" sz="2800" dirty="0" smtClean="0">
                <a:solidFill>
                  <a:schemeClr val="dk1"/>
                </a:solidFill>
              </a:rPr>
              <a:t>Gaps </a:t>
            </a:r>
            <a:r>
              <a:rPr lang="en-US" sz="2800" dirty="0">
                <a:solidFill>
                  <a:schemeClr val="dk1"/>
                </a:solidFill>
              </a:rPr>
              <a:t>in </a:t>
            </a:r>
            <a:r>
              <a:rPr lang="en-US" sz="2800" dirty="0" smtClean="0">
                <a:solidFill>
                  <a:schemeClr val="dk1"/>
                </a:solidFill>
              </a:rPr>
              <a:t>Re-analyses Important to </a:t>
            </a:r>
            <a:r>
              <a:rPr lang="en-US" sz="2800" dirty="0">
                <a:solidFill>
                  <a:schemeClr val="dk1"/>
                </a:solidFill>
              </a:rPr>
              <a:t>C</a:t>
            </a:r>
            <a:r>
              <a:rPr lang="en-US" sz="2800" dirty="0" smtClean="0">
                <a:solidFill>
                  <a:schemeClr val="dk1"/>
                </a:solidFill>
              </a:rPr>
              <a:t>limate </a:t>
            </a:r>
            <a:r>
              <a:rPr lang="en-US" sz="2800" dirty="0">
                <a:solidFill>
                  <a:schemeClr val="dk1"/>
                </a:solidFill>
              </a:rPr>
              <a:t>S</a:t>
            </a:r>
            <a:r>
              <a:rPr lang="en-US" sz="2800" dirty="0" smtClean="0">
                <a:solidFill>
                  <a:schemeClr val="dk1"/>
                </a:solidFill>
              </a:rPr>
              <a:t>ervices</a:t>
            </a:r>
            <a:r>
              <a:rPr lang="en-US" sz="2800" dirty="0">
                <a:solidFill>
                  <a:schemeClr val="dk1"/>
                </a:solidFill>
              </a:rPr>
              <a:t/>
            </a:r>
            <a:br>
              <a:rPr lang="en-US" sz="2800" dirty="0">
                <a:solidFill>
                  <a:schemeClr val="dk1"/>
                </a:solidFill>
              </a:rPr>
            </a:br>
            <a:endParaRPr lang="en-US" sz="2800" dirty="0">
              <a:solidFill>
                <a:schemeClr val="dk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4343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8472" y="1828800"/>
            <a:ext cx="439330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2296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914400"/>
            <a:ext cx="8686800" cy="762000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cap="none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CORE-CLIMAX</a:t>
            </a:r>
            <a:r>
              <a:rPr lang="en-US" sz="1800" b="1" cap="none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1800" b="1" cap="none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1400" cap="none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COordinating</a:t>
            </a:r>
            <a:r>
              <a:rPr lang="en-US" sz="1400" cap="none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Earth observation data validation for RE-analysis for </a:t>
            </a:r>
            <a:r>
              <a:rPr lang="en-US" sz="1400" cap="none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CLIMAte</a:t>
            </a:r>
            <a:r>
              <a:rPr lang="en-US" sz="1400" cap="none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400" cap="none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ServiceS</a:t>
            </a:r>
            <a:endParaRPr lang="en-US" sz="1800" cap="none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Content Placeholder 3" descr="FP7-partners-map-11-12.pn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09603" y="1905000"/>
            <a:ext cx="8229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UMETSAT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4267206"/>
            <a:ext cx="990600" cy="374705"/>
          </a:xfrm>
          <a:prstGeom prst="rect">
            <a:avLst/>
          </a:prstGeom>
        </p:spPr>
      </p:pic>
      <p:pic>
        <p:nvPicPr>
          <p:cNvPr id="11" name="Picture 10" descr="ECMWF_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3501614"/>
            <a:ext cx="1677612" cy="308386"/>
          </a:xfrm>
          <a:prstGeom prst="rect">
            <a:avLst/>
          </a:prstGeom>
        </p:spPr>
      </p:pic>
      <p:pic>
        <p:nvPicPr>
          <p:cNvPr id="9830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4572006"/>
            <a:ext cx="997194" cy="34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00200" y="5410206"/>
            <a:ext cx="1254365" cy="38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400" y="2543181"/>
            <a:ext cx="239383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DWD_logo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4201" y="4724406"/>
            <a:ext cx="533400" cy="631371"/>
          </a:xfrm>
          <a:prstGeom prst="rect">
            <a:avLst/>
          </a:prstGeom>
        </p:spPr>
      </p:pic>
      <p:pic>
        <p:nvPicPr>
          <p:cNvPr id="14" name="Picture 5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812" y="2895606"/>
            <a:ext cx="2389188" cy="411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ITP_log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04562" y="3429000"/>
            <a:ext cx="2837687" cy="311834"/>
          </a:xfrm>
          <a:prstGeom prst="rect">
            <a:avLst/>
          </a:prstGeom>
        </p:spPr>
      </p:pic>
      <p:pic>
        <p:nvPicPr>
          <p:cNvPr id="19" name="Picture 18" descr="UT_Logo_2400_White_NL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8200" y="4038600"/>
            <a:ext cx="1897907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B602-DEBD-48CF-8845-9A6DCD7F1340}" type="datetime1">
              <a:rPr lang="fi-FI" smtClean="0"/>
              <a:pPr/>
              <a:t>27.5.2015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490E0-56B6-41B5-8D97-3F36419C3159}" type="slidenum">
              <a:rPr lang="fi-FI" smtClean="0"/>
              <a:pPr/>
              <a:t>20</a:t>
            </a:fld>
            <a:endParaRPr lang="fi-FI"/>
          </a:p>
        </p:txBody>
      </p:sp>
      <p:pic>
        <p:nvPicPr>
          <p:cNvPr id="7" name="Grafik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151" y="152398"/>
            <a:ext cx="8576742" cy="67056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858061" y="609991"/>
            <a:ext cx="1970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simple to </a:t>
            </a:r>
            <a:r>
              <a:rPr lang="en-GB" b="1" dirty="0" smtClean="0"/>
              <a:t>conduct,</a:t>
            </a:r>
          </a:p>
          <a:p>
            <a:r>
              <a:rPr lang="en-GB" b="1" dirty="0" smtClean="0"/>
              <a:t>simple </a:t>
            </a:r>
            <a:r>
              <a:rPr lang="en-GB" b="1" dirty="0"/>
              <a:t>to </a:t>
            </a:r>
            <a:r>
              <a:rPr lang="en-GB" b="1" dirty="0" smtClean="0"/>
              <a:t>interpret</a:t>
            </a:r>
            <a:endParaRPr lang="fi-FI" dirty="0"/>
          </a:p>
        </p:txBody>
      </p:sp>
      <p:sp>
        <p:nvSpPr>
          <p:cNvPr id="3" name="Rectangle 2"/>
          <p:cNvSpPr/>
          <p:nvPr/>
        </p:nvSpPr>
        <p:spPr>
          <a:xfrm>
            <a:off x="6390434" y="4975163"/>
            <a:ext cx="23000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moderate to conduct, </a:t>
            </a:r>
            <a:endParaRPr lang="en-GB" b="1" dirty="0" smtClean="0"/>
          </a:p>
          <a:p>
            <a:r>
              <a:rPr lang="en-GB" b="1" dirty="0" smtClean="0"/>
              <a:t>moderate </a:t>
            </a:r>
            <a:r>
              <a:rPr lang="en-GB" b="1" dirty="0"/>
              <a:t>to interpret</a:t>
            </a:r>
            <a:endParaRPr lang="fi-FI" dirty="0"/>
          </a:p>
        </p:txBody>
      </p:sp>
      <p:sp>
        <p:nvSpPr>
          <p:cNvPr id="8" name="Rectangle 7"/>
          <p:cNvSpPr/>
          <p:nvPr/>
        </p:nvSpPr>
        <p:spPr>
          <a:xfrm>
            <a:off x="978867" y="577624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smtClean="0"/>
              <a:t>difficult to conduct</a:t>
            </a:r>
          </a:p>
          <a:p>
            <a:r>
              <a:rPr lang="en-GB" b="1" dirty="0" smtClean="0"/>
              <a:t>difficult  to interpret</a:t>
            </a:r>
            <a:endParaRPr lang="en-GB" b="1" dirty="0"/>
          </a:p>
          <a:p>
            <a:endParaRPr lang="en-GB" b="1" dirty="0" smtClean="0"/>
          </a:p>
          <a:p>
            <a:endParaRPr lang="fi-FI" dirty="0"/>
          </a:p>
        </p:txBody>
      </p:sp>
      <p:sp>
        <p:nvSpPr>
          <p:cNvPr id="9" name="Rectangle 8"/>
          <p:cNvSpPr/>
          <p:nvPr/>
        </p:nvSpPr>
        <p:spPr>
          <a:xfrm>
            <a:off x="120655" y="807776"/>
            <a:ext cx="2314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difficult to conduct, </a:t>
            </a:r>
            <a:endParaRPr lang="en-GB" b="1" dirty="0" smtClean="0"/>
          </a:p>
          <a:p>
            <a:r>
              <a:rPr lang="en-GB" b="1" dirty="0" smtClean="0"/>
              <a:t>moderate </a:t>
            </a:r>
            <a:r>
              <a:rPr lang="en-GB" b="1" dirty="0"/>
              <a:t>to interpret</a:t>
            </a:r>
            <a:endParaRPr lang="fi-FI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76200"/>
            <a:ext cx="3107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Comparisons of re-analyses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xmlns="" val="273673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868362"/>
            <a:ext cx="8229600" cy="427038"/>
          </a:xfrm>
        </p:spPr>
        <p:txBody>
          <a:bodyPr/>
          <a:lstStyle/>
          <a:p>
            <a:r>
              <a:rPr lang="en-GB" sz="3200" dirty="0" smtClean="0"/>
              <a:t>Message Points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37" y="1466850"/>
            <a:ext cx="8440726" cy="44767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600" dirty="0" smtClean="0"/>
              <a:t>CORE-CLIMAX has proposed a structured process for assessing European capacity and capability in delivering Climate Data Records for ECVs and did a first capacity assessment;</a:t>
            </a:r>
          </a:p>
          <a:p>
            <a:pPr>
              <a:lnSpc>
                <a:spcPct val="120000"/>
              </a:lnSpc>
            </a:pPr>
            <a:r>
              <a:rPr lang="en-US" sz="2600" dirty="0" smtClean="0"/>
              <a:t>CORE-CLIMAX has proposed a validation process aiming at qualifying the uncertainty of climate variables;</a:t>
            </a:r>
          </a:p>
          <a:p>
            <a:pPr>
              <a:lnSpc>
                <a:spcPct val="120000"/>
              </a:lnSpc>
            </a:pPr>
            <a:r>
              <a:rPr lang="en-US" sz="2600" dirty="0" smtClean="0"/>
              <a:t>CORE-CLIMAX has created a feedback mechanism ensuring that the results of the re-analysis process get appropriately reflected into updates of the CDR;</a:t>
            </a:r>
          </a:p>
          <a:p>
            <a:pPr>
              <a:lnSpc>
                <a:spcPct val="120000"/>
              </a:lnSpc>
            </a:pPr>
            <a:r>
              <a:rPr lang="en-US" sz="2600" dirty="0" smtClean="0"/>
              <a:t>CORE-CLIMAX has </a:t>
            </a:r>
            <a:r>
              <a:rPr lang="en-US" sz="2600" dirty="0" err="1" smtClean="0"/>
              <a:t>analysed</a:t>
            </a:r>
            <a:r>
              <a:rPr lang="en-US" sz="2600" dirty="0" smtClean="0"/>
              <a:t> usage of re-analyses and developed a mechanism for comparing and assessing quality of re-analyses</a:t>
            </a:r>
            <a:r>
              <a:rPr lang="en-US" sz="2600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Assessment of European Capacity for CDRs: Facts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419600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 smtClean="0"/>
              <a:t>Experienced great community support (EUM SAF, ESA CCI, Copernicus Services) leading to a successful workshop and assessment report;</a:t>
            </a:r>
          </a:p>
          <a:p>
            <a:r>
              <a:rPr lang="en-GB" dirty="0" smtClean="0"/>
              <a:t>Developed assessment methodology was applied to 40 data records including satellite, in situ and re-analysis (6 CCI projects participated);</a:t>
            </a:r>
            <a:endParaRPr lang="en-GB" sz="2400" dirty="0" smtClean="0"/>
          </a:p>
          <a:p>
            <a:r>
              <a:rPr lang="en-GB" sz="2400" dirty="0" smtClean="0"/>
              <a:t>Provided consistent description of all data records involved ;</a:t>
            </a:r>
          </a:p>
          <a:p>
            <a:r>
              <a:rPr lang="en-GB" sz="2400" dirty="0" smtClean="0"/>
              <a:t>Self assessment was performed with high honesty;</a:t>
            </a:r>
          </a:p>
          <a:p>
            <a:r>
              <a:rPr lang="en-GB" sz="2400" dirty="0" smtClean="0"/>
              <a:t>Review process of assessment report led to self-regulatory update of assigned maturity; </a:t>
            </a:r>
          </a:p>
          <a:p>
            <a:r>
              <a:rPr lang="en-GB" sz="2400" dirty="0" smtClean="0"/>
              <a:t>Results per data record clearly illustrate individual status and improvement potential;</a:t>
            </a:r>
          </a:p>
          <a:p>
            <a:r>
              <a:rPr lang="en-GB" sz="2400" dirty="0" smtClean="0"/>
              <a:t>Assessment provides collective and detailed information across all GCOS ECV domains, covering almost all major European CDR producers</a:t>
            </a:r>
            <a:r>
              <a:rPr lang="en-GB" dirty="0" smtClean="0"/>
              <a:t>.</a:t>
            </a:r>
            <a:endParaRPr lang="en-GB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427038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/>
              <a:t>Maturity Matrix Concept</a:t>
            </a:r>
            <a:endParaRPr lang="en-GB" sz="3200" b="1" dirty="0"/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8576" y="1419672"/>
            <a:ext cx="7416824" cy="4752528"/>
          </a:xfrm>
          <a:prstGeom prst="rect">
            <a:avLst/>
          </a:prstGeom>
          <a:noFill/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0" y="1600200"/>
          <a:ext cx="538709" cy="4478251"/>
        </p:xfrm>
        <a:graphic>
          <a:graphicData uri="http://schemas.openxmlformats.org/drawingml/2006/table">
            <a:tbl>
              <a:tblPr/>
              <a:tblGrid>
                <a:gridCol w="538709"/>
              </a:tblGrid>
              <a:tr h="2849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Maturity</a:t>
                      </a:r>
                      <a:r>
                        <a:rPr lang="en-GB" sz="800" b="0" i="0" u="none" strike="noStrike" dirty="0">
                          <a:solidFill>
                            <a:srgbClr val="800080"/>
                          </a:solidFill>
                          <a:latin typeface="Times New Roman"/>
                        </a:rPr>
                        <a:t> </a:t>
                      </a:r>
                      <a:endParaRPr lang="en-GB" sz="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3702" marR="3702" marT="40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6875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702" marR="3702" marT="40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5946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3702" marR="3702" marT="40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</a:tr>
              <a:tr h="650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3702" marR="3702" marT="40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5B"/>
                    </a:solidFill>
                  </a:tcPr>
                </a:tc>
              </a:tr>
              <a:tr h="6503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3702" marR="3702" marT="40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5B"/>
                    </a:solidFill>
                  </a:tcPr>
                </a:tc>
              </a:tr>
              <a:tr h="749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3702" marR="3702" marT="40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86096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3702" marR="3702" marT="401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914400" y="1600200"/>
            <a:ext cx="660376" cy="21957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914400" y="4419600"/>
            <a:ext cx="685800" cy="1676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coreclimax.itc.nl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990600"/>
          <a:ext cx="8229600" cy="1371600"/>
        </p:xfrm>
        <a:graphic>
          <a:graphicData uri="http://schemas.openxmlformats.org/drawingml/2006/table">
            <a:tbl>
              <a:tblPr/>
              <a:tblGrid>
                <a:gridCol w="2620330"/>
                <a:gridCol w="560927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Name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GHG-CCI; XCO</a:t>
                      </a:r>
                      <a:r>
                        <a:rPr lang="en-GB" sz="1800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 and XCH</a:t>
                      </a:r>
                      <a:r>
                        <a:rPr lang="en-GB" sz="1800" baseline="-2500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  <a:endParaRPr lang="en-GB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Origin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Times New Roman"/>
                          <a:ea typeface="Times New Roman"/>
                          <a:cs typeface="Times New Roman"/>
                        </a:rPr>
                        <a:t>ESA GHG-CCI;       </a:t>
                      </a:r>
                      <a:r>
                        <a:rPr lang="de-DE" sz="18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buchwitz@uni-bremen.de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Spatial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Global,  30 x 60 km</a:t>
                      </a:r>
                      <a:r>
                        <a:rPr lang="en-GB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, global (land only for CO</a:t>
                      </a:r>
                      <a:r>
                        <a:rPr lang="en-GB" sz="1800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Temporal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2002 – 2012 (SCIAMACHY); 2009 – present (GOSAT); Instantaneous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2514600"/>
          <a:ext cx="9143999" cy="4145280"/>
        </p:xfrm>
        <a:graphic>
          <a:graphicData uri="http://schemas.openxmlformats.org/drawingml/2006/table">
            <a:tbl>
              <a:tblPr/>
              <a:tblGrid>
                <a:gridCol w="1466126"/>
                <a:gridCol w="1245516"/>
                <a:gridCol w="1853927"/>
                <a:gridCol w="1928124"/>
                <a:gridCol w="1649145"/>
                <a:gridCol w="1001161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Software Readiness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Metadata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User Documentation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Uncertainty Characterisation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Public access, feedback, and update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Usage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Coding 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Formal description of scientific methodology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Public Access/Archive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Research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Software Documentation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Collection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Formal validation report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Validation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Version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Decision support system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Numerical Reproducibility and portability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File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product user guide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Uncertainty quantification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User feedback mechanism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Security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description of operations concept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Automated quality monitoring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Updates to record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Legend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coreclimax.itc.nl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990600"/>
          <a:ext cx="8686800" cy="1097280"/>
        </p:xfrm>
        <a:graphic>
          <a:graphicData uri="http://schemas.openxmlformats.org/drawingml/2006/table">
            <a:tbl>
              <a:tblPr/>
              <a:tblGrid>
                <a:gridCol w="2765904"/>
                <a:gridCol w="5920896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Name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 ESA </a:t>
                      </a:r>
                      <a:r>
                        <a:rPr lang="en-GB" sz="1800" dirty="0" err="1">
                          <a:latin typeface="Times New Roman"/>
                          <a:ea typeface="Times New Roman"/>
                          <a:cs typeface="Times New Roman"/>
                        </a:rPr>
                        <a:t>Aerosol_cci</a:t>
                      </a: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 datasets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Origin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ESA </a:t>
                      </a:r>
                      <a:r>
                        <a:rPr lang="en-GB" sz="1800" dirty="0" err="1">
                          <a:latin typeface="Times New Roman"/>
                          <a:ea typeface="Times New Roman"/>
                          <a:cs typeface="Times New Roman"/>
                        </a:rPr>
                        <a:t>Aerosol_cci</a:t>
                      </a: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;       </a:t>
                      </a:r>
                      <a:r>
                        <a:rPr lang="en-GB" sz="1800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thomas.holzer-popp@dlr.de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Spatial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Global, different resolution (0.1 to 10 degrees)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Temporal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~weekly-monthly sampling (between 1995 and 2012)</a:t>
                      </a:r>
                      <a:endParaRPr lang="en-GB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" y="2286000"/>
          <a:ext cx="8915400" cy="4145280"/>
        </p:xfrm>
        <a:graphic>
          <a:graphicData uri="http://schemas.openxmlformats.org/drawingml/2006/table">
            <a:tbl>
              <a:tblPr/>
              <a:tblGrid>
                <a:gridCol w="1429473"/>
                <a:gridCol w="1214377"/>
                <a:gridCol w="1807580"/>
                <a:gridCol w="1879921"/>
                <a:gridCol w="1607917"/>
                <a:gridCol w="976132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Software Readiness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Metadata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User Documentation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Uncertainty Characterisation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Public access, feedback, and update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Usage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Coding 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description of scientific methodology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Public Access/Archive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Research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Software Documentation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Collection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validation report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Validation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Version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Decision support system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Numerical Reproducibility and portability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File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product user guide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Uncertainty quantification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User feedback mechanism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Security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Formal description of operations concept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Automated quality monitoring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Updates to record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Legend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coreclimax.itc.nl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143000"/>
          <a:ext cx="8610600" cy="1097280"/>
        </p:xfrm>
        <a:graphic>
          <a:graphicData uri="http://schemas.openxmlformats.org/drawingml/2006/table">
            <a:tbl>
              <a:tblPr/>
              <a:tblGrid>
                <a:gridCol w="2741642"/>
                <a:gridCol w="5868958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Name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ESA SST CCI Analysis long-term product V 1.0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1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Origin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e-DE" sz="1800">
                          <a:latin typeface="Times New Roman"/>
                          <a:ea typeface="Times New Roman"/>
                          <a:cs typeface="Times New Roman"/>
                        </a:rPr>
                        <a:t>ESA-CCI;    </a:t>
                      </a:r>
                      <a:r>
                        <a:rPr lang="de-DE" sz="1800" u="sng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/>
                        </a:rPr>
                        <a:t>c.j.merchant@reading.ac.uk</a:t>
                      </a: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Spatial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Global; 0.05</a:t>
                      </a: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</a:t>
                      </a: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 lat-</a:t>
                      </a:r>
                      <a:r>
                        <a:rPr lang="en-GB" sz="1800" dirty="0" err="1">
                          <a:latin typeface="Times New Roman"/>
                          <a:ea typeface="Times New Roman"/>
                          <a:cs typeface="Times New Roman"/>
                        </a:rPr>
                        <a:t>lon</a:t>
                      </a: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 grid resolution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Temporal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~20 years; Daily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2438400"/>
          <a:ext cx="9143999" cy="4145280"/>
        </p:xfrm>
        <a:graphic>
          <a:graphicData uri="http://schemas.openxmlformats.org/drawingml/2006/table">
            <a:tbl>
              <a:tblPr/>
              <a:tblGrid>
                <a:gridCol w="1466126"/>
                <a:gridCol w="1245515"/>
                <a:gridCol w="1853928"/>
                <a:gridCol w="1928125"/>
                <a:gridCol w="1649145"/>
                <a:gridCol w="100116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Software Readiness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Metadata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User Documentation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Uncertainty Characterisation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Public access, feedback, and update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Usage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Coding 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Formal description of scientific methodology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Public Access/Archive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Research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Software Documentation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Collection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validation report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Validation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Version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Decision support system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Numerical Reproducibility and portability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File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product user guide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Uncertainty quantification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User feedback mechanism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Security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description of operations concept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Automated quality monitoring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Updates to record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Legend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coreclimax.itc.nl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08AB-A12E-46E8-BC45-18B251F78D21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990600"/>
          <a:ext cx="8763000" cy="1097280"/>
        </p:xfrm>
        <a:graphic>
          <a:graphicData uri="http://schemas.openxmlformats.org/drawingml/2006/table">
            <a:tbl>
              <a:tblPr/>
              <a:tblGrid>
                <a:gridCol w="2790167"/>
                <a:gridCol w="5972833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Name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CM SAF CLARA A1 cloud properties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Origin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CM SAF; contact.cmsaf@dwd.de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Spatial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Global, 0.25 x 0.25 grid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>
                          <a:latin typeface="Times New Roman"/>
                          <a:ea typeface="Times New Roman"/>
                          <a:cs typeface="Times New Roman"/>
                        </a:rPr>
                        <a:t>Temporal Characteristics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Times New Roman"/>
                          <a:ea typeface="Times New Roman"/>
                          <a:cs typeface="Times New Roman"/>
                        </a:rPr>
                        <a:t>daily and monthly mean, 1982 – 2009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2209800"/>
          <a:ext cx="9144001" cy="4145280"/>
        </p:xfrm>
        <a:graphic>
          <a:graphicData uri="http://schemas.openxmlformats.org/drawingml/2006/table">
            <a:tbl>
              <a:tblPr/>
              <a:tblGrid>
                <a:gridCol w="1466127"/>
                <a:gridCol w="1245515"/>
                <a:gridCol w="1853928"/>
                <a:gridCol w="1928125"/>
                <a:gridCol w="1649145"/>
                <a:gridCol w="1001161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Software Readiness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Metadata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User Documentation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Uncertainty Characterisation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Public access, feedback, and update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Usage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Coding 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Formal description of scientific methodology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Standards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Public Access/Archive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Research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Software Documentation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Collection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validation report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Validation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Version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Decision support system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Numerical Reproducibility and portability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File level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product user guide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Uncertainty quantification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User feedback mechanism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Security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nDiag">
                      <a:fgClr>
                        <a:srgbClr val="FFFFFF"/>
                      </a:fgClr>
                      <a:bgClr>
                        <a:srgbClr val="B4B4B4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Formal description of operations concept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latin typeface="Times New Roman"/>
                          <a:ea typeface="Times New Roman"/>
                          <a:cs typeface="Times New Roman"/>
                        </a:rPr>
                        <a:t>Automated quality monitoring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latin typeface="Times New Roman"/>
                          <a:ea typeface="Times New Roman"/>
                          <a:cs typeface="Times New Roman"/>
                        </a:rPr>
                        <a:t>Updates to record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Legend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GB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GB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1442</Words>
  <Application>Microsoft Office PowerPoint</Application>
  <PresentationFormat>On-screen Show (4:3)</PresentationFormat>
  <Paragraphs>298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CORE CLIMAX Results Overview </vt:lpstr>
      <vt:lpstr>CORE-CLIMAX COordinating Earth observation data validation for RE-analysis for CLIMAte ServiceS</vt:lpstr>
      <vt:lpstr>Message Points</vt:lpstr>
      <vt:lpstr>Assessment of European Capacity for CDRs: Facts</vt:lpstr>
      <vt:lpstr>Maturity Matrix Concept</vt:lpstr>
      <vt:lpstr>Slide 6</vt:lpstr>
      <vt:lpstr>Slide 7</vt:lpstr>
      <vt:lpstr>Slide 8</vt:lpstr>
      <vt:lpstr>Slide 9</vt:lpstr>
      <vt:lpstr>Major Results</vt:lpstr>
      <vt:lpstr>Fitness for Purpose? Motivation for Application Performance Metric (APM)</vt:lpstr>
      <vt:lpstr>Support User’s to Select Data</vt:lpstr>
      <vt:lpstr>General Concept of APM</vt:lpstr>
      <vt:lpstr>Outreach – Impact on Community</vt:lpstr>
      <vt:lpstr>Analysing Re-analysis Usage</vt:lpstr>
      <vt:lpstr>Analysis and Summary of Web-based Survey </vt:lpstr>
      <vt:lpstr>Questionaire Outcome</vt:lpstr>
      <vt:lpstr>Questionaire Outcome</vt:lpstr>
      <vt:lpstr>Effects of Uncertainties and Gaps in Re-analyses Important to Climate Services </vt:lpstr>
      <vt:lpstr>Slide 20</vt:lpstr>
    </vt:vector>
  </TitlesOfParts>
  <Company>ITC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b_su</dc:creator>
  <cp:lastModifiedBy>Joerg Schulz</cp:lastModifiedBy>
  <cp:revision>560</cp:revision>
  <dcterms:created xsi:type="dcterms:W3CDTF">2009-04-01T14:40:15Z</dcterms:created>
  <dcterms:modified xsi:type="dcterms:W3CDTF">2015-05-27T06:49:18Z</dcterms:modified>
</cp:coreProperties>
</file>