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324" r:id="rId2"/>
    <p:sldId id="302" r:id="rId3"/>
    <p:sldId id="342" r:id="rId4"/>
    <p:sldId id="343" r:id="rId5"/>
    <p:sldId id="344" r:id="rId6"/>
    <p:sldId id="345" r:id="rId7"/>
    <p:sldId id="346" r:id="rId8"/>
    <p:sldId id="347" r:id="rId9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800000"/>
    <a:srgbClr val="F1F8F9"/>
    <a:srgbClr val="DDDDDD"/>
    <a:srgbClr val="EAEAEA"/>
    <a:srgbClr val="000066"/>
    <a:srgbClr val="264D9A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4658" autoAdjust="0"/>
  </p:normalViewPr>
  <p:slideViewPr>
    <p:cSldViewPr showGuides="1">
      <p:cViewPr varScale="1">
        <p:scale>
          <a:sx n="69" d="100"/>
          <a:sy n="69" d="100"/>
        </p:scale>
        <p:origin x="-57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4" d="100"/>
        <a:sy n="13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t" anchorCtr="0" compatLnSpc="1">
            <a:prstTxWarp prst="textNoShape">
              <a:avLst/>
            </a:prstTxWarp>
          </a:bodyPr>
          <a:lstStyle>
            <a:lvl1pPr defTabSz="960438">
              <a:defRPr sz="13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t" anchorCtr="0" compatLnSpc="1">
            <a:prstTxWarp prst="textNoShape">
              <a:avLst/>
            </a:prstTxWarp>
          </a:bodyPr>
          <a:lstStyle>
            <a:lvl1pPr algn="r" defTabSz="960438">
              <a:defRPr sz="1300"/>
            </a:lvl1pPr>
          </a:lstStyle>
          <a:p>
            <a:pPr>
              <a:defRPr/>
            </a:pPr>
            <a:fld id="{37A176FD-0453-4970-9397-E916A84091D6}" type="datetimeFigureOut">
              <a:rPr lang="de-DE" altLang="de-DE"/>
              <a:pPr>
                <a:defRPr/>
              </a:pPr>
              <a:t>28.05.2015</a:t>
            </a:fld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b" anchorCtr="0" compatLnSpc="1">
            <a:prstTxWarp prst="textNoShape">
              <a:avLst/>
            </a:prstTxWarp>
          </a:bodyPr>
          <a:lstStyle>
            <a:lvl1pPr defTabSz="960438">
              <a:defRPr sz="13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085" tIns="48043" rIns="96085" bIns="48043" numCol="1" anchor="b" anchorCtr="0" compatLnSpc="1">
            <a:prstTxWarp prst="textNoShape">
              <a:avLst/>
            </a:prstTxWarp>
          </a:bodyPr>
          <a:lstStyle>
            <a:lvl1pPr algn="r" defTabSz="960438">
              <a:defRPr sz="1300"/>
            </a:lvl1pPr>
          </a:lstStyle>
          <a:p>
            <a:pPr>
              <a:defRPr/>
            </a:pPr>
            <a:fld id="{B447B310-138B-4D20-9FA3-BD2C5A6C0D9E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4288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89013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89013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89013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89013">
              <a:defRPr sz="1400"/>
            </a:lvl1pPr>
          </a:lstStyle>
          <a:p>
            <a:pPr>
              <a:defRPr/>
            </a:pPr>
            <a:fld id="{12275F37-300B-4AB8-A247-9118C5B8E7B7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93830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6600" indent="-28257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3475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5913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39938" indent="-225425" defTabSz="9810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1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43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15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8738" indent="-225425" defTabSz="9810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1FB6597-694F-4186-92D6-EB49EFEF3B75}" type="slidenum">
              <a:rPr lang="de-DE" altLang="de-DE" sz="1400" smtClean="0"/>
              <a:pPr eaLnBrk="1" hangingPunct="1">
                <a:spcBef>
                  <a:spcPct val="0"/>
                </a:spcBef>
              </a:pPr>
              <a:t>1</a:t>
            </a:fld>
            <a:endParaRPr lang="de-DE" altLang="de-DE" sz="1400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1400" y="760413"/>
            <a:ext cx="5078413" cy="3810000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878388"/>
            <a:ext cx="5257800" cy="457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0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153604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90134" indent="-303899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15591" indent="-243118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701827" indent="-243118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188067" indent="-243118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674303" indent="-2431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3160539" indent="-2431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646776" indent="-2431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4133012" indent="-24311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FC5567C8-2F93-48B6-8927-F39BF781674B}" type="slidenum">
              <a:rPr lang="en-GB" altLang="de-DE" smtClean="0">
                <a:solidFill>
                  <a:srgbClr val="000000"/>
                </a:solidFill>
              </a:rPr>
              <a:pPr eaLnBrk="1" hangingPunct="1"/>
              <a:t>4</a:t>
            </a:fld>
            <a:endParaRPr lang="en-GB" altLang="de-DE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215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754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92888" y="188913"/>
            <a:ext cx="2093912" cy="59372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6388" y="188913"/>
            <a:ext cx="6134100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4010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GB" altLang="de-DE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2" descr="ghg_CCI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-12700"/>
            <a:ext cx="1222375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C540413-4E8E-4A83-969E-E997FCB570F7}" type="datetime1">
              <a:rPr lang="en-US"/>
              <a:pPr>
                <a:defRPr/>
              </a:pPr>
              <a:t>5/28/2015</a:t>
            </a:fld>
            <a:endParaRPr lang="en-GB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FB008C0A-A923-4EEC-9822-BCA5E6C37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910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B2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0F873-1970-4580-A8F5-BA7215DE1B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5/28/2015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80424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FF0000"/>
                </a:solidFill>
              </a:defRPr>
            </a:lvl1pPr>
          </a:lstStyle>
          <a:p>
            <a:pPr>
              <a:defRPr/>
            </a:pPr>
            <a:fld id="{2B4DD49C-64F4-4D15-9223-196311EDAC8E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395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769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8449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696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0141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740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62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2237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93920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6388" y="188913"/>
            <a:ext cx="751363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de-DE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tx1"/>
        </a:buClr>
        <a:buChar char="•"/>
        <a:defRPr sz="2400" b="1">
          <a:solidFill>
            <a:srgbClr val="00338D"/>
          </a:solidFill>
          <a:latin typeface="+mn-lt"/>
          <a:ea typeface="+mn-ea"/>
          <a:cs typeface="+mn-cs"/>
        </a:defRPr>
      </a:lvl1pPr>
      <a:lvl2pPr marL="1227138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80000"/>
        <a:buChar char="•"/>
        <a:defRPr b="1">
          <a:solidFill>
            <a:srgbClr val="00338D"/>
          </a:solidFill>
          <a:latin typeface="+mn-lt"/>
        </a:defRPr>
      </a:lvl2pPr>
      <a:lvl3pPr marL="1825625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3pPr>
      <a:lvl4pPr marL="2424113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esa.int/Our_Activities/Observing_the_Earth/Is_Europe_an_underestimated_sink_for_carbon_dioxide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088396" y="2969828"/>
            <a:ext cx="6489700" cy="2043348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36000" rIns="90000" bIns="36000"/>
          <a:lstStyle/>
          <a:p>
            <a:pPr marL="0" indent="0" algn="ctr">
              <a:buNone/>
              <a:defRPr/>
            </a:pPr>
            <a:r>
              <a:rPr lang="en-US" altLang="de-DE" sz="2000" dirty="0">
                <a:solidFill>
                  <a:schemeClr val="tx1"/>
                </a:solidFill>
              </a:rPr>
              <a:t>R. Hollmann on behalf of all </a:t>
            </a:r>
            <a:r>
              <a:rPr lang="en-US" altLang="de-DE" sz="2000" dirty="0" err="1">
                <a:solidFill>
                  <a:schemeClr val="tx1"/>
                </a:solidFill>
              </a:rPr>
              <a:t>Atmosperic</a:t>
            </a:r>
            <a:r>
              <a:rPr lang="en-US" altLang="de-DE" sz="2000" dirty="0">
                <a:solidFill>
                  <a:schemeClr val="tx1"/>
                </a:solidFill>
              </a:rPr>
              <a:t> CCI’s</a:t>
            </a:r>
          </a:p>
          <a:p>
            <a:pPr marL="0" indent="0" algn="ctr">
              <a:buNone/>
              <a:defRPr/>
            </a:pPr>
            <a:endParaRPr lang="en-US" altLang="de-DE" sz="2000" dirty="0">
              <a:solidFill>
                <a:schemeClr val="tx1"/>
              </a:solidFill>
            </a:endParaRPr>
          </a:p>
          <a:p>
            <a:pPr marL="0" indent="0" algn="ctr">
              <a:buNone/>
              <a:defRPr/>
            </a:pPr>
            <a:r>
              <a:rPr lang="en-US" altLang="de-DE" sz="2000" dirty="0">
                <a:solidFill>
                  <a:schemeClr val="tx1"/>
                </a:solidFill>
              </a:rPr>
              <a:t>Deutscher Wetterdienst</a:t>
            </a:r>
          </a:p>
        </p:txBody>
      </p:sp>
      <p:sp>
        <p:nvSpPr>
          <p:cNvPr id="2061" name="Text Box 3"/>
          <p:cNvSpPr txBox="1">
            <a:spLocks noChangeArrowheads="1"/>
          </p:cNvSpPr>
          <p:nvPr/>
        </p:nvSpPr>
        <p:spPr bwMode="auto">
          <a:xfrm>
            <a:off x="34925" y="317500"/>
            <a:ext cx="7745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Summary Atmosphere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7049436" y="-31029"/>
            <a:ext cx="2051021" cy="1744808"/>
            <a:chOff x="3191126" y="1983980"/>
            <a:chExt cx="2779792" cy="2757780"/>
          </a:xfrm>
        </p:grpSpPr>
        <p:pic>
          <p:nvPicPr>
            <p:cNvPr id="2051" name="Picture 3" descr="clouds_CC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74" y="1983980"/>
              <a:ext cx="1381844" cy="149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126" y="2060847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2" descr="ghg_C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321" y="3396079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0" descr="aereosol_CC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01466"/>
              <a:ext cx="1340294" cy="1340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1. Available data set 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3038" y="1484313"/>
            <a:ext cx="8856662" cy="5113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GHG</a:t>
            </a:r>
          </a:p>
          <a:p>
            <a:pPr marL="0" indent="0">
              <a:buNone/>
              <a:defRPr/>
            </a:pPr>
            <a:r>
              <a:rPr lang="en-US" sz="1600" dirty="0"/>
              <a:t>CRDP #2 is available</a:t>
            </a:r>
          </a:p>
          <a:p>
            <a:pPr marL="0" indent="0">
              <a:buNone/>
              <a:defRPr/>
            </a:pPr>
            <a:endParaRPr lang="en-US" sz="1600" kern="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Aerosols</a:t>
            </a:r>
          </a:p>
          <a:p>
            <a:pPr marL="0" indent="0">
              <a:buNone/>
              <a:defRPr/>
            </a:pPr>
            <a:r>
              <a:rPr lang="en-GB" sz="1600" dirty="0"/>
              <a:t>ATSR-2 / AATSR 17 </a:t>
            </a:r>
            <a:r>
              <a:rPr lang="en-GB" sz="1600" dirty="0" smtClean="0"/>
              <a:t>years, </a:t>
            </a:r>
            <a:r>
              <a:rPr lang="en-GB" sz="1600" dirty="0"/>
              <a:t>GOMOS 10 years </a:t>
            </a:r>
            <a:r>
              <a:rPr lang="en-GB" sz="1600" dirty="0" smtClean="0"/>
              <a:t>stratospheric, IASI 2013, GRASP as reference data set</a:t>
            </a:r>
            <a:endParaRPr lang="en-US" sz="1600" kern="0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en-US" sz="1600" kern="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Ozone</a:t>
            </a:r>
          </a:p>
          <a:p>
            <a:pPr marL="0" indent="0">
              <a:buNone/>
              <a:defRPr/>
            </a:pPr>
            <a:r>
              <a:rPr lang="en-US" sz="1600" dirty="0"/>
              <a:t>Total ozone from nadir UV and TIR </a:t>
            </a:r>
            <a:r>
              <a:rPr lang="en-US" sz="1600" dirty="0" smtClean="0"/>
              <a:t>sensors; Ozone </a:t>
            </a:r>
            <a:r>
              <a:rPr lang="en-US" sz="1600" dirty="0"/>
              <a:t>profiles from nadir UV and TIR sensors (Trop/Strat</a:t>
            </a:r>
            <a:r>
              <a:rPr lang="en-US" sz="1600" dirty="0" smtClean="0"/>
              <a:t>); </a:t>
            </a:r>
            <a:r>
              <a:rPr lang="en-US" sz="1600" dirty="0"/>
              <a:t>Ozone profiles from limb/occultation sensors (UTLS/Strat/</a:t>
            </a:r>
            <a:r>
              <a:rPr lang="en-US" sz="1600" dirty="0" err="1"/>
              <a:t>Meso</a:t>
            </a:r>
            <a:r>
              <a:rPr lang="en-US" sz="1600" dirty="0"/>
              <a:t>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600" kern="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CLD: </a:t>
            </a:r>
          </a:p>
          <a:p>
            <a:pPr marL="0" indent="0">
              <a:buNone/>
              <a:defRPr/>
            </a:pPr>
            <a:r>
              <a:rPr lang="en-US" sz="1600" dirty="0"/>
              <a:t>ESA Cloud CCI has generated two data sets spanning 2007-2009 exploiting for the first time synergistic capabilities of different sensors.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7049436" y="-31029"/>
            <a:ext cx="2051021" cy="1744808"/>
            <a:chOff x="3191126" y="1983980"/>
            <a:chExt cx="2779792" cy="2757780"/>
          </a:xfrm>
        </p:grpSpPr>
        <p:pic>
          <p:nvPicPr>
            <p:cNvPr id="6" name="Picture 3" descr="clouds_CC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74" y="1983980"/>
              <a:ext cx="1381844" cy="149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126" y="2060847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2" descr="ghg_CC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321" y="3396079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0" descr="aereosol_C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01466"/>
              <a:ext cx="1340294" cy="1340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2. Applications 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43669" y="2852700"/>
            <a:ext cx="8856662" cy="21604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 marL="0" indent="0">
              <a:buNone/>
              <a:defRPr/>
            </a:pPr>
            <a:r>
              <a:rPr lang="en-US" dirty="0" smtClean="0"/>
              <a:t>current </a:t>
            </a:r>
            <a:r>
              <a:rPr lang="en-US" dirty="0"/>
              <a:t>and planned applications of this data, including:</a:t>
            </a:r>
          </a:p>
          <a:p>
            <a:pPr marL="0" indent="0">
              <a:buNone/>
              <a:defRPr/>
            </a:pPr>
            <a:r>
              <a:rPr lang="en-US" dirty="0"/>
              <a:t>- C3S, H2020 research, international initiatives, national </a:t>
            </a:r>
            <a:r>
              <a:rPr lang="en-US" dirty="0" err="1" smtClean="0"/>
              <a:t>programmes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7049436" y="-31029"/>
            <a:ext cx="2051021" cy="1744808"/>
            <a:chOff x="3191126" y="1983980"/>
            <a:chExt cx="2779792" cy="2757780"/>
          </a:xfrm>
        </p:grpSpPr>
        <p:pic>
          <p:nvPicPr>
            <p:cNvPr id="6" name="Picture 3" descr="clouds_CC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74" y="1983980"/>
              <a:ext cx="1381844" cy="149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126" y="2060847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2" descr="ghg_CC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321" y="3396079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0" descr="aereosol_C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01466"/>
              <a:ext cx="1340294" cy="1340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8787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 txBox="1">
            <a:spLocks noChangeArrowheads="1"/>
          </p:cNvSpPr>
          <p:nvPr/>
        </p:nvSpPr>
        <p:spPr>
          <a:xfrm>
            <a:off x="395288" y="17463"/>
            <a:ext cx="7561262" cy="11795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da-DK" sz="3200" b="1" dirty="0">
                <a:solidFill>
                  <a:prstClr val="white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European terrestrial carbon fluxes from SCIAMACHY and </a:t>
            </a:r>
            <a:r>
              <a:rPr lang="da-DK" sz="3200" b="1" dirty="0" smtClean="0">
                <a:solidFill>
                  <a:prstClr val="white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GOSAT - III</a:t>
            </a:r>
            <a:endParaRPr lang="da-DK" sz="2400" b="1" dirty="0">
              <a:solidFill>
                <a:prstClr val="white"/>
              </a:solidFill>
              <a:latin typeface="Arial" pitchFamily="34" charset="0"/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117771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0F58789-AA79-4CDB-93D9-EAB2A75841C2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altLang="de-DE" sz="180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505030" y="1196752"/>
            <a:ext cx="16754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600" b="1" dirty="0">
                <a:solidFill>
                  <a:srgbClr val="0070C0"/>
                </a:solidFill>
                <a:ea typeface="MS PGothic" pitchFamily="34" charset="-128"/>
              </a:rPr>
              <a:t>Reuter et al., </a:t>
            </a:r>
          </a:p>
          <a:p>
            <a:pPr algn="ctr">
              <a:defRPr/>
            </a:pPr>
            <a:r>
              <a:rPr lang="de-DE" sz="1600" b="1" dirty="0" smtClean="0">
                <a:solidFill>
                  <a:srgbClr val="0070C0"/>
                </a:solidFill>
                <a:ea typeface="MS PGothic" pitchFamily="34" charset="-128"/>
              </a:rPr>
              <a:t>ACP, 2014</a:t>
            </a:r>
            <a:endParaRPr lang="de-DE" sz="1600" b="1" dirty="0">
              <a:solidFill>
                <a:srgbClr val="0070C0"/>
              </a:solidFill>
              <a:ea typeface="MS PGothic" pitchFamily="34" charset="-128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1772816"/>
            <a:ext cx="8604448" cy="414089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88032" y="6029499"/>
            <a:ext cx="86044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Related</a:t>
            </a:r>
            <a:r>
              <a:rPr lang="de-DE" dirty="0" smtClean="0"/>
              <a:t> ESA </a:t>
            </a:r>
            <a:r>
              <a:rPr lang="de-DE" dirty="0" err="1" smtClean="0"/>
              <a:t>webstory</a:t>
            </a:r>
            <a:r>
              <a:rPr lang="de-DE" dirty="0" smtClean="0"/>
              <a:t>: </a:t>
            </a:r>
            <a:r>
              <a:rPr lang="de-DE" dirty="0" err="1" smtClean="0"/>
              <a:t>Is</a:t>
            </a:r>
            <a:r>
              <a:rPr lang="de-DE" dirty="0" smtClean="0"/>
              <a:t> Europe an </a:t>
            </a:r>
            <a:r>
              <a:rPr lang="de-DE" dirty="0" err="1" smtClean="0"/>
              <a:t>underestimated</a:t>
            </a:r>
            <a:r>
              <a:rPr lang="de-DE" dirty="0" smtClean="0"/>
              <a:t> sink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carbon</a:t>
            </a:r>
            <a:r>
              <a:rPr lang="de-DE" dirty="0" smtClean="0"/>
              <a:t> </a:t>
            </a:r>
            <a:r>
              <a:rPr lang="de-DE" dirty="0" err="1" smtClean="0"/>
              <a:t>dioxide</a:t>
            </a:r>
            <a:r>
              <a:rPr lang="de-DE" dirty="0" smtClean="0"/>
              <a:t> ?</a:t>
            </a:r>
          </a:p>
          <a:p>
            <a:pPr algn="ctr"/>
            <a:r>
              <a:rPr lang="de-DE" sz="1200" dirty="0">
                <a:hlinkClick r:id="rId4"/>
              </a:rPr>
              <a:t>http://</a:t>
            </a:r>
            <a:r>
              <a:rPr lang="de-DE" sz="1200" dirty="0" smtClean="0">
                <a:hlinkClick r:id="rId4"/>
              </a:rPr>
              <a:t>www.esa.int/Our_Activities/Observing_the_Earth/Is_Europe_an_underestimated_sink_for_carbon_dioxide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sp>
        <p:nvSpPr>
          <p:cNvPr id="9" name="Textfeld 8"/>
          <p:cNvSpPr txBox="1"/>
          <p:nvPr/>
        </p:nvSpPr>
        <p:spPr>
          <a:xfrm>
            <a:off x="182245" y="1362254"/>
            <a:ext cx="51845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 sz="1600" b="1" dirty="0" smtClean="0">
                <a:solidFill>
                  <a:srgbClr val="0070C0"/>
                </a:solidFill>
                <a:ea typeface="MS PGothic" pitchFamily="34" charset="-128"/>
              </a:rPr>
              <a:t>Summary </a:t>
            </a:r>
            <a:r>
              <a:rPr lang="de-DE" sz="1600" b="1" dirty="0" err="1" smtClean="0">
                <a:solidFill>
                  <a:srgbClr val="0070C0"/>
                </a:solidFill>
                <a:ea typeface="MS PGothic" pitchFamily="34" charset="-128"/>
              </a:rPr>
              <a:t>for</a:t>
            </a:r>
            <a:r>
              <a:rPr lang="de-DE" sz="1600" b="1" dirty="0" smtClean="0">
                <a:solidFill>
                  <a:srgbClr val="0070C0"/>
                </a:solidFill>
                <a:ea typeface="MS PGothic" pitchFamily="34" charset="-128"/>
              </a:rPr>
              <a:t> </a:t>
            </a:r>
            <a:r>
              <a:rPr lang="de-DE" sz="1600" b="1" dirty="0" err="1" smtClean="0">
                <a:solidFill>
                  <a:srgbClr val="0070C0"/>
                </a:solidFill>
                <a:ea typeface="MS PGothic" pitchFamily="34" charset="-128"/>
              </a:rPr>
              <a:t>continental</a:t>
            </a:r>
            <a:r>
              <a:rPr lang="de-DE" sz="1600" b="1" dirty="0" smtClean="0">
                <a:solidFill>
                  <a:srgbClr val="0070C0"/>
                </a:solidFill>
                <a:ea typeface="MS PGothic" pitchFamily="34" charset="-128"/>
              </a:rPr>
              <a:t> (</a:t>
            </a:r>
            <a:r>
              <a:rPr lang="de-DE" sz="1600" b="1" dirty="0" err="1" smtClean="0">
                <a:solidFill>
                  <a:srgbClr val="0070C0"/>
                </a:solidFill>
                <a:ea typeface="MS PGothic" pitchFamily="34" charset="-128"/>
              </a:rPr>
              <a:t>TransCom</a:t>
            </a:r>
            <a:r>
              <a:rPr lang="de-DE" sz="1600" b="1" dirty="0" smtClean="0">
                <a:solidFill>
                  <a:srgbClr val="0070C0"/>
                </a:solidFill>
                <a:ea typeface="MS PGothic" pitchFamily="34" charset="-128"/>
              </a:rPr>
              <a:t>) Europe:</a:t>
            </a:r>
            <a:endParaRPr lang="de-DE" sz="1600" b="1" dirty="0">
              <a:solidFill>
                <a:srgbClr val="0070C0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446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1"/>
          <p:cNvSpPr>
            <a:spLocks noGrp="1"/>
          </p:cNvSpPr>
          <p:nvPr>
            <p:ph type="sldNum" sz="quarter" idx="12"/>
          </p:nvPr>
        </p:nvSpPr>
        <p:spPr bwMode="auto">
          <a:xfrm>
            <a:off x="8101013" y="6464300"/>
            <a:ext cx="1008062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F9E936F-B3A5-44B6-9A97-7810A6E98DB8}" type="slidenum">
              <a:rPr lang="en-GB" altLang="de-DE" sz="1800" smtClean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de-DE" sz="1800" dirty="0" smtClean="0">
              <a:solidFill>
                <a:srgbClr val="8989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97124"/>
            <a:ext cx="3622451" cy="512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163" y="1340768"/>
            <a:ext cx="3404165" cy="43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47557"/>
            <a:ext cx="5904656" cy="956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54387" y="2764572"/>
            <a:ext cx="8489613" cy="4093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000" b="1" dirty="0" err="1" smtClean="0">
                <a:solidFill>
                  <a:srgbClr val="0070C0"/>
                </a:solidFill>
              </a:rPr>
              <a:t>PostDocs</a:t>
            </a:r>
            <a:r>
              <a:rPr lang="de-DE" sz="2000" b="1" dirty="0" smtClean="0">
                <a:solidFill>
                  <a:srgbClr val="0070C0"/>
                </a:solidFill>
              </a:rPr>
              <a:t> </a:t>
            </a:r>
            <a:r>
              <a:rPr lang="de-DE" sz="2000" b="1" dirty="0" err="1" smtClean="0">
                <a:solidFill>
                  <a:srgbClr val="0070C0"/>
                </a:solidFill>
              </a:rPr>
              <a:t>selected</a:t>
            </a:r>
            <a:r>
              <a:rPr lang="de-DE" sz="2000" b="1" dirty="0" smtClean="0">
                <a:solidFill>
                  <a:srgbClr val="0070C0"/>
                </a:solidFill>
              </a:rPr>
              <a:t> :</a:t>
            </a:r>
          </a:p>
          <a:p>
            <a:endParaRPr lang="de-DE" sz="800" b="1" dirty="0">
              <a:solidFill>
                <a:srgbClr val="0070C0"/>
              </a:solidFill>
            </a:endParaRPr>
          </a:p>
          <a:p>
            <a:r>
              <a:rPr lang="de-DE" sz="2000" dirty="0" err="1" smtClean="0">
                <a:solidFill>
                  <a:prstClr val="black"/>
                </a:solidFill>
              </a:rPr>
              <a:t>Dr</a:t>
            </a:r>
            <a:r>
              <a:rPr lang="de-DE" sz="2000" dirty="0" smtClean="0">
                <a:solidFill>
                  <a:prstClr val="black"/>
                </a:solidFill>
              </a:rPr>
              <a:t> Robert Parker, </a:t>
            </a:r>
            <a:r>
              <a:rPr lang="de-DE" sz="2000" dirty="0" err="1" smtClean="0">
                <a:solidFill>
                  <a:prstClr val="black"/>
                </a:solidFill>
              </a:rPr>
              <a:t>UoL</a:t>
            </a:r>
            <a:endParaRPr lang="de-DE" sz="2000" dirty="0" smtClean="0">
              <a:solidFill>
                <a:prstClr val="black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ELEGANCE-GHG: </a:t>
            </a:r>
            <a:r>
              <a:rPr lang="en-US" dirty="0" err="1">
                <a:solidFill>
                  <a:prstClr val="black"/>
                </a:solidFill>
              </a:rPr>
              <a:t>ExpLoring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thE</a:t>
            </a:r>
            <a:r>
              <a:rPr lang="en-US" dirty="0">
                <a:solidFill>
                  <a:prstClr val="black"/>
                </a:solidFill>
              </a:rPr>
              <a:t> Global </a:t>
            </a:r>
            <a:r>
              <a:rPr lang="en-US" dirty="0" err="1">
                <a:solidFill>
                  <a:prstClr val="black"/>
                </a:solidFill>
              </a:rPr>
              <a:t>cArboN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CyclE</a:t>
            </a:r>
            <a:r>
              <a:rPr lang="en-US" dirty="0">
                <a:solidFill>
                  <a:prstClr val="black"/>
                </a:solidFill>
              </a:rPr>
              <a:t> through atmospheric </a:t>
            </a:r>
            <a:r>
              <a:rPr lang="en-US" dirty="0" err="1">
                <a:solidFill>
                  <a:prstClr val="black"/>
                </a:solidFill>
              </a:rPr>
              <a:t>GreenHouse</a:t>
            </a:r>
            <a:r>
              <a:rPr lang="en-US" dirty="0">
                <a:solidFill>
                  <a:prstClr val="black"/>
                </a:solidFill>
              </a:rPr>
              <a:t> Gas </a:t>
            </a:r>
            <a:r>
              <a:rPr lang="en-US" dirty="0" smtClean="0">
                <a:solidFill>
                  <a:prstClr val="black"/>
                </a:solidFill>
              </a:rPr>
              <a:t>variability</a:t>
            </a:r>
            <a:endParaRPr lang="en-US" sz="800" dirty="0">
              <a:solidFill>
                <a:prstClr val="black"/>
              </a:solidFill>
            </a:endParaRPr>
          </a:p>
          <a:p>
            <a:r>
              <a:rPr lang="en-US" sz="2000" dirty="0" err="1" smtClean="0">
                <a:solidFill>
                  <a:prstClr val="black"/>
                </a:solidFill>
              </a:rPr>
              <a:t>Dr</a:t>
            </a:r>
            <a:r>
              <a:rPr lang="en-US" sz="2000" dirty="0" smtClean="0">
                <a:solidFill>
                  <a:prstClr val="black"/>
                </a:solidFill>
              </a:rPr>
              <a:t> Jens </a:t>
            </a:r>
            <a:r>
              <a:rPr lang="en-US" sz="2000" dirty="0" err="1" smtClean="0">
                <a:solidFill>
                  <a:prstClr val="black"/>
                </a:solidFill>
              </a:rPr>
              <a:t>Heymann</a:t>
            </a:r>
            <a:r>
              <a:rPr lang="en-US" sz="2000" dirty="0" smtClean="0">
                <a:solidFill>
                  <a:prstClr val="black"/>
                </a:solidFill>
              </a:rPr>
              <a:t>, IUP-UB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CARBOFIRES: </a:t>
            </a:r>
            <a:r>
              <a:rPr lang="en-US" dirty="0" err="1" smtClean="0">
                <a:solidFill>
                  <a:prstClr val="black"/>
                </a:solidFill>
              </a:rPr>
              <a:t>CARBOn</a:t>
            </a:r>
            <a:r>
              <a:rPr lang="en-US" dirty="0" smtClean="0">
                <a:solidFill>
                  <a:prstClr val="black"/>
                </a:solidFill>
              </a:rPr>
              <a:t> dioxide emissions from FIRES</a:t>
            </a:r>
            <a:endParaRPr lang="en-US" sz="2000" dirty="0" smtClean="0">
              <a:solidFill>
                <a:prstClr val="black"/>
              </a:solidFill>
            </a:endParaRPr>
          </a:p>
          <a:p>
            <a:r>
              <a:rPr lang="de-DE" sz="2000" dirty="0" smtClean="0">
                <a:solidFill>
                  <a:prstClr val="black"/>
                </a:solidFill>
              </a:rPr>
              <a:t>Dr. </a:t>
            </a:r>
            <a:r>
              <a:rPr lang="de-DE" sz="2000" dirty="0" err="1" smtClean="0">
                <a:solidFill>
                  <a:prstClr val="black"/>
                </a:solidFill>
              </a:rPr>
              <a:t>Tero</a:t>
            </a:r>
            <a:r>
              <a:rPr lang="de-DE" sz="2000" dirty="0" smtClean="0">
                <a:solidFill>
                  <a:prstClr val="black"/>
                </a:solidFill>
              </a:rPr>
              <a:t> </a:t>
            </a:r>
            <a:r>
              <a:rPr lang="de-DE" sz="2000" dirty="0" err="1" smtClean="0">
                <a:solidFill>
                  <a:prstClr val="black"/>
                </a:solidFill>
              </a:rPr>
              <a:t>Mielonen</a:t>
            </a:r>
            <a:r>
              <a:rPr lang="de-DE" sz="2000" dirty="0" smtClean="0">
                <a:solidFill>
                  <a:prstClr val="black"/>
                </a:solidFill>
              </a:rPr>
              <a:t>, </a:t>
            </a:r>
            <a:r>
              <a:rPr lang="de-DE" sz="2000" dirty="0">
                <a:solidFill>
                  <a:prstClr val="black"/>
                </a:solidFill>
              </a:rPr>
              <a:t>FMI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prstClr val="black"/>
                </a:solidFill>
              </a:rPr>
              <a:t>ITICA </a:t>
            </a:r>
            <a:r>
              <a:rPr lang="de-DE" dirty="0" err="1" smtClean="0">
                <a:solidFill>
                  <a:prstClr val="black"/>
                </a:solidFill>
              </a:rPr>
              <a:t>Does</a:t>
            </a:r>
            <a:r>
              <a:rPr lang="de-DE" dirty="0" smtClean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Increasing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Temperature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Increase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Carbonaceous</a:t>
            </a:r>
            <a:r>
              <a:rPr lang="de-DE" dirty="0">
                <a:solidFill>
                  <a:prstClr val="black"/>
                </a:solidFill>
              </a:rPr>
              <a:t> Aerosol </a:t>
            </a:r>
            <a:r>
              <a:rPr lang="de-DE" dirty="0" err="1">
                <a:solidFill>
                  <a:prstClr val="black"/>
                </a:solidFill>
              </a:rPr>
              <a:t>Direct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Radiative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Effect</a:t>
            </a:r>
            <a:r>
              <a:rPr lang="de-DE" dirty="0">
                <a:solidFill>
                  <a:prstClr val="black"/>
                </a:solidFill>
              </a:rPr>
              <a:t> </a:t>
            </a:r>
            <a:r>
              <a:rPr lang="de-DE" dirty="0" err="1">
                <a:solidFill>
                  <a:prstClr val="black"/>
                </a:solidFill>
              </a:rPr>
              <a:t>over</a:t>
            </a:r>
            <a:r>
              <a:rPr lang="de-DE" dirty="0">
                <a:solidFill>
                  <a:prstClr val="black"/>
                </a:solidFill>
              </a:rPr>
              <a:t> Boreal </a:t>
            </a:r>
            <a:r>
              <a:rPr lang="de-DE" dirty="0" err="1" smtClean="0">
                <a:solidFill>
                  <a:prstClr val="black"/>
                </a:solidFill>
              </a:rPr>
              <a:t>Forests</a:t>
            </a:r>
            <a:r>
              <a:rPr lang="de-DE" dirty="0" smtClean="0">
                <a:solidFill>
                  <a:prstClr val="black"/>
                </a:solidFill>
              </a:rPr>
              <a:t>?</a:t>
            </a:r>
          </a:p>
          <a:p>
            <a:pPr marL="0" lvl="1"/>
            <a:r>
              <a:rPr lang="de-DE" sz="2000" dirty="0" smtClean="0">
                <a:solidFill>
                  <a:prstClr val="black"/>
                </a:solidFill>
              </a:rPr>
              <a:t>Dr. Adam </a:t>
            </a:r>
            <a:r>
              <a:rPr lang="de-DE" sz="2000" smtClean="0">
                <a:solidFill>
                  <a:prstClr val="black"/>
                </a:solidFill>
              </a:rPr>
              <a:t>Povey, </a:t>
            </a:r>
            <a:r>
              <a:rPr lang="de-DE" sz="2000" dirty="0" smtClean="0">
                <a:solidFill>
                  <a:prstClr val="black"/>
                </a:solidFill>
              </a:rPr>
              <a:t>UO</a:t>
            </a:r>
            <a:endParaRPr lang="de-DE" sz="2000" dirty="0">
              <a:solidFill>
                <a:prstClr val="black"/>
              </a:solidFill>
            </a:endParaRP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de-DE" dirty="0" smtClean="0"/>
              <a:t>ERASE </a:t>
            </a:r>
            <a:r>
              <a:rPr lang="de-DE" dirty="0" err="1" smtClean="0"/>
              <a:t>aerosol</a:t>
            </a:r>
            <a:r>
              <a:rPr lang="de-DE" dirty="0" smtClean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surface</a:t>
            </a:r>
            <a:r>
              <a:rPr lang="de-DE" dirty="0"/>
              <a:t> </a:t>
            </a:r>
            <a:r>
              <a:rPr lang="de-DE" dirty="0" err="1"/>
              <a:t>radiation</a:t>
            </a:r>
            <a:r>
              <a:rPr lang="de-DE" dirty="0"/>
              <a:t> </a:t>
            </a:r>
            <a:r>
              <a:rPr lang="de-DE" dirty="0" err="1"/>
              <a:t>fluxes</a:t>
            </a:r>
            <a:r>
              <a:rPr lang="de-DE" dirty="0"/>
              <a:t>, </a:t>
            </a:r>
            <a:r>
              <a:rPr lang="de-DE" dirty="0" err="1"/>
              <a:t>analyzing</a:t>
            </a:r>
            <a:r>
              <a:rPr lang="de-DE" dirty="0"/>
              <a:t> </a:t>
            </a:r>
            <a:r>
              <a:rPr lang="de-DE" dirty="0" err="1"/>
              <a:t>cloud</a:t>
            </a:r>
            <a:r>
              <a:rPr lang="de-DE" dirty="0"/>
              <a:t> </a:t>
            </a:r>
            <a:r>
              <a:rPr lang="de-DE" dirty="0" err="1"/>
              <a:t>structures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downwind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</a:t>
            </a:r>
            <a:r>
              <a:rPr lang="de-DE" dirty="0" err="1"/>
              <a:t>aerosol</a:t>
            </a:r>
            <a:r>
              <a:rPr lang="de-DE" dirty="0"/>
              <a:t> </a:t>
            </a:r>
            <a:r>
              <a:rPr lang="de-DE" dirty="0" err="1"/>
              <a:t>source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understanding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-term </a:t>
            </a:r>
            <a:r>
              <a:rPr lang="de-DE" dirty="0" err="1"/>
              <a:t>averages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aerosol</a:t>
            </a:r>
            <a:r>
              <a:rPr lang="de-DE" dirty="0"/>
              <a:t> </a:t>
            </a:r>
            <a:r>
              <a:rPr lang="de-DE" dirty="0" err="1"/>
              <a:t>cloud</a:t>
            </a:r>
            <a:r>
              <a:rPr lang="de-DE" dirty="0"/>
              <a:t> </a:t>
            </a:r>
            <a:r>
              <a:rPr lang="de-DE" dirty="0" err="1"/>
              <a:t>interaction</a:t>
            </a:r>
            <a:endParaRPr lang="de-DE" dirty="0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Fellowships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7236296" y="-31029"/>
            <a:ext cx="1864161" cy="1317510"/>
            <a:chOff x="3191126" y="1983980"/>
            <a:chExt cx="2779792" cy="2757780"/>
          </a:xfrm>
        </p:grpSpPr>
        <p:pic>
          <p:nvPicPr>
            <p:cNvPr id="10" name="Picture 3" descr="clouds_C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74" y="1983980"/>
              <a:ext cx="1381844" cy="149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126" y="2060847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2" descr="ghg_CCI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321" y="3396079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0" descr="aereosol_CCI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01466"/>
              <a:ext cx="1340294" cy="1340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832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Assessments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402" y="3168267"/>
            <a:ext cx="5591849" cy="341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73038" y="1484313"/>
            <a:ext cx="8856662" cy="5113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GHG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Aerosols</a:t>
            </a:r>
          </a:p>
          <a:p>
            <a:pPr marL="0" indent="0">
              <a:buNone/>
              <a:defRPr/>
            </a:pPr>
            <a:r>
              <a:rPr lang="en-US" sz="1600" dirty="0"/>
              <a:t>GEWEX Aerosol Assessment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Ozone</a:t>
            </a:r>
          </a:p>
          <a:p>
            <a:pPr marL="0" indent="0">
              <a:buNone/>
              <a:defRPr/>
            </a:pPr>
            <a:r>
              <a:rPr lang="en-US" sz="1600" dirty="0" smtClean="0"/>
              <a:t>WMO Ozone Assessment</a:t>
            </a:r>
            <a:endParaRPr lang="en-US" sz="1600" kern="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CLD: </a:t>
            </a:r>
          </a:p>
          <a:p>
            <a:pPr marL="0" indent="0">
              <a:buNone/>
              <a:defRPr/>
            </a:pPr>
            <a:r>
              <a:rPr lang="en-US" sz="1600" dirty="0" smtClean="0"/>
              <a:t>GEWEX cloud Assessment</a:t>
            </a:r>
            <a:endParaRPr lang="en-US" sz="1600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7236296" y="-31029"/>
            <a:ext cx="1864161" cy="1317510"/>
            <a:chOff x="3191126" y="1983980"/>
            <a:chExt cx="2779792" cy="2757780"/>
          </a:xfrm>
        </p:grpSpPr>
        <p:pic>
          <p:nvPicPr>
            <p:cNvPr id="13" name="Picture 3" descr="clouds_CCI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74" y="1983980"/>
              <a:ext cx="1381844" cy="149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126" y="2060847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2" descr="ghg_C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321" y="3396079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0" descr="aereosol_CCI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01466"/>
              <a:ext cx="1340294" cy="1340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727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388" y="317500"/>
            <a:ext cx="748823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3. Plans to engage with </a:t>
            </a:r>
            <a:r>
              <a:rPr lang="en-GB" altLang="de-DE" sz="2800" b="1" dirty="0" err="1" smtClean="0">
                <a:solidFill>
                  <a:schemeClr val="bg1"/>
                </a:solidFill>
                <a:latin typeface="Verdana" pitchFamily="34" charset="0"/>
              </a:rPr>
              <a:t>clm</a:t>
            </a:r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 res.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73038" y="1484313"/>
            <a:ext cx="8856662" cy="5113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b="1">
                <a:solidFill>
                  <a:srgbClr val="00338D"/>
                </a:solidFill>
                <a:latin typeface="+mn-lt"/>
                <a:ea typeface="+mn-ea"/>
                <a:cs typeface="+mn-cs"/>
              </a:defRPr>
            </a:lvl1pPr>
            <a:lvl2pPr marL="1227138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Char char="•"/>
              <a:defRPr b="1">
                <a:solidFill>
                  <a:srgbClr val="00338D"/>
                </a:solidFill>
                <a:latin typeface="+mn-lt"/>
              </a:defRPr>
            </a:lvl2pPr>
            <a:lvl3pPr marL="1825625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3pPr>
            <a:lvl4pPr marL="2424113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4pPr>
            <a:lvl5pPr marL="3022600" indent="-41910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5pPr>
            <a:lvl6pPr marL="34798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6pPr>
            <a:lvl7pPr marL="39370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7pPr>
            <a:lvl8pPr marL="43942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8pPr>
            <a:lvl9pPr marL="4851400" indent="-419100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+mn-lt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GHG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Aerosols</a:t>
            </a:r>
          </a:p>
          <a:p>
            <a:pPr marL="0" indent="0">
              <a:buNone/>
              <a:defRPr/>
            </a:pPr>
            <a:r>
              <a:rPr lang="en-US" sz="1600" dirty="0" smtClean="0"/>
              <a:t>OBS4MIP</a:t>
            </a:r>
          </a:p>
          <a:p>
            <a:pPr marL="0" indent="0">
              <a:buNone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AEROSAT WS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Ozone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600" kern="0" dirty="0" smtClean="0">
                <a:solidFill>
                  <a:schemeClr val="tx1"/>
                </a:solidFill>
              </a:rPr>
              <a:t>CLD: </a:t>
            </a:r>
          </a:p>
          <a:p>
            <a:pPr marL="0" indent="0">
              <a:buNone/>
              <a:defRPr/>
            </a:pPr>
            <a:r>
              <a:rPr lang="en-US" sz="1600" dirty="0" smtClean="0"/>
              <a:t>OBS4MIP</a:t>
            </a:r>
          </a:p>
        </p:txBody>
      </p:sp>
      <p:grpSp>
        <p:nvGrpSpPr>
          <p:cNvPr id="12" name="Gruppieren 11"/>
          <p:cNvGrpSpPr/>
          <p:nvPr/>
        </p:nvGrpSpPr>
        <p:grpSpPr>
          <a:xfrm>
            <a:off x="7236296" y="-31029"/>
            <a:ext cx="1864161" cy="1317510"/>
            <a:chOff x="3191126" y="1983980"/>
            <a:chExt cx="2779792" cy="2757780"/>
          </a:xfrm>
        </p:grpSpPr>
        <p:pic>
          <p:nvPicPr>
            <p:cNvPr id="13" name="Picture 3" descr="clouds_CC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74" y="1983980"/>
              <a:ext cx="1381844" cy="149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126" y="2060847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2" descr="ghg_CC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321" y="3396079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0" descr="aereosol_C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01466"/>
              <a:ext cx="1340294" cy="1340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hteck 2"/>
          <p:cNvSpPr/>
          <p:nvPr/>
        </p:nvSpPr>
        <p:spPr>
          <a:xfrm>
            <a:off x="3193706" y="1284062"/>
            <a:ext cx="51947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ESA / </a:t>
            </a:r>
            <a:r>
              <a:rPr kumimoji="0" lang="de-DE" alt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Frascati</a:t>
            </a:r>
            <a:endParaRPr kumimoji="0" lang="de-DE" alt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S PGothic" pitchFamily="34" charset="-128"/>
              <a:sym typeface="Wingding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8+9 </a:t>
            </a:r>
            <a:r>
              <a:rPr kumimoji="0" lang="de-DE" alt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October</a:t>
            </a: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2015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in </a:t>
            </a:r>
            <a:r>
              <a:rPr kumimoji="0" lang="de-DE" alt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association</a:t>
            </a: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alt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with</a:t>
            </a:r>
            <a:endParaRPr kumimoji="0" lang="de-DE" altLang="de-DE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MS PGothic" pitchFamily="34" charset="-128"/>
              <a:sym typeface="Wingding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AEROCOM </a:t>
            </a:r>
            <a:r>
              <a:rPr kumimoji="0" lang="de-DE" alt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and</a:t>
            </a: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CCMI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-&gt; </a:t>
            </a:r>
            <a:r>
              <a:rPr kumimoji="0" lang="de-DE" altLang="de-DE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interaction</a:t>
            </a: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alt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with</a:t>
            </a:r>
            <a:r>
              <a:rPr kumimoji="0" lang="de-DE" alt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altLang="de-DE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modelers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505" y="3530831"/>
            <a:ext cx="4528611" cy="300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11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512" y="317500"/>
            <a:ext cx="748823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de-DE" sz="2800" b="1" dirty="0" smtClean="0">
                <a:solidFill>
                  <a:schemeClr val="bg1"/>
                </a:solidFill>
                <a:latin typeface="Verdana" pitchFamily="34" charset="0"/>
              </a:rPr>
              <a:t>4. Common issues</a:t>
            </a:r>
            <a:endParaRPr lang="en-GB" altLang="de-DE" sz="2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7236296" y="-31029"/>
            <a:ext cx="1864161" cy="1317510"/>
            <a:chOff x="3191126" y="1983980"/>
            <a:chExt cx="2779792" cy="2757780"/>
          </a:xfrm>
        </p:grpSpPr>
        <p:pic>
          <p:nvPicPr>
            <p:cNvPr id="13" name="Picture 3" descr="clouds_CCI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9074" y="1983980"/>
              <a:ext cx="1381844" cy="149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126" y="2060847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2" descr="ghg_CC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321" y="3396079"/>
              <a:ext cx="1340619" cy="1340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0" descr="aereosol_CCI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401466"/>
              <a:ext cx="1340294" cy="1340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hteck 16"/>
          <p:cNvSpPr/>
          <p:nvPr/>
        </p:nvSpPr>
        <p:spPr>
          <a:xfrm>
            <a:off x="1187624" y="2780928"/>
            <a:ext cx="68458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-&gt; </a:t>
            </a:r>
            <a:r>
              <a:rPr kumimoji="0" lang="de-DE" altLang="de-DE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see</a:t>
            </a: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altLang="de-DE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presentation</a:t>
            </a: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in SL </a:t>
            </a:r>
            <a:r>
              <a:rPr kumimoji="0" lang="de-DE" altLang="de-DE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meeting</a:t>
            </a: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altLang="de-DE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by</a:t>
            </a: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alt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Thomas </a:t>
            </a:r>
            <a:endParaRPr lang="de-DE" altLang="de-DE" sz="2800" kern="0" dirty="0">
              <a:solidFill>
                <a:srgbClr val="FF0000"/>
              </a:solidFill>
              <a:latin typeface="Times New Roman" pitchFamily="18" charset="0"/>
              <a:ea typeface="MS PGothic" pitchFamily="34" charset="-128"/>
              <a:sym typeface="Wingding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    (</a:t>
            </a:r>
            <a:r>
              <a:rPr kumimoji="0" lang="de-DE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consistency</a:t>
            </a:r>
            <a:r>
              <a:rPr kumimoji="0" lang="de-DE" sz="28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 </a:t>
            </a:r>
            <a:r>
              <a:rPr kumimoji="0" lang="de-DE" sz="28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analysis</a:t>
            </a:r>
            <a:r>
              <a:rPr kumimoji="0" lang="de-DE" sz="28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MS PGothic" pitchFamily="34" charset="-128"/>
                <a:sym typeface="Wingdings"/>
              </a:rPr>
              <a:t>)</a:t>
            </a:r>
            <a:endParaRPr kumimoji="0" lang="de-DE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8590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3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3_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318</Words>
  <Application>Microsoft Office PowerPoint</Application>
  <PresentationFormat>Bildspel på skärmen (4:3)</PresentationFormat>
  <Paragraphs>64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3_Default Design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Deutscher Wetterdienst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isommerf</dc:creator>
  <cp:lastModifiedBy>Willén Ulrika</cp:lastModifiedBy>
  <cp:revision>184</cp:revision>
  <cp:lastPrinted>2011-02-24T15:53:57Z</cp:lastPrinted>
  <dcterms:created xsi:type="dcterms:W3CDTF">2008-05-30T10:21:49Z</dcterms:created>
  <dcterms:modified xsi:type="dcterms:W3CDTF">2015-05-28T06:18:08Z</dcterms:modified>
</cp:coreProperties>
</file>