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4368" r:id="rId1"/>
    <p:sldMasterId id="2147484452" r:id="rId2"/>
    <p:sldMasterId id="2147484501" r:id="rId3"/>
    <p:sldMasterId id="2147484598" r:id="rId4"/>
    <p:sldMasterId id="2147484607" r:id="rId5"/>
    <p:sldMasterId id="2147484619" r:id="rId6"/>
    <p:sldMasterId id="2147484632" r:id="rId7"/>
    <p:sldMasterId id="2147484645" r:id="rId8"/>
    <p:sldMasterId id="2147484657" r:id="rId9"/>
  </p:sldMasterIdLst>
  <p:notesMasterIdLst>
    <p:notesMasterId r:id="rId36"/>
  </p:notesMasterIdLst>
  <p:handoutMasterIdLst>
    <p:handoutMasterId r:id="rId37"/>
  </p:handoutMasterIdLst>
  <p:sldIdLst>
    <p:sldId id="424" r:id="rId10"/>
    <p:sldId id="490" r:id="rId11"/>
    <p:sldId id="512" r:id="rId12"/>
    <p:sldId id="492" r:id="rId13"/>
    <p:sldId id="523" r:id="rId14"/>
    <p:sldId id="504" r:id="rId15"/>
    <p:sldId id="522" r:id="rId16"/>
    <p:sldId id="506" r:id="rId17"/>
    <p:sldId id="510" r:id="rId18"/>
    <p:sldId id="511" r:id="rId19"/>
    <p:sldId id="521" r:id="rId20"/>
    <p:sldId id="509" r:id="rId21"/>
    <p:sldId id="505" r:id="rId22"/>
    <p:sldId id="503" r:id="rId23"/>
    <p:sldId id="493" r:id="rId24"/>
    <p:sldId id="516" r:id="rId25"/>
    <p:sldId id="501" r:id="rId26"/>
    <p:sldId id="499" r:id="rId27"/>
    <p:sldId id="497" r:id="rId28"/>
    <p:sldId id="495" r:id="rId29"/>
    <p:sldId id="496" r:id="rId30"/>
    <p:sldId id="513" r:id="rId31"/>
    <p:sldId id="518" r:id="rId32"/>
    <p:sldId id="514" r:id="rId33"/>
    <p:sldId id="515" r:id="rId34"/>
    <p:sldId id="461" r:id="rId35"/>
  </p:sldIdLst>
  <p:sldSz cx="9144000" cy="6858000" type="screen4x3"/>
  <p:notesSz cx="6794500" cy="99314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Arial Narrow" panose="020B0606020202030204" pitchFamily="34" charset="0"/>
      <p:regular r:id="rId42"/>
      <p:bold r:id="rId43"/>
      <p:italic r:id="rId44"/>
      <p:boldItalic r:id="rId45"/>
    </p:embeddedFont>
    <p:embeddedFont>
      <p:font typeface="ＭＳ Ｐゴシック" panose="020B0600070205080204" pitchFamily="34" charset="-128"/>
      <p:regular r:id="rId4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FFFF99"/>
    <a:srgbClr val="FFFFCC"/>
    <a:srgbClr val="339966"/>
    <a:srgbClr val="CCFFCC"/>
    <a:srgbClr val="008080"/>
    <a:srgbClr val="FF6600"/>
    <a:srgbClr val="B2B2B2"/>
    <a:srgbClr val="00FF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2" autoAdjust="0"/>
    <p:restoredTop sz="94660"/>
  </p:normalViewPr>
  <p:slideViewPr>
    <p:cSldViewPr>
      <p:cViewPr varScale="1">
        <p:scale>
          <a:sx n="55" d="100"/>
          <a:sy n="55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font" Target="fonts/font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49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font" Target="fonts/font6.fntdata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871" cy="496810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028" y="1"/>
            <a:ext cx="2944870" cy="496810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70FDFC7-BC62-4C5B-A34D-DDC9CE2F5479}" type="datetimeFigureOut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4590"/>
            <a:ext cx="2944871" cy="4952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028" y="9434590"/>
            <a:ext cx="2944870" cy="4952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F709A4D-B88A-451A-BCF5-456EFC50D2C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251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871" cy="496810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028" y="1"/>
            <a:ext cx="2944870" cy="496810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19D2D4C-3CD5-45E1-94BC-0B93396F27D5}" type="datetimeFigureOut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6125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8970" y="4717296"/>
            <a:ext cx="5436561" cy="4468091"/>
          </a:xfrm>
          <a:prstGeom prst="rect">
            <a:avLst/>
          </a:prstGeom>
        </p:spPr>
        <p:txBody>
          <a:bodyPr vert="horz" lIns="95561" tIns="47781" rIns="95561" bIns="47781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4590"/>
            <a:ext cx="2944871" cy="4952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028" y="9434590"/>
            <a:ext cx="2944870" cy="4952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92C913B-CF35-434C-958B-D2183416123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7737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1536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29472" indent="-280567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22264" indent="-224452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71170" indent="-224452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20076" indent="-224452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68982" indent="-224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17888" indent="-224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366793" indent="-224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15699" indent="-224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FC5567C8-2F93-48B6-8927-F39BF781674B}" type="slidenum">
              <a:rPr lang="en-GB" altLang="de-DE" smtClean="0">
                <a:solidFill>
                  <a:srgbClr val="000000"/>
                </a:solidFill>
              </a:rPr>
              <a:pPr eaLnBrk="1" hangingPunct="1"/>
              <a:t>7</a:t>
            </a:fld>
            <a:endParaRPr lang="en-GB" alt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F873-1970-4580-A8F5-BA7215DE1B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804248" y="6356350"/>
            <a:ext cx="2133600" cy="365125"/>
          </a:xfrm>
        </p:spPr>
        <p:txBody>
          <a:bodyPr/>
          <a:lstStyle>
            <a:lvl1pPr>
              <a:defRPr sz="2000" baseline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2B4DD49C-64F4-4D15-9223-196311EDAC8E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05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7D40B-8A81-438C-A4F8-2529391D109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EE2E1-E565-4A74-92CB-08C214757E4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54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724FF-9FFE-4763-920F-B18D830222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94300-DB01-47FE-881F-D7B83882EF2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137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GB" altLang="de-DE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FC540413-4E8E-4A83-969E-E997FCB570F7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FB008C0A-A923-4EEC-9822-BCA5E6C3725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279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57AB7290-BE13-4734-A887-223B63994E92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06A30C44-6302-4348-99E0-4C31AC52759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839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8DBCC649-2769-4FFF-A783-67CE629F8168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CA6EE7A1-210E-42C3-932D-16C4328D846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15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E3128996-FB3E-4109-85C5-D179BC4B12E2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105374CE-DDE2-4DE3-9845-8D9961C1965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56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41274A53-8ED2-4825-9E3E-F49238A6C98F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449FF6C3-311E-4A11-906D-284B78F1FDA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879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D06B93C7-6657-40BB-B49B-FD4FBC47FD8C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B3F40213-9CEE-4388-AEAA-4201015FF23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2093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C15032F0-5400-457B-BF69-548FEF746A8C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33CB2B52-0169-484E-B782-3076AD8F702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99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69624139-A7B6-4A15-836D-BFE4F74300F6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59D32E35-29A5-45A6-97FB-86F9D4D5261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12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2FAAF-7AF9-41B5-930C-A7842F1BD1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19330-011D-4723-9BDA-4E11F49A43C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11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D5353EEB-55A1-4057-B92C-A51349A07A64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70D4C187-6601-4B5D-961F-A4F12026EA6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445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0251DD49-8817-4990-B494-0CDC9C039725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7891B313-F419-42CB-843A-56BDC1C9DC4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0778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A56F503A-5145-4E70-89C4-BC6DAE79FE09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05A02412-A50F-417F-B406-869339D9338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99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FF01C-431A-4075-8994-B2238A6B89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fld id="{3F43D30B-A765-4A4E-8DD5-C433BC519C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699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00218-756C-4401-AB10-9FA22C5B6F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59F9C-717F-40FE-A351-BFC04367EE8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300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4EB4F-2BFE-4D07-BD60-762F3E9FCC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CDDE2-B4E4-4FAF-A745-881DB58A7A9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225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D1AD4-2ABF-46A7-9650-82DAEE5250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FE7CB-79FE-4886-A1CD-2A54A203DE6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856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C0955-FAD3-4CFB-A8EE-245C743BED9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26239-240A-4232-9DF4-CEEF8589250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3105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EFD24-6BA8-40DE-9FDA-45A246E37F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94030-1D38-4E93-81BD-B668D275482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7157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9AAC3-1E0A-413D-AC47-83092D36B2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F2E15-6946-4476-B705-02DC59E3872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551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1FA27-2DB2-4B14-9CA9-B9A5D2DE9D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C250A-36E3-4061-8D44-77A12DEDAF1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2731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72F08-1437-463C-A397-F052B943C1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734A4-6F0F-4296-A67B-9E4B8FC0605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445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6CB48-31E2-431F-997F-57E8D981EF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1B4FD-A7A4-4D92-BAC6-0493B3C8117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3733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DC857-3FD3-452D-9DC7-FD88D70FD67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6BCE8-EE29-44B7-9C20-907935F489B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901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50811-38DC-42B7-9990-119341E25D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405DF-524A-4261-B84E-7C43502ADCA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977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285"/>
            <a:ext cx="3176645" cy="136103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58063" y="1934633"/>
            <a:ext cx="8229600" cy="1143000"/>
          </a:xfrm>
        </p:spPr>
        <p:txBody>
          <a:bodyPr/>
          <a:lstStyle>
            <a:lvl1pPr>
              <a:defRPr b="0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2175726" y="5781121"/>
            <a:ext cx="4994275" cy="558800"/>
          </a:xfrm>
        </p:spPr>
        <p:txBody>
          <a:bodyPr/>
          <a:lstStyle>
            <a:lvl1pPr marL="0" indent="0" algn="ctr" defTabSz="457200" rtl="0" eaLnBrk="1" latinLnBrk="0" hangingPunct="1">
              <a:buNone/>
              <a:defRPr lang="en-GB" sz="1600" kern="1200" dirty="0" smtClean="0">
                <a:solidFill>
                  <a:schemeClr val="tx1"/>
                </a:solidFill>
                <a:latin typeface="Arial Narrow"/>
                <a:ea typeface="ＭＳ Ｐゴシック" pitchFamily="34" charset="-128"/>
                <a:cs typeface="Arial Narrow"/>
              </a:defRPr>
            </a:lvl1pPr>
            <a:lvl2pPr marL="457200" indent="0" algn="ctr">
              <a:buFontTx/>
              <a:buNone/>
              <a:defRPr sz="1000">
                <a:latin typeface="Arial Narrow"/>
                <a:cs typeface="Arial Narrow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3176645" y="2930241"/>
            <a:ext cx="2992437" cy="2211388"/>
          </a:xfrm>
        </p:spPr>
        <p:txBody>
          <a:bodyPr/>
          <a:lstStyle>
            <a:lvl1pPr marL="0" indent="0" algn="ctr">
              <a:buFontTx/>
              <a:buNone/>
              <a:defRPr sz="13000">
                <a:latin typeface="Arial Narrow"/>
                <a:cs typeface="Arial Narrow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175726" y="6087164"/>
            <a:ext cx="4994275" cy="386742"/>
          </a:xfrm>
        </p:spPr>
        <p:txBody>
          <a:bodyPr>
            <a:normAutofit/>
          </a:bodyPr>
          <a:lstStyle>
            <a:lvl1pPr marL="0" indent="0" algn="ctr" defTabSz="457200" rtl="0" eaLnBrk="1" latinLnBrk="0" hangingPunct="1">
              <a:buNone/>
              <a:defRPr lang="en-GB" sz="1000" kern="1200" dirty="0" smtClean="0">
                <a:solidFill>
                  <a:schemeClr val="tx1"/>
                </a:solidFill>
                <a:latin typeface="Arial Narrow"/>
                <a:ea typeface="ＭＳ Ｐゴシック" pitchFamily="34" charset="-128"/>
                <a:cs typeface="Arial Narrow"/>
              </a:defRPr>
            </a:lvl1pPr>
            <a:lvl2pPr marL="457200" indent="0" algn="ctr">
              <a:buFontTx/>
              <a:buNone/>
              <a:defRPr sz="1000">
                <a:latin typeface="Arial Narrow"/>
                <a:cs typeface="Arial Narrow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72866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>
            <a:lvl1pPr>
              <a:defRPr b="1">
                <a:latin typeface="Arial Narrow"/>
                <a:cs typeface="Arial Narrow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4440238"/>
            <a:ext cx="8229600" cy="1633537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08989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7646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89275" y="6242539"/>
            <a:ext cx="8765451" cy="552416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latin typeface="Arial Narrow"/>
                <a:cs typeface="Arial Narrow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81559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40000" y="1440000"/>
            <a:ext cx="8080375" cy="4680000"/>
          </a:xfrm>
        </p:spPr>
        <p:txBody>
          <a:bodyPr anchor="ctr"/>
          <a:lstStyle/>
          <a:p>
            <a:endParaRPr lang="en-US" dirty="0"/>
          </a:p>
        </p:txBody>
      </p:sp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2000" y="823853"/>
            <a:ext cx="8280000" cy="6842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latin typeface="Arial Narrow"/>
                <a:cs typeface="Arial Narrow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89275" y="5692792"/>
            <a:ext cx="8765451" cy="1077321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latin typeface="Arial Narrow"/>
                <a:cs typeface="Arial Narrow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8628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7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51A3F-90B2-4BC5-9EED-ECE25277874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79036-176F-4683-9BA7-6F095EEDEA0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6033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41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5531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5ADCA-77EC-4246-8334-2304318650D3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3D30B-A765-4A4E-8DD5-C433BC519C8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092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7856C-89FC-4073-885F-A58A47CA1A0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59F9C-717F-40FE-A351-BFC04367EE8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6530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DF6F8-02E8-4D47-853B-33B0D756B90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CDDE2-B4E4-4FAF-A745-881DB58A7A9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3027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65DD1-89B1-45B1-A43E-86D725A4BEB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FE7CB-79FE-4886-A1CD-2A54A203DE6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706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992A2-7919-4154-A50E-8583E4A2B774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26239-240A-4232-9DF4-CEEF8589250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8757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1CA0C-409F-4D13-95B1-3105DD6F75E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94030-1D38-4E93-81BD-B668D275482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56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CFBCC-DC06-49E0-A4D1-0B668A69D99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F2E15-6946-4476-B705-02DC59E3872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343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21476-8472-4065-BB4D-FC4A4298C04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734A4-6F0F-4296-A67B-9E4B8FC0605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479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C3DA4-FABA-49D9-9A81-0A518B52CF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4AF6-4689-4722-A80E-0BC91E67F1A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0808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BA451-6EC9-41A9-A04F-90DF8658834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1B4FD-A7A4-4D92-BAC6-0493B3C8117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236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DF86B-D74C-43AF-8D69-F8A80827D3A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6BCE8-EE29-44B7-9C20-907935F489B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5153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09B69-BCE5-44FF-96C6-682712784AC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405DF-524A-4261-B84E-7C43502ADCA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0039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955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2795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6118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298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187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75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77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8205B-6BAE-4F8B-9049-498E7FDE856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9D2E2-CF93-42D7-A2FE-65AFC85DE13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791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861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913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718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1572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F873-1970-4580-A8F5-BA7215DE1B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804248" y="6356350"/>
            <a:ext cx="2133600" cy="365125"/>
          </a:xfrm>
        </p:spPr>
        <p:txBody>
          <a:bodyPr/>
          <a:lstStyle>
            <a:lvl1pPr>
              <a:defRPr sz="2000" baseline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2B4DD49C-64F4-4D15-9223-196311EDAC8E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6883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FF01C-431A-4075-8994-B2238A6B89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fld id="{3F43D30B-A765-4A4E-8DD5-C433BC519C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264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7398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1694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58550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88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686E1-23CD-482D-91E1-7AC8A99B0F6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C6137-18DE-4225-86F7-000C67E4906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9686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5720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0949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2871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2005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6647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700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15.03.2016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830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F873-1970-4580-A8F5-BA7215DE1B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804248" y="6356350"/>
            <a:ext cx="2133600" cy="365125"/>
          </a:xfrm>
        </p:spPr>
        <p:txBody>
          <a:bodyPr/>
          <a:lstStyle>
            <a:lvl1pPr>
              <a:defRPr sz="2000" baseline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2B4DD49C-64F4-4D15-9223-196311EDAC8E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5735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2FAAF-7AF9-41B5-930C-A7842F1BD1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19330-011D-4723-9BDA-4E11F49A43C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5968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1FA27-2DB2-4B14-9CA9-B9A5D2DE9D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C250A-36E3-4061-8D44-77A12DEDAF1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8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9BCF7-C6D1-4D27-A124-6A4DA7B5E0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6BDCF-86CA-4712-940B-AA8F64894FC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9962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51A3F-90B2-4BC5-9EED-ECE25277874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79036-176F-4683-9BA7-6F095EEDEA0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4859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C3DA4-FABA-49D9-9A81-0A518B52CF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4AF6-4689-4722-A80E-0BC91E67F1A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3792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8205B-6BAE-4F8B-9049-498E7FDE856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9D2E2-CF93-42D7-A2FE-65AFC85DE13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9013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686E1-23CD-482D-91E1-7AC8A99B0F6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C6137-18DE-4225-86F7-000C67E4906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792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9BCF7-C6D1-4D27-A124-6A4DA7B5E0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6BDCF-86CA-4712-940B-AA8F64894FC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231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70E37-BE55-433C-9864-39AA1D6514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742FA-C894-4B55-B9DE-5539EA2E8E6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482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7D40B-8A81-438C-A4F8-2529391D109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EE2E1-E565-4A74-92CB-08C214757E4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7682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724FF-9FFE-4763-920F-B18D830222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94300-DB01-47FE-881F-D7B83882EF2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7494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GB" altLang="de-DE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9DA7CE6E-688A-4C41-BF82-1A3402E17544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z="1600" baseline="0" smtClean="0">
                <a:ea typeface="MS PGothic" pitchFamily="34" charset="-128"/>
              </a:defRPr>
            </a:lvl1pPr>
          </a:lstStyle>
          <a:p>
            <a:pPr>
              <a:defRPr/>
            </a:pPr>
            <a:fld id="{DA18C736-56B6-4808-9B6D-584A76FDC125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16106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4E820602-483C-48EB-A486-562F67B2F195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44C2B31E-B31E-4092-88E0-5AB4CC2EB5D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70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70E37-BE55-433C-9864-39AA1D6514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742FA-C894-4B55-B9DE-5539EA2E8E6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49692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E64D79D6-04A8-45BF-8B92-E467BFEFC858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F0130C48-EDF5-4A31-8FE3-A05EB4C3537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88580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219E112D-11C2-4598-A635-628696CB69E1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CAE63CFB-30BD-4DB0-8D7A-9239726C534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5095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649AF0FC-3C1C-4FBE-9FE3-21C52E693690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65B9C36E-3E64-4DA1-BBB7-FC438C13BA6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5371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6A0DF8D6-2ACF-491C-BDEC-2DF17B42EB83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B8F5C01F-BE3E-40DE-8BE1-6CEC745A515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063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043E4FC8-1867-4E2C-8AE1-1BE0122CF99D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CA81E723-55C1-4A64-82B2-F064B1ED444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40020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DA787CE0-34C3-4D03-8474-B7EC618FD0E3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ADD884C4-843F-41BB-866D-A22579B4B9B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5339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D509C5E8-8CA7-40C7-967E-AEBC4AD49D85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5CA579CA-6FC7-4A4A-9E3E-03620BC410E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319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05576A68-EAD0-4A7F-A61E-A5C9639230A4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5BFADE0D-2B55-4BEA-B2CF-3CC1D59C5B5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89581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MS PGothic" pitchFamily="34" charset="-128"/>
              </a:defRPr>
            </a:lvl1pPr>
          </a:lstStyle>
          <a:p>
            <a:pPr>
              <a:defRPr/>
            </a:pPr>
            <a:fld id="{8106D81F-5D00-4184-91AA-0AFEC9375C33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FE2E973E-7E3A-4610-9BCF-B276E4318A2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964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GB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2B6CDE-F650-4EDD-B0C8-9723D4B64E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FC540B-D401-4DC0-A931-3D03B59967AA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8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  <a:endParaRPr lang="en-GB" altLang="de-DE" smtClean="0"/>
          </a:p>
        </p:txBody>
      </p:sp>
      <p:sp>
        <p:nvSpPr>
          <p:cNvPr id="717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en-GB" altLang="de-DE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C4F19DA-265B-4F3A-B2A0-553DF83C213F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3816E13-FC0E-43DC-BC5B-8C787EBFBAF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48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3" r:id="rId1"/>
    <p:sldLayoutId id="2147484454" r:id="rId2"/>
    <p:sldLayoutId id="2147484455" r:id="rId3"/>
    <p:sldLayoutId id="2147484456" r:id="rId4"/>
    <p:sldLayoutId id="2147484457" r:id="rId5"/>
    <p:sldLayoutId id="2147484458" r:id="rId6"/>
    <p:sldLayoutId id="2147484459" r:id="rId7"/>
    <p:sldLayoutId id="2147484460" r:id="rId8"/>
    <p:sldLayoutId id="2147484461" r:id="rId9"/>
    <p:sldLayoutId id="2147484462" r:id="rId10"/>
    <p:sldLayoutId id="214748446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GB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287362-3C33-45C4-BED4-1E2D664B1B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ED839-BB80-4E0C-B34A-0EBDA79C99D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91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5" r:id="rId4"/>
    <p:sldLayoutId id="2147484506" r:id="rId5"/>
    <p:sldLayoutId id="2147484507" r:id="rId6"/>
    <p:sldLayoutId id="2147484508" r:id="rId7"/>
    <p:sldLayoutId id="2147484509" r:id="rId8"/>
    <p:sldLayoutId id="2147484510" r:id="rId9"/>
    <p:sldLayoutId id="2147484511" r:id="rId10"/>
    <p:sldLayoutId id="214748451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9D1B81D1-339F-824C-BF8B-C1100CBE37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3/15/2016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15A9F3D0-B985-0345-B86B-74512F59448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83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9" r:id="rId1"/>
    <p:sldLayoutId id="2147484600" r:id="rId2"/>
    <p:sldLayoutId id="2147484601" r:id="rId3"/>
    <p:sldLayoutId id="2147484602" r:id="rId4"/>
    <p:sldLayoutId id="2147484603" r:id="rId5"/>
    <p:sldLayoutId id="2147484604" r:id="rId6"/>
    <p:sldLayoutId id="2147484605" r:id="rId7"/>
    <p:sldLayoutId id="2147484606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GB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ACE3B4-B712-4E06-9645-D68A7A4E7E8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ED839-BB80-4E0C-B34A-0EBDA79C99D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46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8" r:id="rId1"/>
    <p:sldLayoutId id="2147484609" r:id="rId2"/>
    <p:sldLayoutId id="2147484610" r:id="rId3"/>
    <p:sldLayoutId id="2147484611" r:id="rId4"/>
    <p:sldLayoutId id="2147484612" r:id="rId5"/>
    <p:sldLayoutId id="2147484613" r:id="rId6"/>
    <p:sldLayoutId id="2147484614" r:id="rId7"/>
    <p:sldLayoutId id="2147484615" r:id="rId8"/>
    <p:sldLayoutId id="2147484616" r:id="rId9"/>
    <p:sldLayoutId id="2147484617" r:id="rId10"/>
    <p:sldLayoutId id="214748461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15.03.2016</a:t>
            </a:fld>
            <a:endParaRPr lang="de-DE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099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  <p:sldLayoutId id="2147484631" r:id="rId12"/>
    <p:sldLayoutId id="214748464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15.03.2016</a:t>
            </a:fld>
            <a:endParaRPr lang="de-DE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96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3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41" r:id="rId9"/>
    <p:sldLayoutId id="2147484642" r:id="rId10"/>
    <p:sldLayoutId id="21474846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GB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2B6CDE-F650-4EDD-B0C8-9723D4B64E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FC540B-D401-4DC0-A931-3D03B59967AA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14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6" r:id="rId1"/>
    <p:sldLayoutId id="2147484647" r:id="rId2"/>
    <p:sldLayoutId id="2147484648" r:id="rId3"/>
    <p:sldLayoutId id="2147484649" r:id="rId4"/>
    <p:sldLayoutId id="2147484650" r:id="rId5"/>
    <p:sldLayoutId id="2147484651" r:id="rId6"/>
    <p:sldLayoutId id="2147484652" r:id="rId7"/>
    <p:sldLayoutId id="2147484653" r:id="rId8"/>
    <p:sldLayoutId id="2147484654" r:id="rId9"/>
    <p:sldLayoutId id="2147484655" r:id="rId10"/>
    <p:sldLayoutId id="214748465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  <a:endParaRPr lang="en-GB" altLang="de-DE" smtClean="0"/>
          </a:p>
        </p:txBody>
      </p:sp>
      <p:sp>
        <p:nvSpPr>
          <p:cNvPr id="512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en-GB" altLang="de-DE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89B3000-DEA8-431D-8BE2-845FAC8004D0}" type="datetime1">
              <a:rPr lang="en-US"/>
              <a:pPr>
                <a:defRPr/>
              </a:pPr>
              <a:t>3/15/2016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71F907F-047E-493A-AB75-FA2EFC1A4B1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496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8" r:id="rId1"/>
    <p:sldLayoutId id="2147484659" r:id="rId2"/>
    <p:sldLayoutId id="2147484660" r:id="rId3"/>
    <p:sldLayoutId id="2147484661" r:id="rId4"/>
    <p:sldLayoutId id="2147484662" r:id="rId5"/>
    <p:sldLayoutId id="2147484663" r:id="rId6"/>
    <p:sldLayoutId id="2147484664" r:id="rId7"/>
    <p:sldLayoutId id="2147484665" r:id="rId8"/>
    <p:sldLayoutId id="2147484666" r:id="rId9"/>
    <p:sldLayoutId id="2147484667" r:id="rId10"/>
    <p:sldLayoutId id="214748466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2.png"/><Relationship Id="rId17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11" Type="http://schemas.openxmlformats.org/officeDocument/2006/relationships/image" Target="../media/image11.png"/><Relationship Id="rId5" Type="http://schemas.openxmlformats.org/officeDocument/2006/relationships/image" Target="../media/image7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jpg"/><Relationship Id="rId4" Type="http://schemas.openxmlformats.org/officeDocument/2006/relationships/image" Target="../media/image6.jpeg"/><Relationship Id="rId9" Type="http://schemas.openxmlformats.org/officeDocument/2006/relationships/image" Target="../media/image4.wmf"/><Relationship Id="rId1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www.esa-ghg-cci.org/?q=webfm_send/300" TargetMode="External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a-ghg-cci.org/?q=webfm_send/256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301284" y="1311028"/>
            <a:ext cx="8496944" cy="2494037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200896"/>
            <a:ext cx="8279767" cy="83251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da-DK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th CCI-CMUG Meeting</a:t>
            </a:r>
          </a:p>
        </p:txBody>
      </p:sp>
      <p:pic>
        <p:nvPicPr>
          <p:cNvPr id="8" name="Grafik 18" descr="esa_wetland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190" y="2879340"/>
            <a:ext cx="11906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19" descr="pp_es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253" y="2878185"/>
            <a:ext cx="118745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20" descr="wald_es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265" y="2876597"/>
            <a:ext cx="11938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21" descr="chimney_es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278" y="2878185"/>
            <a:ext cx="5191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4"/>
          <p:cNvSpPr txBox="1">
            <a:spLocks noChangeArrowheads="1"/>
          </p:cNvSpPr>
          <p:nvPr/>
        </p:nvSpPr>
        <p:spPr bwMode="auto">
          <a:xfrm>
            <a:off x="0" y="3842387"/>
            <a:ext cx="9144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de-DE" sz="2000" b="1" dirty="0" smtClean="0"/>
              <a:t>Michael </a:t>
            </a:r>
            <a:r>
              <a:rPr lang="de-DE" sz="2000" b="1" dirty="0" err="1" smtClean="0"/>
              <a:t>Buchwitz</a:t>
            </a:r>
            <a:endParaRPr lang="de-DE" sz="2000" b="1" dirty="0" smtClean="0"/>
          </a:p>
          <a:p>
            <a:pPr algn="ctr" eaLnBrk="1" hangingPunct="1"/>
            <a:r>
              <a:rPr lang="de-DE" sz="1600" dirty="0" smtClean="0"/>
              <a:t>Institute </a:t>
            </a:r>
            <a:r>
              <a:rPr lang="de-DE" sz="1600" dirty="0" err="1"/>
              <a:t>of</a:t>
            </a:r>
            <a:r>
              <a:rPr lang="de-DE" sz="1600" dirty="0"/>
              <a:t> Environmental </a:t>
            </a:r>
            <a:r>
              <a:rPr lang="de-DE" sz="1600" dirty="0" err="1"/>
              <a:t>Physics</a:t>
            </a:r>
            <a:r>
              <a:rPr lang="de-DE" sz="1600" dirty="0"/>
              <a:t> (IUP), </a:t>
            </a:r>
          </a:p>
          <a:p>
            <a:pPr algn="ctr" eaLnBrk="1" hangingPunct="1"/>
            <a:r>
              <a:rPr lang="de-DE" sz="1600" dirty="0"/>
              <a:t>University </a:t>
            </a:r>
            <a:r>
              <a:rPr lang="de-DE" sz="1600" dirty="0" err="1"/>
              <a:t>of</a:t>
            </a:r>
            <a:r>
              <a:rPr lang="de-DE" sz="1600" dirty="0"/>
              <a:t> Bremen, Bremen, </a:t>
            </a:r>
            <a:r>
              <a:rPr lang="de-DE" sz="1600" dirty="0" smtClean="0"/>
              <a:t>Germany</a:t>
            </a:r>
          </a:p>
          <a:p>
            <a:pPr algn="ctr" eaLnBrk="1" hangingPunct="1"/>
            <a:endParaRPr lang="de-DE" sz="800" dirty="0" smtClean="0"/>
          </a:p>
          <a:p>
            <a:pPr algn="ctr" eaLnBrk="1" hangingPunct="1"/>
            <a:r>
              <a:rPr lang="de-DE" sz="2000" b="1" i="1" dirty="0" smtClean="0"/>
              <a:t>&amp; </a:t>
            </a:r>
            <a:r>
              <a:rPr lang="de-DE" sz="2000" b="1" i="1" dirty="0" err="1" smtClean="0"/>
              <a:t>the</a:t>
            </a:r>
            <a:r>
              <a:rPr lang="de-DE" sz="2000" b="1" i="1" dirty="0" smtClean="0"/>
              <a:t> GHG-CCI </a:t>
            </a:r>
            <a:r>
              <a:rPr lang="de-DE" sz="2000" b="1" i="1" dirty="0" err="1" smtClean="0"/>
              <a:t>team</a:t>
            </a:r>
            <a:endParaRPr lang="en-GB" sz="2000" b="1" i="1" dirty="0"/>
          </a:p>
        </p:txBody>
      </p:sp>
      <p:sp>
        <p:nvSpPr>
          <p:cNvPr id="4" name="Textfeld 3"/>
          <p:cNvSpPr txBox="1"/>
          <p:nvPr/>
        </p:nvSpPr>
        <p:spPr>
          <a:xfrm>
            <a:off x="439834" y="1512909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2060"/>
                </a:solidFill>
              </a:rPr>
              <a:t>GHG-CCI: Recent scientific results, latest data products, future</a:t>
            </a:r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477" y="5764278"/>
            <a:ext cx="1465851" cy="1014412"/>
          </a:xfrm>
          <a:prstGeom prst="rect">
            <a:avLst/>
          </a:prstGeom>
        </p:spPr>
      </p:pic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8318500" y="6167438"/>
            <a:ext cx="671513" cy="62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317121"/>
              </p:ext>
            </p:extLst>
          </p:nvPr>
        </p:nvGraphicFramePr>
        <p:xfrm>
          <a:off x="174625" y="4921969"/>
          <a:ext cx="1916113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3" name="CorelDRAW" r:id="rId8" imgW="9506712" imgH="1676400" progId="CorelDraw.Graphic.10">
                  <p:embed/>
                </p:oleObj>
              </mc:Choice>
              <mc:Fallback>
                <p:oleObj name="CorelDRAW" r:id="rId8" imgW="9506712" imgH="1676400" progId="CorelDraw.Graphic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" y="4921969"/>
                        <a:ext cx="1916113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8318500" y="6119813"/>
            <a:ext cx="671513" cy="62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pic>
        <p:nvPicPr>
          <p:cNvPr id="20" name="Grafik 11" descr="ULE_unilogo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5372819"/>
            <a:ext cx="15875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Grafik 12" descr="Sron-Logo_100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996707"/>
            <a:ext cx="222726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Grafik 13" descr="717px-DLR_Logo.svg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5706731"/>
            <a:ext cx="857250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Grafik 15" descr="800px-KIT_LOGO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088872"/>
            <a:ext cx="1214437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Grafik 20" descr="17532699logo-aeronomie300dpi-jpg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940" y="4030532"/>
            <a:ext cx="666443" cy="104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Grafik 18" descr="logo_empa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739" y="5195202"/>
            <a:ext cx="1290637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Grafik 3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301257"/>
            <a:ext cx="5842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7" descr="https://encrypted-tbn3.gstatic.com/images?q=tbn:ANd9GcS9uW8SeqwXv5ajlhYu5cAY2poWvE4AWJKwvYMfmH2nGGizckdqyw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570" y="4246556"/>
            <a:ext cx="1040110" cy="127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445" y="5918778"/>
            <a:ext cx="864499" cy="86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688" y="5210626"/>
            <a:ext cx="796008" cy="806717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293" y="5266522"/>
            <a:ext cx="2718763" cy="584680"/>
          </a:xfrm>
          <a:prstGeom prst="rect">
            <a:avLst/>
          </a:prstGeom>
        </p:spPr>
      </p:pic>
      <p:sp>
        <p:nvSpPr>
          <p:cNvPr id="31" name="Textfeld 30"/>
          <p:cNvSpPr txBox="1"/>
          <p:nvPr/>
        </p:nvSpPr>
        <p:spPr>
          <a:xfrm>
            <a:off x="7595046" y="5509681"/>
            <a:ext cx="13694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i="1" dirty="0" smtClean="0">
                <a:solidFill>
                  <a:srgbClr val="002060"/>
                </a:solidFill>
              </a:rPr>
              <a:t>The </a:t>
            </a:r>
          </a:p>
          <a:p>
            <a:pPr algn="ctr"/>
            <a:r>
              <a:rPr lang="de-DE" sz="2000" b="1" i="1" dirty="0" smtClean="0">
                <a:solidFill>
                  <a:srgbClr val="002060"/>
                </a:solidFill>
              </a:rPr>
              <a:t>Inversion </a:t>
            </a:r>
          </a:p>
          <a:p>
            <a:pPr algn="ctr"/>
            <a:r>
              <a:rPr lang="de-DE" sz="2000" b="1" i="1" dirty="0" smtClean="0">
                <a:solidFill>
                  <a:srgbClr val="002060"/>
                </a:solidFill>
              </a:rPr>
              <a:t>Lab</a:t>
            </a:r>
            <a:endParaRPr lang="de-DE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9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251519" y="6250534"/>
            <a:ext cx="4999265" cy="540000"/>
          </a:xfrm>
          <a:prstGeom prst="roundRect">
            <a:avLst>
              <a:gd name="adj" fmla="val 788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903680"/>
            <a:ext cx="5040000" cy="226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5" y="1198290"/>
            <a:ext cx="5040000" cy="212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195736" y="2028255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Alexe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2195736" y="4836275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Turner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238" y="1397496"/>
            <a:ext cx="35242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254" y="4509120"/>
            <a:ext cx="3236218" cy="2089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318515" y="6228309"/>
            <a:ext cx="49322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Inferred US </a:t>
            </a:r>
            <a:r>
              <a:rPr lang="en-US" sz="1600" dirty="0"/>
              <a:t>anthropogenic methane source of </a:t>
            </a:r>
            <a:r>
              <a:rPr lang="en-US" sz="1600" dirty="0" smtClean="0"/>
              <a:t>40.2–42.7 </a:t>
            </a:r>
            <a:r>
              <a:rPr lang="en-US" sz="1600" dirty="0" err="1" smtClean="0"/>
              <a:t>Tg</a:t>
            </a:r>
            <a:r>
              <a:rPr lang="en-US" sz="1600" dirty="0" smtClean="0"/>
              <a:t>/a (higher than EDGAR and EPA)</a:t>
            </a:r>
            <a:endParaRPr lang="en-US" sz="1600" dirty="0"/>
          </a:p>
        </p:txBody>
      </p:sp>
      <p:sp>
        <p:nvSpPr>
          <p:cNvPr id="12" name="Abgerundetes Rechteck 11"/>
          <p:cNvSpPr/>
          <p:nvPr/>
        </p:nvSpPr>
        <p:spPr>
          <a:xfrm>
            <a:off x="251519" y="3442649"/>
            <a:ext cx="5106996" cy="1357767"/>
          </a:xfrm>
          <a:prstGeom prst="roundRect">
            <a:avLst>
              <a:gd name="adj" fmla="val 1137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261461" y="3476709"/>
            <a:ext cx="5030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</a:t>
            </a:r>
            <a:r>
              <a:rPr lang="en-US" sz="1600" dirty="0" smtClean="0"/>
              <a:t>mission maps </a:t>
            </a:r>
            <a:r>
              <a:rPr lang="en-US" sz="1600" dirty="0"/>
              <a:t>show overall good agreement among all </a:t>
            </a:r>
            <a:r>
              <a:rPr lang="en-US" sz="1600" dirty="0" smtClean="0"/>
              <a:t>satellite-based inversions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North America: significant redistribution </a:t>
            </a:r>
            <a:r>
              <a:rPr lang="en-US" sz="1600" dirty="0"/>
              <a:t>of CH</a:t>
            </a:r>
            <a:r>
              <a:rPr lang="en-US" sz="1600" baseline="-25000" dirty="0"/>
              <a:t>4</a:t>
            </a:r>
            <a:r>
              <a:rPr lang="en-US" sz="1600" dirty="0"/>
              <a:t> emissions from North-East </a:t>
            </a:r>
            <a:r>
              <a:rPr lang="en-US" sz="1600" dirty="0" smtClean="0"/>
              <a:t>to South-Central </a:t>
            </a:r>
            <a:r>
              <a:rPr lang="en-US" sz="1600" dirty="0"/>
              <a:t>United </a:t>
            </a:r>
            <a:r>
              <a:rPr lang="en-US" sz="1600" dirty="0" smtClean="0"/>
              <a:t>States</a:t>
            </a:r>
            <a:endParaRPr lang="de-DE" sz="1600" dirty="0"/>
          </a:p>
        </p:txBody>
      </p:sp>
      <p:sp>
        <p:nvSpPr>
          <p:cNvPr id="13" name="Rectangle 10"/>
          <p:cNvSpPr txBox="1">
            <a:spLocks noChangeArrowheads="1"/>
          </p:cNvSpPr>
          <p:nvPr/>
        </p:nvSpPr>
        <p:spPr>
          <a:xfrm>
            <a:off x="0" y="-13855"/>
            <a:ext cx="7884368" cy="1196751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Recent Publications: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da-DK" sz="3600" b="1" baseline="-25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a-DK" sz="3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sources/sinks (eg 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USA)</a:t>
            </a:r>
            <a:endParaRPr lang="da-DK" sz="3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da-DK" sz="36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63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50110"/>
            <a:ext cx="715327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493" y="1182896"/>
            <a:ext cx="3237208" cy="350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0"/>
          <p:cNvSpPr txBox="1">
            <a:spLocks noChangeArrowheads="1"/>
          </p:cNvSpPr>
          <p:nvPr/>
        </p:nvSpPr>
        <p:spPr>
          <a:xfrm>
            <a:off x="0" y="-13855"/>
            <a:ext cx="7884368" cy="1196751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Recent Publications: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Model &amp; TCCON comparisons</a:t>
            </a:r>
            <a:endParaRPr lang="da-DK" sz="3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da-DK" sz="36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61" y="1472445"/>
            <a:ext cx="5688632" cy="102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/>
          <p:cNvSpPr txBox="1"/>
          <p:nvPr/>
        </p:nvSpPr>
        <p:spPr>
          <a:xfrm>
            <a:off x="3761117" y="1704721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Parker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599419" y="5521181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0070C0"/>
                </a:solidFill>
              </a:rPr>
              <a:t>Kulawik</a:t>
            </a:r>
            <a:r>
              <a:rPr lang="de-DE" sz="1600" b="1" dirty="0" smtClean="0">
                <a:solidFill>
                  <a:srgbClr val="0070C0"/>
                </a:solidFill>
              </a:rPr>
              <a:t> et al., 2016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8173942" y="1148390"/>
            <a:ext cx="8453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rgbClr val="FF0000"/>
                </a:solidFill>
              </a:rPr>
              <a:t>GOSAT</a:t>
            </a:r>
            <a:endParaRPr lang="de-DE" sz="1200" b="1" dirty="0">
              <a:solidFill>
                <a:srgbClr val="FF0000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8172400" y="3039495"/>
            <a:ext cx="8453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rgbClr val="FF0000"/>
                </a:solidFill>
              </a:rPr>
              <a:t>MACC</a:t>
            </a:r>
            <a:endParaRPr lang="de-DE" sz="1200" b="1" dirty="0">
              <a:solidFill>
                <a:srgbClr val="FF0000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44" y="3033886"/>
            <a:ext cx="4665199" cy="192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76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91" y="4057565"/>
            <a:ext cx="5040000" cy="196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94801" y="4384047"/>
            <a:ext cx="5240390" cy="701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Abgerundetes Rechteck 14"/>
          <p:cNvSpPr/>
          <p:nvPr/>
        </p:nvSpPr>
        <p:spPr>
          <a:xfrm>
            <a:off x="94801" y="3062376"/>
            <a:ext cx="5240390" cy="1637874"/>
          </a:xfrm>
          <a:prstGeom prst="roundRect">
            <a:avLst>
              <a:gd name="adj" fmla="val 1137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91" y="1221941"/>
            <a:ext cx="5040000" cy="181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2267744" y="4997226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0070C0"/>
                </a:solidFill>
              </a:rPr>
              <a:t>Laeng</a:t>
            </a:r>
            <a:r>
              <a:rPr lang="de-DE" sz="1600" b="1" dirty="0" smtClean="0">
                <a:solidFill>
                  <a:srgbClr val="0070C0"/>
                </a:solidFill>
              </a:rPr>
              <a:t>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2267744" y="2060848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Lindqvist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65382"/>
            <a:ext cx="3349649" cy="2739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807861"/>
            <a:ext cx="80962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815" y="4221088"/>
            <a:ext cx="1738649" cy="255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48472"/>
            <a:ext cx="1340630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202570" y="3076802"/>
            <a:ext cx="50788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Model-to-model differences </a:t>
            </a:r>
            <a:r>
              <a:rPr lang="en-US" sz="1600" dirty="0"/>
              <a:t>can be larger than </a:t>
            </a:r>
            <a:r>
              <a:rPr lang="en-US" sz="1600" dirty="0" smtClean="0"/>
              <a:t>GOSAT-to-model differences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GOSAT retrievals of </a:t>
            </a:r>
            <a:r>
              <a:rPr lang="en-US" sz="1600" dirty="0"/>
              <a:t>the XCO</a:t>
            </a:r>
            <a:r>
              <a:rPr lang="en-US" sz="1600" baseline="-25000" dirty="0"/>
              <a:t>2</a:t>
            </a:r>
            <a:r>
              <a:rPr lang="en-US" sz="1600" dirty="0"/>
              <a:t> seasonal cycle may be sufficiently accurate </a:t>
            </a:r>
            <a:r>
              <a:rPr lang="en-US" sz="1600" dirty="0" smtClean="0"/>
              <a:t>to evaluate </a:t>
            </a:r>
            <a:r>
              <a:rPr lang="en-US" sz="1600" dirty="0"/>
              <a:t>land surface models in regions with </a:t>
            </a:r>
            <a:r>
              <a:rPr lang="en-US" sz="1600" dirty="0" smtClean="0"/>
              <a:t> significant discrepancies </a:t>
            </a:r>
            <a:r>
              <a:rPr lang="de-DE" sz="1600" dirty="0" err="1" smtClean="0"/>
              <a:t>between</a:t>
            </a:r>
            <a:r>
              <a:rPr lang="de-DE" sz="1600" dirty="0" smtClean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models</a:t>
            </a:r>
            <a:r>
              <a:rPr lang="de-DE" sz="1600" dirty="0"/>
              <a:t>.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427206" y="6138686"/>
            <a:ext cx="4864873" cy="524830"/>
          </a:xfrm>
          <a:prstGeom prst="roundRect">
            <a:avLst>
              <a:gd name="adj" fmla="val 1137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526849" y="6121433"/>
            <a:ext cx="47652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Various</a:t>
            </a:r>
            <a:r>
              <a:rPr lang="de-DE" sz="1600" dirty="0" smtClean="0"/>
              <a:t> </a:t>
            </a:r>
            <a:r>
              <a:rPr lang="de-DE" sz="1600" dirty="0" err="1" smtClean="0"/>
              <a:t>comparisons</a:t>
            </a:r>
            <a:r>
              <a:rPr lang="de-DE" sz="1600" dirty="0" smtClean="0"/>
              <a:t> </a:t>
            </a:r>
            <a:r>
              <a:rPr lang="de-DE" sz="1600" dirty="0" err="1" smtClean="0"/>
              <a:t>including</a:t>
            </a:r>
            <a:r>
              <a:rPr lang="de-DE" sz="1600" dirty="0" smtClean="0"/>
              <a:t> SCIAMACHY solar </a:t>
            </a:r>
            <a:r>
              <a:rPr lang="de-DE" sz="1600" dirty="0" err="1" smtClean="0"/>
              <a:t>occultation</a:t>
            </a:r>
            <a:r>
              <a:rPr lang="de-DE" sz="1600" dirty="0" smtClean="0"/>
              <a:t> (GHG-CCI)</a:t>
            </a:r>
            <a:endParaRPr lang="de-DE" sz="1600" dirty="0"/>
          </a:p>
        </p:txBody>
      </p:sp>
      <p:sp>
        <p:nvSpPr>
          <p:cNvPr id="18" name="Rectangle 10"/>
          <p:cNvSpPr txBox="1">
            <a:spLocks noChangeArrowheads="1"/>
          </p:cNvSpPr>
          <p:nvPr/>
        </p:nvSpPr>
        <p:spPr>
          <a:xfrm>
            <a:off x="0" y="-13855"/>
            <a:ext cx="7884368" cy="1196751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Recent Publications: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da-DK" sz="36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seasonal cycle, MIPAS CH</a:t>
            </a:r>
            <a:r>
              <a:rPr lang="da-DK" sz="36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9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7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6492090" y="4005063"/>
            <a:ext cx="2472397" cy="624827"/>
          </a:xfrm>
          <a:prstGeom prst="roundRect">
            <a:avLst>
              <a:gd name="adj" fmla="val 6295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Abgerundetes Rechteck 9"/>
          <p:cNvSpPr/>
          <p:nvPr/>
        </p:nvSpPr>
        <p:spPr>
          <a:xfrm>
            <a:off x="162259" y="3391498"/>
            <a:ext cx="6281949" cy="633815"/>
          </a:xfrm>
          <a:prstGeom prst="roundRect">
            <a:avLst>
              <a:gd name="adj" fmla="val 648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53" y="1182495"/>
            <a:ext cx="5040000" cy="216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53" y="4293096"/>
            <a:ext cx="5040000" cy="226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2267744" y="1924420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Heymann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2267744" y="5034662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0070C0"/>
                </a:solidFill>
              </a:rPr>
              <a:t>Massart</a:t>
            </a:r>
            <a:r>
              <a:rPr lang="de-DE" sz="1600" b="1" dirty="0" smtClean="0">
                <a:solidFill>
                  <a:srgbClr val="0070C0"/>
                </a:solidFill>
              </a:rPr>
              <a:t>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896" y="1254503"/>
            <a:ext cx="352659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639381"/>
            <a:ext cx="3395741" cy="206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07504" y="3403036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New GOSAT XCO</a:t>
            </a:r>
            <a:r>
              <a:rPr lang="de-DE" sz="1600" baseline="-25000" dirty="0" smtClean="0"/>
              <a:t>2</a:t>
            </a:r>
            <a:r>
              <a:rPr lang="de-DE" sz="1600" dirty="0" smtClean="0"/>
              <a:t> </a:t>
            </a:r>
            <a:r>
              <a:rPr lang="de-DE" sz="1600" dirty="0" err="1" smtClean="0"/>
              <a:t>product</a:t>
            </a:r>
            <a:r>
              <a:rPr lang="de-DE" sz="1600" dirty="0" smtClean="0"/>
              <a:t> (MACC </a:t>
            </a:r>
            <a:r>
              <a:rPr lang="de-DE" sz="1600" dirty="0" err="1" smtClean="0"/>
              <a:t>project</a:t>
            </a:r>
            <a:r>
              <a:rPr lang="de-DE" sz="1600" dirty="0" smtClean="0"/>
              <a:t>) </a:t>
            </a:r>
            <a:r>
              <a:rPr lang="de-DE" sz="1600" dirty="0" err="1" smtClean="0"/>
              <a:t>generated</a:t>
            </a:r>
            <a:r>
              <a:rPr lang="de-DE" sz="1600" dirty="0" smtClean="0"/>
              <a:t> </a:t>
            </a:r>
            <a:r>
              <a:rPr lang="de-DE" sz="1600" dirty="0" err="1" smtClean="0"/>
              <a:t>with</a:t>
            </a:r>
            <a:r>
              <a:rPr lang="de-DE" sz="1600" dirty="0" smtClean="0"/>
              <a:t> same BESD </a:t>
            </a:r>
            <a:r>
              <a:rPr lang="de-DE" sz="1600" dirty="0" err="1" smtClean="0"/>
              <a:t>algorithm</a:t>
            </a:r>
            <a:r>
              <a:rPr lang="de-DE" sz="1600" dirty="0" smtClean="0"/>
              <a:t> </a:t>
            </a:r>
            <a:r>
              <a:rPr lang="de-DE" sz="1600" dirty="0" err="1" smtClean="0"/>
              <a:t>as</a:t>
            </a:r>
            <a:r>
              <a:rPr lang="de-DE" sz="1600" dirty="0" smtClean="0"/>
              <a:t> </a:t>
            </a:r>
            <a:r>
              <a:rPr lang="de-DE" sz="1600" dirty="0" err="1" smtClean="0"/>
              <a:t>used</a:t>
            </a:r>
            <a:r>
              <a:rPr lang="de-DE" sz="1600" dirty="0" smtClean="0"/>
              <a:t>  </a:t>
            </a:r>
            <a:r>
              <a:rPr lang="de-DE" sz="1600" dirty="0" err="1" smtClean="0"/>
              <a:t>for</a:t>
            </a:r>
            <a:r>
              <a:rPr lang="de-DE" sz="1600" dirty="0" smtClean="0"/>
              <a:t> SCIAMACHY (GHG-CCI, MACC)</a:t>
            </a:r>
            <a:endParaRPr lang="de-DE" sz="1600" dirty="0"/>
          </a:p>
        </p:txBody>
      </p:sp>
      <p:sp>
        <p:nvSpPr>
          <p:cNvPr id="11" name="Textfeld 10"/>
          <p:cNvSpPr txBox="1"/>
          <p:nvPr/>
        </p:nvSpPr>
        <p:spPr>
          <a:xfrm>
            <a:off x="6553718" y="4027863"/>
            <a:ext cx="2333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Assessed</a:t>
            </a:r>
            <a:r>
              <a:rPr lang="de-DE" sz="1600" dirty="0" smtClean="0"/>
              <a:t> </a:t>
            </a:r>
            <a:r>
              <a:rPr lang="de-DE" sz="1600" dirty="0" err="1" smtClean="0"/>
              <a:t>and</a:t>
            </a:r>
            <a:r>
              <a:rPr lang="de-DE" sz="1600" dirty="0" smtClean="0"/>
              <a:t> </a:t>
            </a:r>
            <a:r>
              <a:rPr lang="de-DE" sz="1600" dirty="0" err="1" smtClean="0"/>
              <a:t>used</a:t>
            </a:r>
            <a:r>
              <a:rPr lang="de-DE" sz="1600" dirty="0" smtClean="0"/>
              <a:t> at ECMWF</a:t>
            </a:r>
            <a:endParaRPr lang="de-DE" sz="1600" dirty="0"/>
          </a:p>
        </p:txBody>
      </p:sp>
      <p:sp>
        <p:nvSpPr>
          <p:cNvPr id="3" name="Nach unten gekrümmter Pfeil 2"/>
          <p:cNvSpPr/>
          <p:nvPr/>
        </p:nvSpPr>
        <p:spPr>
          <a:xfrm rot="807327">
            <a:off x="6573767" y="3613210"/>
            <a:ext cx="765327" cy="262612"/>
          </a:xfrm>
          <a:prstGeom prst="curvedDownArrow">
            <a:avLst>
              <a:gd name="adj1" fmla="val 48237"/>
              <a:gd name="adj2" fmla="val 9759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ectangle 10"/>
          <p:cNvSpPr txBox="1">
            <a:spLocks noChangeArrowheads="1"/>
          </p:cNvSpPr>
          <p:nvPr/>
        </p:nvSpPr>
        <p:spPr>
          <a:xfrm>
            <a:off x="0" y="-13855"/>
            <a:ext cx="7884368" cy="1196751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Recent Publications: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XCO</a:t>
            </a:r>
            <a:r>
              <a:rPr lang="da-DK" sz="36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via BESD algorithm </a:t>
            </a:r>
          </a:p>
        </p:txBody>
      </p:sp>
      <p:sp>
        <p:nvSpPr>
          <p:cNvPr id="15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30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9144000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Data</a:t>
            </a: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21534"/>
            <a:ext cx="7318694" cy="6036466"/>
          </a:xfrm>
          <a:prstGeom prst="rect">
            <a:avLst/>
          </a:prstGeom>
        </p:spPr>
      </p:pic>
      <p:sp>
        <p:nvSpPr>
          <p:cNvPr id="3" name="Pfeil nach rechts 2"/>
          <p:cNvSpPr/>
          <p:nvPr/>
        </p:nvSpPr>
        <p:spPr>
          <a:xfrm>
            <a:off x="343776" y="5157192"/>
            <a:ext cx="990859" cy="43204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Stern mit 5 Zacken 4"/>
          <p:cNvSpPr/>
          <p:nvPr/>
        </p:nvSpPr>
        <p:spPr>
          <a:xfrm rot="20931502">
            <a:off x="257966" y="2774650"/>
            <a:ext cx="3228739" cy="1872208"/>
          </a:xfrm>
          <a:prstGeom prst="star5">
            <a:avLst>
              <a:gd name="adj" fmla="val 3240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New:</a:t>
            </a:r>
          </a:p>
          <a:p>
            <a:pPr algn="ctr"/>
            <a:r>
              <a:rPr lang="de-DE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Feb. 2016:</a:t>
            </a:r>
          </a:p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CRDP#3</a:t>
            </a:r>
            <a:endParaRPr lang="de-DE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17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"/>
          <p:cNvSpPr txBox="1">
            <a:spLocks noChangeArrowheads="1"/>
          </p:cNvSpPr>
          <p:nvPr/>
        </p:nvSpPr>
        <p:spPr>
          <a:xfrm>
            <a:off x="0" y="76200"/>
            <a:ext cx="7956550" cy="796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Data Set CRDP#3</a:t>
            </a:r>
            <a:endParaRPr lang="it-IT" sz="4800" b="1" baseline="-25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7" y="1196752"/>
            <a:ext cx="8961905" cy="5514286"/>
          </a:xfrm>
          <a:prstGeom prst="rect">
            <a:avLst/>
          </a:prstGeom>
        </p:spPr>
      </p:pic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0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81" y="1340768"/>
            <a:ext cx="4083334" cy="25200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4083334" cy="2520000"/>
          </a:xfrm>
          <a:prstGeom prst="rect">
            <a:avLst/>
          </a:prstGeom>
        </p:spPr>
      </p:pic>
      <p:sp>
        <p:nvSpPr>
          <p:cNvPr id="11" name="Rectangle 10"/>
          <p:cNvSpPr txBox="1">
            <a:spLocks noChangeArrowheads="1"/>
          </p:cNvSpPr>
          <p:nvPr/>
        </p:nvSpPr>
        <p:spPr>
          <a:xfrm>
            <a:off x="0" y="76200"/>
            <a:ext cx="7956550" cy="796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CRDP#3: XCO</a:t>
            </a:r>
            <a:r>
              <a:rPr lang="da-DK" sz="48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4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&amp; XCH</a:t>
            </a:r>
            <a:r>
              <a:rPr lang="da-DK" sz="48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endParaRPr lang="it-IT" sz="4800" b="1" baseline="-25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48" y="4077352"/>
            <a:ext cx="4083334" cy="252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38" y="4077352"/>
            <a:ext cx="408333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0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84368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CRDP#3: XCO</a:t>
            </a:r>
            <a:r>
              <a:rPr lang="da-DK" sz="44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39" y="4029845"/>
            <a:ext cx="4397715" cy="27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38" y="1205346"/>
            <a:ext cx="4397715" cy="27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330" y="1378476"/>
            <a:ext cx="4104535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475" y="4138238"/>
            <a:ext cx="4133133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87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84368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CRDP#3: Validation</a:t>
            </a: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4032448" cy="58071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pieren 4"/>
          <p:cNvGrpSpPr/>
          <p:nvPr/>
        </p:nvGrpSpPr>
        <p:grpSpPr>
          <a:xfrm>
            <a:off x="2699792" y="4653136"/>
            <a:ext cx="1440160" cy="338554"/>
            <a:chOff x="7020272" y="6381589"/>
            <a:chExt cx="1440160" cy="338554"/>
          </a:xfrm>
        </p:grpSpPr>
        <p:sp>
          <p:nvSpPr>
            <p:cNvPr id="7" name="Rechteck 6"/>
            <p:cNvSpPr/>
            <p:nvPr/>
          </p:nvSpPr>
          <p:spPr>
            <a:xfrm>
              <a:off x="7020272" y="6442854"/>
              <a:ext cx="144016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7294047" y="6381589"/>
              <a:ext cx="1080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b="1" dirty="0" smtClean="0">
                  <a:solidFill>
                    <a:srgbClr val="FF0000"/>
                  </a:solidFill>
                </a:rPr>
                <a:t>PVIR v4</a:t>
              </a:r>
              <a:endParaRPr lang="de-DE" sz="16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581" y="1268760"/>
            <a:ext cx="4340899" cy="36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721" y="5157192"/>
            <a:ext cx="4199186" cy="976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613229" y="6200310"/>
            <a:ext cx="5326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hlinkClick r:id="rId5"/>
              </a:rPr>
              <a:t>http://www.esa-ghg-cci.org/?</a:t>
            </a:r>
            <a:r>
              <a:rPr lang="de-DE" dirty="0" smtClean="0">
                <a:hlinkClick r:id="rId5"/>
              </a:rPr>
              <a:t>q=webfm_send/300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276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095253"/>
              </p:ext>
            </p:extLst>
          </p:nvPr>
        </p:nvGraphicFramePr>
        <p:xfrm>
          <a:off x="164998" y="47357"/>
          <a:ext cx="8799490" cy="650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642"/>
                <a:gridCol w="1152128"/>
                <a:gridCol w="1656184"/>
                <a:gridCol w="1584176"/>
                <a:gridCol w="1616990"/>
                <a:gridCol w="1623370"/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GHG-CCI: </a:t>
                      </a:r>
                      <a:r>
                        <a:rPr lang="de-DE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Estimates</a:t>
                      </a: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achieved</a:t>
                      </a: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</a:t>
                      </a:r>
                      <a:r>
                        <a:rPr lang="de-DE" sz="20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(#)</a:t>
                      </a: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CRDP#3 XCO</a:t>
                      </a:r>
                      <a:r>
                        <a:rPr lang="de-DE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de-DE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Sensor</a:t>
                      </a:r>
                      <a:endParaRPr lang="de-DE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Algorithm</a:t>
                      </a:r>
                      <a:endParaRPr lang="de-DE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Random</a:t>
                      </a:r>
                    </a:p>
                    <a:p>
                      <a:pPr algn="ctr"/>
                      <a:r>
                        <a:rPr lang="de-DE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error</a:t>
                      </a:r>
                      <a:r>
                        <a:rPr lang="de-DE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[ppm]</a:t>
                      </a:r>
                      <a:endParaRPr lang="de-DE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Systematic</a:t>
                      </a:r>
                      <a:endParaRPr lang="de-DE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error</a:t>
                      </a:r>
                      <a:r>
                        <a:rPr lang="de-DE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[ppm]</a:t>
                      </a:r>
                      <a:endParaRPr lang="de-DE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Stability</a:t>
                      </a:r>
                      <a:r>
                        <a:rPr lang="de-DE" sz="1400" b="1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(§§)</a:t>
                      </a:r>
                      <a:r>
                        <a:rPr lang="de-DE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de-DE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[ppm/</a:t>
                      </a:r>
                      <a:r>
                        <a:rPr lang="de-DE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</a:t>
                      </a:r>
                      <a:r>
                        <a:rPr lang="de-DE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lang="de-DE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Details</a:t>
                      </a:r>
                    </a:p>
                    <a:p>
                      <a:pPr algn="ctr"/>
                      <a:r>
                        <a:rPr lang="de-DE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</a:t>
                      </a:r>
                      <a:r>
                        <a:rPr lang="de-DE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SCIAMACHY </a:t>
                      </a:r>
                    </a:p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ENVISAT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BESD v02.01.01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0.41</a:t>
                      </a:r>
                      <a:r>
                        <a:rPr lang="de-DE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- 0.66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0.42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</a:t>
                      </a:r>
                      <a:r>
                        <a:rPr lang="de-DE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0.8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-0.03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+/- 0.10</a:t>
                      </a:r>
                      <a:endParaRPr lang="de-DE" sz="1100" dirty="0" smtClean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-0.11 +/- 0.28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-0.04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+/- 0.33</a:t>
                      </a:r>
                      <a:endParaRPr lang="de-DE" sz="1100" dirty="0" smtClean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-0.01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+/- 0.09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 (</a:t>
                      </a:r>
                      <a:r>
                        <a:rPr lang="de-DE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</a:t>
                      </a:r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3)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(6.1.1)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 (6.1.5) 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QC/QA (7.1)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SCIAMACHY </a:t>
                      </a:r>
                    </a:p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ENVISAT</a:t>
                      </a:r>
                      <a:endParaRPr lang="de-DE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WFMD</a:t>
                      </a:r>
                    </a:p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v3.9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 – 0.99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1.1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+/- 0.16</a:t>
                      </a:r>
                      <a:endParaRPr lang="de-DE" sz="1100" dirty="0" smtClean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[0.01, 0.04]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0.14 +/-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0.29</a:t>
                      </a:r>
                    </a:p>
                    <a:p>
                      <a:pPr algn="ctr"/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 +/- 0.46</a:t>
                      </a:r>
                    </a:p>
                    <a:p>
                      <a:pPr algn="ctr"/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 +/- 0.10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 (3)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(6.1.2)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(6.1.1)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 (6.1.5) 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QC/QA (7.1)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TANSO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GOSAT</a:t>
                      </a:r>
                      <a:endParaRPr lang="de-DE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OCFP v6.0</a:t>
                      </a:r>
                    </a:p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UoL</a:t>
                      </a:r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-FP)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0.46</a:t>
                      </a:r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- 0.58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0.42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</a:t>
                      </a:r>
                      <a:r>
                        <a:rPr lang="de-DE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0.5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-0.19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+/- 0.19</a:t>
                      </a:r>
                      <a:endParaRPr lang="de-DE" sz="1100" dirty="0" smtClean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-0.19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+/- 0.17</a:t>
                      </a:r>
                      <a:endParaRPr lang="de-DE" sz="1100" dirty="0" smtClean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-0.11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+/- 0.14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 (3)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(6.1.3)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 (6.1.5) 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QC/QA (7.1)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TANSO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GOSAT</a:t>
                      </a:r>
                      <a:endParaRPr lang="de-DE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SRFP v2.3.7</a:t>
                      </a:r>
                    </a:p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RemoTeC</a:t>
                      </a:r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</a:t>
                      </a:r>
                      <a:r>
                        <a:rPr lang="de-DE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- 0.62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0.53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0.6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+/- 0.31</a:t>
                      </a:r>
                      <a:endParaRPr lang="de-DE" sz="1100" dirty="0" smtClean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-0.015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+/- 0.28</a:t>
                      </a:r>
                      <a:endParaRPr lang="de-DE" sz="1100" dirty="0" smtClean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-0.08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+/- 0.11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 (3)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(6.1.4)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 (6.1.5) 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QC/QA (7.1)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SCIAMACHY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 GOSAT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</a:t>
                      </a:r>
                    </a:p>
                    <a:p>
                      <a:pPr algn="ctr"/>
                      <a:r>
                        <a:rPr lang="de-DE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v2.1a</a:t>
                      </a:r>
                      <a:endParaRPr lang="de-DE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0.51 - 0.61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0.42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-0.04 +/- 0.27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-0.07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+/- 0.33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 (3)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 (6.1.5) 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SCIAMACHY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GOSAT</a:t>
                      </a:r>
                      <a:endParaRPr lang="de-DE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</a:t>
                      </a:r>
                    </a:p>
                    <a:p>
                      <a:pPr algn="ctr"/>
                      <a:r>
                        <a:rPr lang="de-DE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v2.1b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0.32</a:t>
                      </a:r>
                      <a:r>
                        <a:rPr lang="de-DE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- 0.61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0.44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-0.13 +/- 0.45</a:t>
                      </a:r>
                      <a:endParaRPr lang="de-DE" sz="11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-0.10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+/- 0.22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 (3)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 (6.1.5) 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TANSO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GOSAT</a:t>
                      </a:r>
                      <a:endParaRPr lang="de-DE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</a:t>
                      </a:r>
                    </a:p>
                    <a:p>
                      <a:pPr algn="ctr"/>
                      <a:r>
                        <a:rPr lang="de-DE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v2.1c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0.41</a:t>
                      </a:r>
                      <a:r>
                        <a:rPr lang="de-DE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- 0.54</a:t>
                      </a: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0.45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-0.14 +/- 0.33</a:t>
                      </a:r>
                      <a:endParaRPr lang="de-DE" sz="11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-0.06</a:t>
                      </a:r>
                      <a:r>
                        <a:rPr lang="de-DE" sz="1100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+/- 0.22</a:t>
                      </a:r>
                      <a:endParaRPr lang="de-DE" sz="11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 (3)</a:t>
                      </a:r>
                    </a:p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EMMA (6.1.5) 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Required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 / B / T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 / 3 / 8</a:t>
                      </a:r>
                    </a:p>
                    <a:p>
                      <a:pPr algn="ctr"/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0.2 / 0.3 / 0.5</a:t>
                      </a:r>
                    </a:p>
                    <a:p>
                      <a:pPr algn="ctr"/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0.2 / 0.3 / 0.5</a:t>
                      </a:r>
                    </a:p>
                    <a:p>
                      <a:pPr algn="ctr"/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0.2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/URD GHG-CCI v2/</a:t>
                      </a:r>
                    </a:p>
                    <a:p>
                      <a:r>
                        <a:rPr lang="de-DE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/GCOS -154/</a:t>
                      </a:r>
                      <a:endParaRPr lang="de-DE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370840"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(#) As </a:t>
                      </a:r>
                      <a:r>
                        <a:rPr lang="de-DE" sz="1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mostly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comparison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ground-based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TCCON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observations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neglecting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TCCON </a:t>
                      </a:r>
                      <a:r>
                        <a:rPr lang="de-DE" sz="1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accuracy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(1-sigma)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0.4 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ppm</a:t>
                      </a:r>
                    </a:p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 </a:t>
                      </a:r>
                      <a:r>
                        <a:rPr lang="de-DE" sz="1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numbers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at least URDv2 </a:t>
                      </a:r>
                      <a:r>
                        <a:rPr lang="de-DE" sz="1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threshold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requirement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fulfilled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values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random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systematic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errors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1-sigma; </a:t>
                      </a:r>
                    </a:p>
                    <a:p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(§§) Long-term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drift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only</a:t>
                      </a:r>
                      <a:endParaRPr lang="de-DE" sz="1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pSp>
        <p:nvGrpSpPr>
          <p:cNvPr id="6" name="Gruppieren 5"/>
          <p:cNvGrpSpPr/>
          <p:nvPr/>
        </p:nvGrpSpPr>
        <p:grpSpPr>
          <a:xfrm>
            <a:off x="7020272" y="6381589"/>
            <a:ext cx="1440160" cy="338554"/>
            <a:chOff x="7020272" y="6381589"/>
            <a:chExt cx="1440160" cy="338554"/>
          </a:xfrm>
        </p:grpSpPr>
        <p:sp>
          <p:nvSpPr>
            <p:cNvPr id="3" name="Rechteck 2"/>
            <p:cNvSpPr/>
            <p:nvPr/>
          </p:nvSpPr>
          <p:spPr>
            <a:xfrm>
              <a:off x="7020272" y="6442854"/>
              <a:ext cx="144016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7294047" y="6381589"/>
              <a:ext cx="1080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b="1" dirty="0" smtClean="0">
                  <a:solidFill>
                    <a:srgbClr val="FF0000"/>
                  </a:solidFill>
                </a:rPr>
                <a:t>PVIR v4</a:t>
              </a:r>
              <a:endParaRPr lang="de-DE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09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84368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Outline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67544" y="1700808"/>
            <a:ext cx="81369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err="1" smtClean="0"/>
              <a:t>Reminder</a:t>
            </a:r>
            <a:r>
              <a:rPr lang="de-DE" sz="2400" b="1" dirty="0" smtClean="0"/>
              <a:t>: ECV GHG &amp; GHG-CCI </a:t>
            </a:r>
            <a:r>
              <a:rPr lang="de-DE" sz="2400" b="1" dirty="0" err="1" smtClean="0"/>
              <a:t>approach</a:t>
            </a:r>
            <a:endParaRPr lang="de-DE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err="1" smtClean="0"/>
              <a:t>Overview</a:t>
            </a:r>
            <a:r>
              <a:rPr lang="de-DE" sz="2400" b="1" dirty="0" smtClean="0"/>
              <a:t> </a:t>
            </a:r>
            <a:r>
              <a:rPr lang="de-DE" sz="2400" b="1" dirty="0" err="1"/>
              <a:t>recent</a:t>
            </a:r>
            <a:r>
              <a:rPr lang="de-DE" sz="2400" b="1" dirty="0"/>
              <a:t> </a:t>
            </a:r>
            <a:r>
              <a:rPr lang="de-DE" sz="2400" b="1" dirty="0" smtClean="0"/>
              <a:t>(2015+) </a:t>
            </a:r>
            <a:r>
              <a:rPr lang="de-DE" sz="2400" b="1" dirty="0" err="1" smtClean="0"/>
              <a:t>publications</a:t>
            </a:r>
            <a:endParaRPr lang="de-DE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err="1" smtClean="0"/>
              <a:t>Overview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latest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data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set</a:t>
            </a:r>
            <a:r>
              <a:rPr lang="de-DE" sz="2400" b="1" dirty="0" smtClean="0"/>
              <a:t> (CRDP3)</a:t>
            </a:r>
            <a:endParaRPr lang="de-DE" sz="2400" b="1" dirty="0"/>
          </a:p>
          <a:p>
            <a:endParaRPr lang="de-DE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smtClean="0"/>
              <a:t>Cross-ECV </a:t>
            </a:r>
            <a:r>
              <a:rPr lang="de-DE" sz="2400" b="1" dirty="0" err="1" smtClean="0"/>
              <a:t>activities</a:t>
            </a:r>
            <a:endParaRPr lang="de-DE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/>
              <a:t>O</a:t>
            </a:r>
            <a:r>
              <a:rPr lang="de-DE" sz="2400" b="1" dirty="0" smtClean="0"/>
              <a:t>bs4MIPs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err="1" smtClean="0"/>
              <a:t>Activities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until</a:t>
            </a:r>
            <a:r>
              <a:rPr lang="de-DE" sz="2400" b="1" dirty="0" smtClean="0"/>
              <a:t> end </a:t>
            </a:r>
            <a:r>
              <a:rPr lang="de-DE" sz="2400" b="1" dirty="0" err="1" smtClean="0"/>
              <a:t>of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ongoing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project</a:t>
            </a:r>
            <a:endParaRPr lang="de-DE" sz="2000" dirty="0"/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95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549461"/>
              </p:ext>
            </p:extLst>
          </p:nvPr>
        </p:nvGraphicFramePr>
        <p:xfrm>
          <a:off x="107504" y="510122"/>
          <a:ext cx="8927072" cy="6192520"/>
        </p:xfrm>
        <a:graphic>
          <a:graphicData uri="http://schemas.openxmlformats.org/drawingml/2006/table">
            <a:tbl>
              <a:tblPr firstRow="1" bandRow="1"/>
              <a:tblGrid>
                <a:gridCol w="1222216"/>
                <a:gridCol w="2304256"/>
                <a:gridCol w="2594208"/>
                <a:gridCol w="2806392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</a:t>
                      </a:r>
                      <a:r>
                        <a:rPr lang="de-DE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(*)</a:t>
                      </a:r>
                      <a:endParaRPr lang="de-DE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Resolution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Accuracy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Stability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(§§)</a:t>
                      </a:r>
                      <a:endParaRPr lang="de-DE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de-DE" sz="2400" b="1" dirty="0" smtClean="0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XCO</a:t>
                      </a:r>
                      <a:r>
                        <a:rPr lang="de-DE" sz="2400" b="1" baseline="-25000" dirty="0" smtClean="0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de-DE" sz="2400" b="1" baseline="-25000" dirty="0">
                        <a:solidFill>
                          <a:srgbClr val="008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de-DE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Temporal:</a:t>
                      </a:r>
                    </a:p>
                    <a:p>
                      <a:pPr algn="ctr"/>
                      <a:r>
                        <a:rPr lang="de-DE" sz="16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GCOS: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 </a:t>
                      </a:r>
                      <a:r>
                        <a:rPr lang="de-DE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hours</a:t>
                      </a:r>
                      <a:endParaRPr lang="de-DE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e-DE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Achieved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Days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existing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planned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mission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meets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temporal </a:t>
                      </a: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resolution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requirement</a:t>
                      </a:r>
                      <a:r>
                        <a:rPr kumimoji="0" lang="de-DE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de-DE" sz="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Spatial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sz="16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5-10 km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Achieved</a:t>
                      </a:r>
                      <a:r>
                        <a:rPr lang="de-DE" sz="1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($)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10 km</a:t>
                      </a:r>
                      <a:endParaRPr lang="de-DE" sz="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($) </a:t>
                      </a:r>
                      <a:r>
                        <a:rPr lang="de-DE" sz="1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GOSAT. 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SCIAMACHY: 30x60 km</a:t>
                      </a:r>
                      <a:r>
                        <a:rPr lang="de-DE" sz="10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aseline="0" dirty="0" smtClean="0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URD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SCIAMACHY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GOSAT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useful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generate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ECV GHG.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Note: </a:t>
                      </a:r>
                      <a:r>
                        <a:rPr lang="de-DE" sz="1000" baseline="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</a:t>
                      </a:r>
                      <a:r>
                        <a:rPr lang="de-DE" sz="10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requirements</a:t>
                      </a:r>
                      <a:r>
                        <a:rPr lang="de-DE" sz="10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requirements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but </a:t>
                      </a:r>
                      <a:r>
                        <a:rPr lang="de-DE" sz="1000" baseline="0" dirty="0" smtClean="0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URD</a:t>
                      </a:r>
                      <a:r>
                        <a:rPr lang="de-DE" sz="10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requirements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listed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here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threshold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minumum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de-DE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requirements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de-DE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lvl="0" algn="ctr"/>
                      <a:r>
                        <a:rPr lang="de-DE" sz="16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&lt; 1 ppm</a:t>
                      </a:r>
                    </a:p>
                    <a:p>
                      <a:pPr lvl="0" algn="ctr"/>
                      <a:r>
                        <a:rPr lang="de-DE" sz="1600" dirty="0" smtClean="0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URD</a:t>
                      </a:r>
                      <a:r>
                        <a:rPr lang="de-DE" sz="1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(#)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de-DE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&lt; 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 ppm</a:t>
                      </a:r>
                    </a:p>
                    <a:p>
                      <a:pPr lvl="0" algn="ctr"/>
                      <a:r>
                        <a:rPr lang="de-DE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Achieved</a:t>
                      </a:r>
                      <a:r>
                        <a:rPr lang="de-DE" sz="1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(#)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de-DE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0.3-0.9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ppm</a:t>
                      </a:r>
                      <a:r>
                        <a:rPr lang="de-DE" sz="1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(?)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(?)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Depending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sensor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time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period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</a:t>
                      </a:r>
                      <a:endParaRPr lang="de-DE" sz="12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</a:t>
                      </a: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&lt; 0.2 ppm/</a:t>
                      </a:r>
                      <a:r>
                        <a:rPr kumimoji="0" lang="de-DE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endParaRPr kumimoji="0" lang="de-DE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URD</a:t>
                      </a: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&lt; 0.5 ppm/</a:t>
                      </a:r>
                      <a:r>
                        <a:rPr kumimoji="0" lang="de-DE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endParaRPr kumimoji="0" lang="de-DE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Achieved</a:t>
                      </a: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&lt; 0.2 ppm/</a:t>
                      </a:r>
                      <a:r>
                        <a:rPr kumimoji="0" lang="de-DE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kumimoji="0" lang="de-DE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(+)</a:t>
                      </a:r>
                    </a:p>
                    <a:p>
                      <a:endParaRPr lang="de-DE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(+) Derived trends not significant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de-DE" sz="2400" b="1" dirty="0" smtClean="0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XCH</a:t>
                      </a:r>
                      <a:r>
                        <a:rPr lang="de-DE" sz="2400" b="1" baseline="-25000" dirty="0" smtClean="0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de-DE" sz="2400" b="1" baseline="-25000" dirty="0">
                        <a:solidFill>
                          <a:srgbClr val="008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</a:t>
                      </a: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&lt; 10 ppb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URD</a:t>
                      </a:r>
                      <a:r>
                        <a:rPr kumimoji="0" lang="de-DE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(#)</a:t>
                      </a: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&lt; 10 ppb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Achieved</a:t>
                      </a:r>
                      <a:r>
                        <a:rPr kumimoji="0" lang="de-DE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(#)</a:t>
                      </a: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3-7 ppb</a:t>
                      </a:r>
                      <a:r>
                        <a:rPr kumimoji="0" lang="de-DE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(§)</a:t>
                      </a:r>
                    </a:p>
                    <a:p>
                      <a:endParaRPr lang="de-DE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(§) </a:t>
                      </a:r>
                      <a:r>
                        <a:rPr kumimoji="0" lang="de-DE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kumimoji="0" lang="de-D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GOSAT; </a:t>
                      </a:r>
                      <a:r>
                        <a:rPr kumimoji="0" lang="de-DE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kumimoji="0" lang="de-D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SCIAMACHY 7-17 ppb </a:t>
                      </a:r>
                      <a:r>
                        <a:rPr kumimoji="0" lang="de-DE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depending</a:t>
                      </a:r>
                      <a:r>
                        <a:rPr kumimoji="0" lang="de-D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time </a:t>
                      </a:r>
                      <a:r>
                        <a:rPr kumimoji="0" lang="de-DE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period</a:t>
                      </a:r>
                      <a:r>
                        <a:rPr kumimoji="0" lang="de-D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0" lang="de-DE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degradation</a:t>
                      </a:r>
                      <a:r>
                        <a:rPr kumimoji="0" lang="de-D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after </a:t>
                      </a:r>
                      <a:r>
                        <a:rPr kumimoji="0" lang="de-DE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  <a:r>
                        <a:rPr kumimoji="0" lang="de-D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2005)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</a:t>
                      </a: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&lt; 2 ppb/</a:t>
                      </a:r>
                      <a:r>
                        <a:rPr kumimoji="0" lang="de-DE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endParaRPr kumimoji="0" lang="de-DE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URD</a:t>
                      </a: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&lt; 10 ppb/</a:t>
                      </a:r>
                      <a:r>
                        <a:rPr kumimoji="0" lang="de-DE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endParaRPr kumimoji="0" lang="de-DE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Achieved</a:t>
                      </a:r>
                      <a:r>
                        <a:rPr kumimoji="0" lang="de-DE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&lt; 1-4 ppb/</a:t>
                      </a:r>
                      <a:r>
                        <a:rPr kumimoji="0" lang="de-DE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kumimoji="0" lang="de-DE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(!) (§§)</a:t>
                      </a:r>
                      <a:endParaRPr kumimoji="0" lang="de-DE" sz="1600" b="0" i="0" u="none" strike="noStrike" kern="1200" cap="none" spc="0" normalizeH="0" baseline="3000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(!) Depending on sensor (GOSAT &lt; 1 ppm). Derived trends mostly not significant but note (§§)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(#)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Relative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accuracy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(i.e.,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excluding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possible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constant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global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offset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ctr"/>
                      <a:endParaRPr lang="de-DE" sz="8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(§§) Stability quantifies only long-term drift and therefore does not capture certain features due to detector issues as observed when analyzing SCIAMACHY data (e.g., around mid 2010) </a:t>
                      </a:r>
                      <a:endParaRPr kumimoji="0" lang="de-DE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8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comparison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TCCON </a:t>
                      </a:r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ground-based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observations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</a:p>
                    <a:p>
                      <a:pPr algn="ctr"/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TCCON </a:t>
                      </a:r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accuracy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(1-sigma): 0.4 ppm </a:t>
                      </a:r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XCO</a:t>
                      </a:r>
                      <a:r>
                        <a:rPr lang="de-DE" sz="12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3.5 ppb </a:t>
                      </a:r>
                      <a:r>
                        <a:rPr lang="de-DE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DE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XCH</a:t>
                      </a:r>
                      <a:r>
                        <a:rPr lang="de-DE" sz="1200" b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(*)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Requirements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column-averaged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fractions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(=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normalized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vertical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GHG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columns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required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smtClean="0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URD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assumed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here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that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corresponds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variables „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Tropospheric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</a:t>
                      </a:r>
                      <a:r>
                        <a:rPr lang="de-DE" sz="12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„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Tropospheric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</a:t>
                      </a:r>
                      <a:r>
                        <a:rPr lang="de-DE" sz="12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</a:t>
                      </a: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   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de-DE" sz="1000" b="1" u="sng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References</a:t>
                      </a:r>
                      <a:r>
                        <a:rPr lang="de-DE" sz="10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de-DE" sz="1000" b="1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Requirements</a:t>
                      </a:r>
                      <a:r>
                        <a:rPr lang="de-DE" sz="10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DE" sz="10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ECV </a:t>
                      </a:r>
                      <a:r>
                        <a:rPr lang="de-DE" sz="1000" b="1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Greenhouse</a:t>
                      </a:r>
                      <a:r>
                        <a:rPr lang="de-DE" sz="10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Gases (GHG):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GCOS-154: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„</a:t>
                      </a:r>
                      <a:r>
                        <a:rPr lang="en-U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SYSTEMATIC OBSERVATION REQUIREMENTS FOR SATELLITE-BASED DATA PRODUCTS FOR CLIMATE“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1" dirty="0" smtClean="0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URD:</a:t>
                      </a:r>
                      <a:r>
                        <a:rPr lang="en-U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“GHG-CCI User Requirements Document”, v2.0</a:t>
                      </a:r>
                    </a:p>
                    <a:p>
                      <a:r>
                        <a:rPr lang="en-US" sz="1000" b="1" u="sng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Definition</a:t>
                      </a:r>
                      <a:r>
                        <a:rPr lang="en-US" sz="10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ECV GHG (</a:t>
                      </a:r>
                      <a:r>
                        <a:rPr lang="en-US" sz="10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GCOS-154)</a:t>
                      </a:r>
                      <a:r>
                        <a:rPr lang="en-US" sz="10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 A.8.1</a:t>
                      </a:r>
                      <a:r>
                        <a:rPr lang="en-US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Retrievals of CO</a:t>
                      </a:r>
                      <a:r>
                        <a:rPr lang="en-US" sz="1000" baseline="-25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CH</a:t>
                      </a:r>
                      <a:r>
                        <a:rPr lang="en-US" sz="1000" baseline="-25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sufficient quality to estimate regional sources and sinks</a:t>
                      </a:r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0" y="3350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GHG-CCI CRDP#3: </a:t>
            </a:r>
            <a:r>
              <a:rPr lang="de-DE" sz="2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de-DE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GCOS </a:t>
            </a:r>
            <a:r>
              <a:rPr lang="de-DE" sz="2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lang="de-DE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7020272" y="6381589"/>
            <a:ext cx="1440160" cy="338554"/>
            <a:chOff x="7020272" y="6381589"/>
            <a:chExt cx="1440160" cy="338554"/>
          </a:xfrm>
        </p:grpSpPr>
        <p:sp>
          <p:nvSpPr>
            <p:cNvPr id="5" name="Rechteck 4"/>
            <p:cNvSpPr/>
            <p:nvPr/>
          </p:nvSpPr>
          <p:spPr>
            <a:xfrm>
              <a:off x="7020272" y="6442854"/>
              <a:ext cx="144016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7294047" y="6381589"/>
              <a:ext cx="1080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b="1" dirty="0" smtClean="0">
                  <a:solidFill>
                    <a:srgbClr val="FF0000"/>
                  </a:solidFill>
                </a:rPr>
                <a:t>PVIR v4</a:t>
              </a:r>
              <a:endParaRPr lang="de-DE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07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84368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Improvement history XCO</a:t>
            </a:r>
            <a:r>
              <a:rPr lang="da-DK" sz="44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07" y="1484784"/>
            <a:ext cx="7476909" cy="5184576"/>
          </a:xfrm>
          <a:prstGeom prst="rect">
            <a:avLst/>
          </a:prstGeom>
        </p:spPr>
      </p:pic>
      <p:grpSp>
        <p:nvGrpSpPr>
          <p:cNvPr id="8" name="Gruppieren 7"/>
          <p:cNvGrpSpPr/>
          <p:nvPr/>
        </p:nvGrpSpPr>
        <p:grpSpPr>
          <a:xfrm>
            <a:off x="7328553" y="3379210"/>
            <a:ext cx="1152128" cy="1737484"/>
            <a:chOff x="7328553" y="3235194"/>
            <a:chExt cx="1152128" cy="1737484"/>
          </a:xfrm>
        </p:grpSpPr>
        <p:sp>
          <p:nvSpPr>
            <p:cNvPr id="5" name="Ellipse 4"/>
            <p:cNvSpPr/>
            <p:nvPr/>
          </p:nvSpPr>
          <p:spPr>
            <a:xfrm>
              <a:off x="7452320" y="3604526"/>
              <a:ext cx="864096" cy="136815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7328553" y="3235194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>
                  <a:solidFill>
                    <a:srgbClr val="FF0000"/>
                  </a:solidFill>
                </a:rPr>
                <a:t>CRDP3</a:t>
              </a:r>
              <a:endParaRPr lang="de-DE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9" name="Textfeld 8"/>
          <p:cNvSpPr txBox="1"/>
          <p:nvPr/>
        </p:nvSpPr>
        <p:spPr>
          <a:xfrm>
            <a:off x="772829" y="114995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v</a:t>
            </a:r>
            <a:r>
              <a:rPr lang="de-DE" dirty="0" smtClean="0"/>
              <a:t>ia </a:t>
            </a:r>
            <a:r>
              <a:rPr lang="de-DE" dirty="0" err="1" smtClean="0"/>
              <a:t>EMsemble</a:t>
            </a:r>
            <a:r>
              <a:rPr lang="de-DE" dirty="0" smtClean="0"/>
              <a:t> Median </a:t>
            </a:r>
            <a:r>
              <a:rPr lang="de-DE" dirty="0" err="1" smtClean="0"/>
              <a:t>Algorithm</a:t>
            </a:r>
            <a:r>
              <a:rPr lang="de-DE" dirty="0" smtClean="0"/>
              <a:t> (EMMA, Reuter et al., 2013)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600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12360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Cross-ECV activities</a:t>
            </a:r>
            <a:endParaRPr lang="da-DK" sz="40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1484784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Funded</a:t>
            </a:r>
            <a:r>
              <a:rPr lang="de-DE" dirty="0" smtClean="0"/>
              <a:t> </a:t>
            </a:r>
            <a:r>
              <a:rPr lang="de-DE" b="1" dirty="0" smtClean="0">
                <a:solidFill>
                  <a:srgbClr val="FF0000"/>
                </a:solidFill>
              </a:rPr>
              <a:t>GHG-CCI</a:t>
            </a:r>
            <a:r>
              <a:rPr lang="de-DE" dirty="0" smtClean="0"/>
              <a:t> </a:t>
            </a:r>
            <a:r>
              <a:rPr lang="de-DE" dirty="0" err="1" smtClean="0"/>
              <a:t>related</a:t>
            </a:r>
            <a:r>
              <a:rPr lang="de-DE" dirty="0" smtClean="0"/>
              <a:t> </a:t>
            </a:r>
            <a:r>
              <a:rPr lang="de-DE" dirty="0" err="1" smtClean="0"/>
              <a:t>activities</a:t>
            </a:r>
            <a:r>
              <a:rPr lang="de-DE" dirty="0" smtClean="0"/>
              <a:t>: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Via „optional WP“: </a:t>
            </a:r>
            <a:r>
              <a:rPr lang="en-US" b="1" dirty="0"/>
              <a:t>Aerosol induced Biases in Greenhouse gas Observations from satellite (ABGO) </a:t>
            </a:r>
            <a:r>
              <a:rPr lang="de-DE" dirty="0" smtClean="0"/>
              <a:t>(</a:t>
            </a:r>
            <a:r>
              <a:rPr lang="de-DE" dirty="0" err="1" smtClean="0"/>
              <a:t>lead</a:t>
            </a:r>
            <a:r>
              <a:rPr lang="de-DE" dirty="0" smtClean="0"/>
              <a:t> </a:t>
            </a:r>
            <a:r>
              <a:rPr lang="de-DE" dirty="0" err="1" smtClean="0"/>
              <a:t>Empa</a:t>
            </a:r>
            <a:r>
              <a:rPr lang="de-DE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So </a:t>
            </a:r>
            <a:r>
              <a:rPr lang="de-DE" dirty="0" err="1" smtClean="0"/>
              <a:t>far</a:t>
            </a:r>
            <a:r>
              <a:rPr lang="de-DE" dirty="0"/>
              <a:t> </a:t>
            </a:r>
            <a:r>
              <a:rPr lang="de-DE" dirty="0" err="1" smtClean="0"/>
              <a:t>using</a:t>
            </a:r>
            <a:r>
              <a:rPr lang="de-DE" dirty="0" smtClean="0"/>
              <a:t> „</a:t>
            </a:r>
            <a:r>
              <a:rPr lang="de-DE" dirty="0" err="1" smtClean="0"/>
              <a:t>external</a:t>
            </a:r>
            <a:r>
              <a:rPr lang="de-DE" dirty="0" smtClean="0"/>
              <a:t>“ </a:t>
            </a:r>
            <a:r>
              <a:rPr lang="de-DE" dirty="0" err="1" smtClean="0"/>
              <a:t>aerosol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primarily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AERONET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Ongoing</a:t>
            </a:r>
            <a:r>
              <a:rPr lang="de-DE" dirty="0" smtClean="0"/>
              <a:t>/</a:t>
            </a:r>
            <a:r>
              <a:rPr lang="de-DE" dirty="0" err="1" smtClean="0"/>
              <a:t>future</a:t>
            </a:r>
            <a:r>
              <a:rPr lang="de-DE" dirty="0" smtClean="0"/>
              <a:t>: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b="1" dirty="0" smtClean="0">
                <a:solidFill>
                  <a:srgbClr val="FF0000"/>
                </a:solidFill>
              </a:rPr>
              <a:t>Aerosol-CCI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89" y="944247"/>
            <a:ext cx="1979624" cy="283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6973241" y="335699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CARv2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498650" y="3442204"/>
            <a:ext cx="3222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hlinkClick r:id="rId3"/>
              </a:rPr>
              <a:t>http://www.esa-ghg-cci.org/?</a:t>
            </a:r>
            <a:r>
              <a:rPr lang="de-DE" sz="1200" dirty="0" smtClean="0">
                <a:hlinkClick r:id="rId3"/>
              </a:rPr>
              <a:t>q=webfm_send/256</a:t>
            </a:r>
            <a:r>
              <a:rPr lang="de-DE" sz="1200" dirty="0" smtClean="0"/>
              <a:t> </a:t>
            </a:r>
            <a:endParaRPr lang="de-DE" sz="1200" dirty="0"/>
          </a:p>
        </p:txBody>
      </p:sp>
      <p:sp>
        <p:nvSpPr>
          <p:cNvPr id="12" name="Pfeil nach rechts 11"/>
          <p:cNvSpPr/>
          <p:nvPr/>
        </p:nvSpPr>
        <p:spPr>
          <a:xfrm>
            <a:off x="5796136" y="3068960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556140" y="4150821"/>
            <a:ext cx="48079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Via „Living </a:t>
            </a:r>
            <a:r>
              <a:rPr lang="de-DE" dirty="0"/>
              <a:t>Planet Fellowship - </a:t>
            </a:r>
            <a:r>
              <a:rPr lang="de-DE" dirty="0" err="1"/>
              <a:t>Climate</a:t>
            </a:r>
            <a:r>
              <a:rPr lang="de-DE" dirty="0"/>
              <a:t> Change Initiative“: </a:t>
            </a:r>
            <a:r>
              <a:rPr lang="de-DE" b="1" dirty="0" err="1" smtClean="0"/>
              <a:t>CARBOn</a:t>
            </a:r>
            <a:r>
              <a:rPr lang="de-DE" b="1" dirty="0" smtClean="0"/>
              <a:t> </a:t>
            </a:r>
            <a:r>
              <a:rPr lang="de-DE" b="1" dirty="0" err="1"/>
              <a:t>dioxide</a:t>
            </a:r>
            <a:r>
              <a:rPr lang="de-DE" b="1" dirty="0"/>
              <a:t> </a:t>
            </a:r>
            <a:r>
              <a:rPr lang="de-DE" b="1" dirty="0" err="1"/>
              <a:t>emissions</a:t>
            </a:r>
            <a:r>
              <a:rPr lang="de-DE" b="1" dirty="0"/>
              <a:t> </a:t>
            </a:r>
            <a:r>
              <a:rPr lang="de-DE" b="1" dirty="0" err="1"/>
              <a:t>from</a:t>
            </a:r>
            <a:r>
              <a:rPr lang="de-DE" b="1" dirty="0"/>
              <a:t> </a:t>
            </a:r>
            <a:r>
              <a:rPr lang="de-DE" b="1" dirty="0" smtClean="0"/>
              <a:t>FIRES (CARBOFIRES) </a:t>
            </a:r>
            <a:r>
              <a:rPr lang="de-DE" dirty="0"/>
              <a:t>(</a:t>
            </a:r>
            <a:r>
              <a:rPr lang="de-DE" dirty="0" smtClean="0"/>
              <a:t>J. Heymann, IUP-Bremen)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So </a:t>
            </a:r>
            <a:r>
              <a:rPr lang="de-DE" dirty="0" err="1" smtClean="0"/>
              <a:t>far</a:t>
            </a:r>
            <a:r>
              <a:rPr lang="de-DE" dirty="0" smtClean="0"/>
              <a:t> „</a:t>
            </a:r>
            <a:r>
              <a:rPr lang="de-DE" dirty="0" err="1" smtClean="0"/>
              <a:t>external</a:t>
            </a:r>
            <a:r>
              <a:rPr lang="de-DE" dirty="0" smtClean="0"/>
              <a:t>“ </a:t>
            </a:r>
            <a:r>
              <a:rPr lang="de-DE" dirty="0" err="1" smtClean="0"/>
              <a:t>fire</a:t>
            </a:r>
            <a:r>
              <a:rPr lang="de-DE" dirty="0" smtClean="0"/>
              <a:t> &amp; fire-CO</a:t>
            </a:r>
            <a:r>
              <a:rPr lang="de-DE" baseline="-25000" dirty="0" smtClean="0"/>
              <a:t>2</a:t>
            </a:r>
            <a:r>
              <a:rPr lang="de-DE" dirty="0" smtClean="0"/>
              <a:t> a priori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GFED &amp; </a:t>
            </a:r>
            <a:r>
              <a:rPr lang="de-DE" dirty="0" err="1" smtClean="0"/>
              <a:t>CarbonTracker</a:t>
            </a:r>
            <a:r>
              <a:rPr lang="de-DE" dirty="0" smtClean="0"/>
              <a:t>, 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Ongoing</a:t>
            </a:r>
            <a:r>
              <a:rPr lang="de-DE" dirty="0" smtClean="0"/>
              <a:t>/</a:t>
            </a:r>
            <a:r>
              <a:rPr lang="de-DE" dirty="0" err="1" smtClean="0"/>
              <a:t>future</a:t>
            </a:r>
            <a:r>
              <a:rPr lang="de-DE" dirty="0" smtClean="0"/>
              <a:t>: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b="1" dirty="0" err="1" smtClean="0">
                <a:solidFill>
                  <a:srgbClr val="FF0000"/>
                </a:solidFill>
              </a:rPr>
              <a:t>Fire</a:t>
            </a:r>
            <a:r>
              <a:rPr lang="de-DE" b="1" dirty="0" smtClean="0">
                <a:solidFill>
                  <a:srgbClr val="FF0000"/>
                </a:solidFill>
              </a:rPr>
              <a:t>-CCI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365152" y="6436659"/>
            <a:ext cx="3455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J. Heymann, CARBOFIRES </a:t>
            </a:r>
            <a:r>
              <a:rPr lang="de-DE" sz="1200" dirty="0" err="1" smtClean="0"/>
              <a:t>MidTermReport</a:t>
            </a:r>
            <a:r>
              <a:rPr lang="de-DE" sz="1200" dirty="0" smtClean="0"/>
              <a:t>  </a:t>
            </a:r>
            <a:endParaRPr lang="de-DE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148" y="4078389"/>
            <a:ext cx="3407071" cy="2395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62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38" y="1248511"/>
            <a:ext cx="4083334" cy="2520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421054" y="4362215"/>
            <a:ext cx="8355924" cy="23659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145213"/>
            <a:ext cx="7812360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Obs4MIPs</a:t>
            </a:r>
            <a:endParaRPr lang="da-DK" sz="48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42" y="1227195"/>
            <a:ext cx="4083334" cy="2520000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2143977" y="2949547"/>
            <a:ext cx="1800200" cy="2491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Monthly</a:t>
            </a:r>
            <a:r>
              <a:rPr lang="de-DE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</a:t>
            </a:r>
            <a:r>
              <a:rPr lang="de-DE" sz="14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x1</a:t>
            </a:r>
            <a:r>
              <a:rPr lang="de-DE" sz="14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de-DE" sz="1400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78422" y="4385353"/>
            <a:ext cx="413759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0070C0"/>
                </a:solidFill>
              </a:rPr>
              <a:t>Done</a:t>
            </a:r>
            <a:r>
              <a:rPr lang="de-DE" b="1" dirty="0" smtClean="0">
                <a:solidFill>
                  <a:srgbClr val="0070C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Proposal</a:t>
            </a:r>
            <a:r>
              <a:rPr lang="de-DE" sz="1600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Data Set Forms -&gt; </a:t>
            </a:r>
            <a:r>
              <a:rPr lang="de-DE" sz="1600" dirty="0" err="1" smtClean="0"/>
              <a:t>accepted</a:t>
            </a:r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First </a:t>
            </a:r>
            <a:r>
              <a:rPr lang="de-DE" sz="1600" dirty="0" err="1" smtClean="0"/>
              <a:t>test</a:t>
            </a:r>
            <a:r>
              <a:rPr lang="de-DE" sz="1600" dirty="0" smtClean="0"/>
              <a:t> </a:t>
            </a:r>
            <a:r>
              <a:rPr lang="de-DE" sz="1600" dirty="0" err="1" smtClean="0"/>
              <a:t>data</a:t>
            </a:r>
            <a:r>
              <a:rPr lang="de-DE" sz="1600" dirty="0" smtClean="0"/>
              <a:t> </a:t>
            </a:r>
            <a:r>
              <a:rPr lang="de-DE" sz="1600" dirty="0" err="1" smtClean="0"/>
              <a:t>set</a:t>
            </a:r>
            <a:endParaRPr lang="de-DE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XCO</a:t>
            </a:r>
            <a:r>
              <a:rPr lang="de-DE" sz="1600" baseline="-25000" dirty="0" smtClean="0"/>
              <a:t>2</a:t>
            </a:r>
            <a:r>
              <a:rPr lang="de-DE" sz="1600" dirty="0" smtClean="0"/>
              <a:t>, </a:t>
            </a:r>
            <a:r>
              <a:rPr lang="de-DE" sz="1600" dirty="0" err="1" smtClean="0"/>
              <a:t>Monthly</a:t>
            </a:r>
            <a:r>
              <a:rPr lang="de-DE" sz="1600" dirty="0" smtClean="0"/>
              <a:t>, 5</a:t>
            </a:r>
            <a:r>
              <a:rPr lang="de-DE" sz="1600" baseline="30000" dirty="0" smtClean="0"/>
              <a:t>o</a:t>
            </a:r>
            <a:r>
              <a:rPr lang="de-DE" sz="1600" dirty="0" smtClean="0"/>
              <a:t>x5</a:t>
            </a:r>
            <a:r>
              <a:rPr lang="de-DE" sz="1600" baseline="30000" dirty="0" smtClean="0"/>
              <a:t>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Merged</a:t>
            </a:r>
            <a:r>
              <a:rPr lang="de-DE" sz="1600" dirty="0" smtClean="0"/>
              <a:t> SCIA + GOSAT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CRDP2 (2003 – 2013)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CF </a:t>
            </a:r>
            <a:r>
              <a:rPr lang="de-DE" sz="1600" dirty="0" err="1" smtClean="0"/>
              <a:t>names</a:t>
            </a:r>
            <a:r>
              <a:rPr lang="de-DE" sz="1600" dirty="0" smtClean="0"/>
              <a:t> XCO</a:t>
            </a:r>
            <a:r>
              <a:rPr lang="de-DE" sz="1600" baseline="-25000" dirty="0" smtClean="0"/>
              <a:t>2</a:t>
            </a:r>
            <a:r>
              <a:rPr lang="de-DE" sz="1600" dirty="0" smtClean="0"/>
              <a:t> &amp; XCH</a:t>
            </a:r>
            <a:r>
              <a:rPr lang="de-DE" sz="1600" baseline="-25000" dirty="0" smtClean="0"/>
              <a:t>4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892358" y="4388349"/>
            <a:ext cx="37266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0070C0"/>
                </a:solidFill>
              </a:rPr>
              <a:t>ToDo</a:t>
            </a:r>
            <a:r>
              <a:rPr lang="de-DE" b="1" dirty="0" smtClean="0">
                <a:solidFill>
                  <a:srgbClr val="0070C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Docu</a:t>
            </a:r>
            <a:r>
              <a:rPr lang="de-DE" sz="1600" dirty="0" smtClean="0"/>
              <a:t>: </a:t>
            </a:r>
            <a:r>
              <a:rPr lang="de-DE" sz="1600" dirty="0" err="1" smtClean="0"/>
              <a:t>Required</a:t>
            </a:r>
            <a:r>
              <a:rPr lang="de-DE" sz="1600" dirty="0" smtClean="0"/>
              <a:t> TNs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First „final“ </a:t>
            </a:r>
            <a:r>
              <a:rPr lang="de-DE" sz="1600" dirty="0" err="1" smtClean="0"/>
              <a:t>data</a:t>
            </a:r>
            <a:r>
              <a:rPr lang="de-DE" sz="1600" dirty="0" smtClean="0"/>
              <a:t> </a:t>
            </a:r>
            <a:r>
              <a:rPr lang="de-DE" sz="1600" dirty="0" err="1" smtClean="0"/>
              <a:t>sets</a:t>
            </a:r>
            <a:r>
              <a:rPr lang="de-DE" sz="1600" dirty="0" smtClean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Based</a:t>
            </a:r>
            <a:r>
              <a:rPr lang="de-DE" sz="1600" dirty="0" smtClean="0"/>
              <a:t> on CRDP3 (2003 – 2014)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XCO</a:t>
            </a:r>
            <a:r>
              <a:rPr lang="de-DE" sz="1600" baseline="-25000" dirty="0" smtClean="0"/>
              <a:t>2</a:t>
            </a:r>
            <a:r>
              <a:rPr lang="de-DE" sz="1600" dirty="0" smtClean="0"/>
              <a:t> </a:t>
            </a:r>
            <a:r>
              <a:rPr lang="de-DE" sz="1600" dirty="0" err="1" smtClean="0"/>
              <a:t>and</a:t>
            </a:r>
            <a:r>
              <a:rPr lang="de-DE" sz="1600" dirty="0" smtClean="0"/>
              <a:t> XCH</a:t>
            </a:r>
            <a:r>
              <a:rPr lang="de-DE" sz="1600" baseline="-25000" dirty="0" smtClean="0"/>
              <a:t>4</a:t>
            </a:r>
            <a:r>
              <a:rPr lang="de-DE" sz="16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In </a:t>
            </a:r>
            <a:r>
              <a:rPr lang="de-DE" sz="1600" dirty="0" err="1" smtClean="0"/>
              <a:t>cooperation</a:t>
            </a:r>
            <a:r>
              <a:rPr lang="de-DE" sz="1600" dirty="0" smtClean="0"/>
              <a:t> </a:t>
            </a:r>
            <a:r>
              <a:rPr lang="de-DE" sz="1600" dirty="0" err="1" smtClean="0"/>
              <a:t>with</a:t>
            </a:r>
            <a:r>
              <a:rPr lang="de-DE" sz="1600" dirty="0" smtClean="0"/>
              <a:t> Veronika </a:t>
            </a:r>
            <a:r>
              <a:rPr lang="de-DE" sz="1600" dirty="0" err="1" smtClean="0"/>
              <a:t>Eyring</a:t>
            </a:r>
            <a:r>
              <a:rPr lang="de-DE" sz="1600" dirty="0"/>
              <a:t> </a:t>
            </a:r>
            <a:r>
              <a:rPr lang="de-DE" sz="1600" dirty="0" smtClean="0"/>
              <a:t>(</a:t>
            </a:r>
            <a:r>
              <a:rPr lang="de-DE" sz="1600" dirty="0" err="1" smtClean="0"/>
              <a:t>chair</a:t>
            </a:r>
            <a:r>
              <a:rPr lang="de-DE" sz="1600" dirty="0" smtClean="0"/>
              <a:t> CMIP </a:t>
            </a:r>
            <a:r>
              <a:rPr lang="de-DE" sz="1600" dirty="0" err="1" smtClean="0"/>
              <a:t>panel</a:t>
            </a:r>
            <a:r>
              <a:rPr lang="de-DE" sz="1600" dirty="0" smtClean="0"/>
              <a:t>) </a:t>
            </a:r>
            <a:endParaRPr lang="de-DE" sz="1600" dirty="0"/>
          </a:p>
        </p:txBody>
      </p:sp>
      <p:sp>
        <p:nvSpPr>
          <p:cNvPr id="7" name="Textfeld 6"/>
          <p:cNvSpPr txBox="1"/>
          <p:nvPr/>
        </p:nvSpPr>
        <p:spPr>
          <a:xfrm>
            <a:off x="421054" y="3861047"/>
            <a:ext cx="8355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/>
              <a:t>Monthly</a:t>
            </a:r>
            <a:r>
              <a:rPr lang="de-DE" dirty="0" smtClean="0"/>
              <a:t> </a:t>
            </a:r>
            <a:r>
              <a:rPr lang="de-DE" b="1" dirty="0" smtClean="0">
                <a:solidFill>
                  <a:srgbClr val="FF0000"/>
                </a:solidFill>
              </a:rPr>
              <a:t>1</a:t>
            </a:r>
            <a:r>
              <a:rPr lang="de-DE" b="1" baseline="30000" dirty="0" smtClean="0">
                <a:solidFill>
                  <a:srgbClr val="FF0000"/>
                </a:solidFill>
              </a:rPr>
              <a:t>o</a:t>
            </a:r>
            <a:r>
              <a:rPr lang="de-DE" b="1" dirty="0" smtClean="0">
                <a:solidFill>
                  <a:srgbClr val="FF0000"/>
                </a:solidFill>
              </a:rPr>
              <a:t>x1</a:t>
            </a:r>
            <a:r>
              <a:rPr lang="de-DE" b="1" baseline="30000" dirty="0" smtClean="0">
                <a:solidFill>
                  <a:srgbClr val="FF0000"/>
                </a:solidFill>
              </a:rPr>
              <a:t>o </a:t>
            </a:r>
            <a:r>
              <a:rPr lang="de-DE" dirty="0" smtClean="0"/>
              <a:t>-&gt; </a:t>
            </a:r>
            <a:r>
              <a:rPr lang="de-DE" dirty="0" err="1"/>
              <a:t>s</a:t>
            </a:r>
            <a:r>
              <a:rPr lang="de-DE" dirty="0" err="1" smtClean="0"/>
              <a:t>parse</a:t>
            </a:r>
            <a:r>
              <a:rPr lang="de-DE" dirty="0" smtClean="0"/>
              <a:t> &amp; </a:t>
            </a:r>
            <a:r>
              <a:rPr lang="de-DE" dirty="0" err="1" smtClean="0"/>
              <a:t>noisy</a:t>
            </a:r>
            <a:r>
              <a:rPr lang="de-DE" dirty="0" smtClean="0"/>
              <a:t> -&gt; </a:t>
            </a:r>
            <a:r>
              <a:rPr lang="de-DE" dirty="0" err="1"/>
              <a:t>w</a:t>
            </a:r>
            <a:r>
              <a:rPr lang="de-DE" dirty="0" err="1" smtClean="0"/>
              <a:t>e</a:t>
            </a:r>
            <a:r>
              <a:rPr lang="de-DE" dirty="0" smtClean="0"/>
              <a:t> </a:t>
            </a:r>
            <a:r>
              <a:rPr lang="de-DE" dirty="0" err="1" smtClean="0"/>
              <a:t>started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monthly</a:t>
            </a:r>
            <a:r>
              <a:rPr lang="de-DE" dirty="0" smtClean="0"/>
              <a:t> </a:t>
            </a:r>
            <a:r>
              <a:rPr lang="de-DE" b="1" dirty="0" smtClean="0">
                <a:solidFill>
                  <a:srgbClr val="FF0000"/>
                </a:solidFill>
              </a:rPr>
              <a:t>5</a:t>
            </a:r>
            <a:r>
              <a:rPr lang="de-DE" b="1" baseline="30000" dirty="0" smtClean="0">
                <a:solidFill>
                  <a:srgbClr val="FF0000"/>
                </a:solidFill>
              </a:rPr>
              <a:t>o</a:t>
            </a:r>
            <a:r>
              <a:rPr lang="de-DE" b="1" dirty="0" smtClean="0">
                <a:solidFill>
                  <a:srgbClr val="FF0000"/>
                </a:solidFill>
              </a:rPr>
              <a:t>x5</a:t>
            </a:r>
            <a:r>
              <a:rPr lang="de-DE" b="1" baseline="30000" dirty="0" smtClean="0">
                <a:solidFill>
                  <a:srgbClr val="FF0000"/>
                </a:solidFill>
              </a:rPr>
              <a:t>o</a:t>
            </a:r>
            <a:endParaRPr lang="de-DE" b="1" baseline="30000" dirty="0">
              <a:solidFill>
                <a:srgbClr val="FF0000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6622730" y="2962446"/>
            <a:ext cx="1800200" cy="2491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Monthly</a:t>
            </a:r>
            <a:r>
              <a:rPr lang="de-DE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</a:t>
            </a:r>
            <a:r>
              <a:rPr lang="de-DE" sz="14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x5</a:t>
            </a:r>
            <a:r>
              <a:rPr lang="de-DE" sz="14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de-DE" sz="1400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92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-103914"/>
            <a:ext cx="7812360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Last year activities (March 2016 – Feb 2017)</a:t>
            </a:r>
            <a:endParaRPr lang="da-DK" sz="40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95536" y="1628800"/>
            <a:ext cx="828092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rgbClr val="0070C0"/>
                </a:solidFill>
              </a:rPr>
              <a:t>Final </a:t>
            </a:r>
            <a:r>
              <a:rPr lang="de-DE" sz="2800" b="1" dirty="0" err="1" smtClean="0">
                <a:solidFill>
                  <a:srgbClr val="0070C0"/>
                </a:solidFill>
              </a:rPr>
              <a:t>reprocessing</a:t>
            </a:r>
            <a:r>
              <a:rPr lang="de-DE" sz="2800" b="1" dirty="0" smtClean="0">
                <a:solidFill>
                  <a:srgbClr val="0070C0"/>
                </a:solidFill>
              </a:rPr>
              <a:t> </a:t>
            </a:r>
            <a:r>
              <a:rPr lang="de-DE" sz="2800" b="1" dirty="0" err="1" smtClean="0">
                <a:solidFill>
                  <a:srgbClr val="0070C0"/>
                </a:solidFill>
              </a:rPr>
              <a:t>to</a:t>
            </a:r>
            <a:r>
              <a:rPr lang="de-DE" sz="2800" b="1" dirty="0" smtClean="0">
                <a:solidFill>
                  <a:srgbClr val="0070C0"/>
                </a:solidFill>
              </a:rPr>
              <a:t> </a:t>
            </a:r>
            <a:r>
              <a:rPr lang="de-DE" sz="2800" b="1" dirty="0" err="1" smtClean="0">
                <a:solidFill>
                  <a:srgbClr val="0070C0"/>
                </a:solidFill>
              </a:rPr>
              <a:t>generate</a:t>
            </a:r>
            <a:r>
              <a:rPr lang="de-DE" sz="2800" b="1" dirty="0" smtClean="0">
                <a:solidFill>
                  <a:srgbClr val="0070C0"/>
                </a:solidFill>
              </a:rPr>
              <a:t> </a:t>
            </a:r>
            <a:r>
              <a:rPr lang="de-DE" sz="2800" b="1" dirty="0" smtClean="0">
                <a:solidFill>
                  <a:srgbClr val="FF0000"/>
                </a:solidFill>
              </a:rPr>
              <a:t>CRDP#4</a:t>
            </a:r>
            <a:r>
              <a:rPr lang="de-DE" sz="2800" b="1" dirty="0" smtClean="0">
                <a:solidFill>
                  <a:srgbClr val="0070C0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Improved</a:t>
            </a:r>
            <a:r>
              <a:rPr lang="de-DE" dirty="0" smtClean="0"/>
              <a:t> </a:t>
            </a:r>
            <a:r>
              <a:rPr lang="de-DE" dirty="0" err="1" smtClean="0"/>
              <a:t>core</a:t>
            </a:r>
            <a:r>
              <a:rPr lang="de-DE" dirty="0" smtClean="0"/>
              <a:t> </a:t>
            </a:r>
            <a:r>
              <a:rPr lang="de-DE" dirty="0" err="1" smtClean="0"/>
              <a:t>products</a:t>
            </a:r>
            <a:r>
              <a:rPr lang="de-DE" dirty="0" smtClean="0"/>
              <a:t> (SCIAMACHY </a:t>
            </a:r>
            <a:r>
              <a:rPr lang="de-DE" dirty="0" err="1" smtClean="0"/>
              <a:t>and</a:t>
            </a:r>
            <a:r>
              <a:rPr lang="de-DE" dirty="0" smtClean="0"/>
              <a:t> GOSAT XCO</a:t>
            </a:r>
            <a:r>
              <a:rPr lang="de-DE" baseline="-25000" dirty="0" smtClean="0"/>
              <a:t>2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XCH</a:t>
            </a:r>
            <a:r>
              <a:rPr lang="de-DE" baseline="-25000" dirty="0" smtClean="0"/>
              <a:t>4</a:t>
            </a:r>
            <a:r>
              <a:rPr lang="de-DE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Improved</a:t>
            </a:r>
            <a:r>
              <a:rPr lang="de-DE" dirty="0" smtClean="0"/>
              <a:t> „additional </a:t>
            </a:r>
            <a:r>
              <a:rPr lang="de-DE" dirty="0" err="1" smtClean="0"/>
              <a:t>constraints</a:t>
            </a:r>
            <a:r>
              <a:rPr lang="de-DE" dirty="0" smtClean="0"/>
              <a:t> </a:t>
            </a:r>
            <a:r>
              <a:rPr lang="de-DE" dirty="0" err="1" smtClean="0"/>
              <a:t>products</a:t>
            </a:r>
            <a:r>
              <a:rPr lang="de-DE" dirty="0" smtClean="0"/>
              <a:t>“ (IASI CO</a:t>
            </a:r>
            <a:r>
              <a:rPr lang="de-DE" baseline="-25000" dirty="0" smtClean="0"/>
              <a:t>2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CH</a:t>
            </a:r>
            <a:r>
              <a:rPr lang="de-DE" baseline="-25000" dirty="0" smtClean="0"/>
              <a:t>4</a:t>
            </a:r>
            <a:r>
              <a:rPr lang="de-DE" dirty="0" smtClean="0"/>
              <a:t>, …)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Extended time </a:t>
            </a:r>
            <a:r>
              <a:rPr lang="de-DE" dirty="0" err="1" smtClean="0"/>
              <a:t>series</a:t>
            </a:r>
            <a:r>
              <a:rPr lang="de-DE" dirty="0" smtClean="0"/>
              <a:t>: end </a:t>
            </a:r>
            <a:r>
              <a:rPr lang="de-DE" dirty="0" err="1" smtClean="0"/>
              <a:t>of</a:t>
            </a:r>
            <a:r>
              <a:rPr lang="de-DE" dirty="0" smtClean="0"/>
              <a:t> 2002 – end </a:t>
            </a:r>
            <a:r>
              <a:rPr lang="de-DE" dirty="0" err="1" smtClean="0"/>
              <a:t>of</a:t>
            </a:r>
            <a:r>
              <a:rPr lang="de-DE" dirty="0" smtClean="0"/>
              <a:t> 2015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Planned</a:t>
            </a:r>
            <a:r>
              <a:rPr lang="de-DE" dirty="0" smtClean="0"/>
              <a:t> </a:t>
            </a:r>
            <a:r>
              <a:rPr lang="de-DE" dirty="0" err="1" smtClean="0"/>
              <a:t>release</a:t>
            </a:r>
            <a:r>
              <a:rPr lang="de-DE" dirty="0" smtClean="0"/>
              <a:t>: Feb. 2017 (incl. </a:t>
            </a:r>
            <a:r>
              <a:rPr lang="de-DE" dirty="0" err="1" smtClean="0"/>
              <a:t>validation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initial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assessment</a:t>
            </a:r>
            <a:r>
              <a:rPr lang="de-DE" dirty="0" smtClean="0"/>
              <a:t>)</a:t>
            </a:r>
            <a:endParaRPr lang="de-D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rgbClr val="0070C0"/>
                </a:solidFill>
              </a:rPr>
              <a:t>Other </a:t>
            </a:r>
            <a:r>
              <a:rPr lang="de-DE" sz="2800" b="1" dirty="0" err="1" smtClean="0">
                <a:solidFill>
                  <a:srgbClr val="0070C0"/>
                </a:solidFill>
              </a:rPr>
              <a:t>activites</a:t>
            </a:r>
            <a:r>
              <a:rPr lang="de-DE" sz="2800" b="1" dirty="0" smtClean="0">
                <a:solidFill>
                  <a:srgbClr val="0070C0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Peer-</a:t>
            </a:r>
            <a:r>
              <a:rPr lang="de-DE" dirty="0" err="1" smtClean="0"/>
              <a:t>reviewed</a:t>
            </a:r>
            <a:r>
              <a:rPr lang="de-DE" dirty="0" smtClean="0"/>
              <a:t> </a:t>
            </a:r>
            <a:r>
              <a:rPr lang="de-DE" dirty="0" err="1" smtClean="0"/>
              <a:t>publications</a:t>
            </a:r>
            <a:r>
              <a:rPr lang="de-DE" dirty="0" smtClean="0"/>
              <a:t> (e.g., </a:t>
            </a:r>
            <a:r>
              <a:rPr lang="de-DE" dirty="0" err="1" smtClean="0"/>
              <a:t>for</a:t>
            </a:r>
            <a:r>
              <a:rPr lang="de-DE" dirty="0" smtClean="0"/>
              <a:t> RSE </a:t>
            </a:r>
            <a:r>
              <a:rPr lang="de-DE" dirty="0" err="1" smtClean="0"/>
              <a:t>special</a:t>
            </a:r>
            <a:r>
              <a:rPr lang="de-DE" dirty="0" smtClean="0"/>
              <a:t> </a:t>
            </a:r>
            <a:r>
              <a:rPr lang="de-DE" dirty="0" err="1" smtClean="0"/>
              <a:t>issue</a:t>
            </a:r>
            <a:r>
              <a:rPr lang="de-DE" dirty="0" smtClean="0"/>
              <a:t> on CCI ECV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sets</a:t>
            </a:r>
            <a:r>
              <a:rPr lang="de-DE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First „final“ Obs4MIPs XCO</a:t>
            </a:r>
            <a:r>
              <a:rPr lang="de-DE" baseline="-25000" dirty="0" smtClean="0"/>
              <a:t>2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XCH</a:t>
            </a:r>
            <a:r>
              <a:rPr lang="de-DE" baseline="-25000" dirty="0" smtClean="0"/>
              <a:t>4</a:t>
            </a:r>
            <a:r>
              <a:rPr lang="de-DE" dirty="0" smtClean="0"/>
              <a:t> </a:t>
            </a:r>
            <a:r>
              <a:rPr lang="de-DE" dirty="0" err="1" smtClean="0"/>
              <a:t>products</a:t>
            </a:r>
            <a:endParaRPr lang="de-DE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Various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…</a:t>
            </a:r>
            <a:endParaRPr lang="de-DE" dirty="0"/>
          </a:p>
        </p:txBody>
      </p:sp>
      <p:sp>
        <p:nvSpPr>
          <p:cNvPr id="1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09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520693"/>
            <a:ext cx="4328360" cy="3258894"/>
          </a:xfrm>
          <a:prstGeom prst="rect">
            <a:avLst/>
          </a:prstGeom>
        </p:spPr>
      </p:pic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50937" y="247926"/>
            <a:ext cx="7812360" cy="80481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After ongoing GHG-CCI project ?</a:t>
            </a:r>
            <a:endParaRPr lang="da-DK" sz="36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67544" y="1171775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0070C0"/>
                </a:solidFill>
              </a:rPr>
              <a:t>So </a:t>
            </a:r>
            <a:r>
              <a:rPr lang="de-DE" b="1" dirty="0" err="1" smtClean="0">
                <a:solidFill>
                  <a:srgbClr val="0070C0"/>
                </a:solidFill>
              </a:rPr>
              <a:t>far</a:t>
            </a:r>
            <a:r>
              <a:rPr lang="de-DE" b="1" dirty="0" smtClean="0">
                <a:solidFill>
                  <a:srgbClr val="0070C0"/>
                </a:solidFill>
              </a:rPr>
              <a:t> so (</a:t>
            </a:r>
            <a:r>
              <a:rPr lang="de-DE" b="1" dirty="0" err="1" smtClean="0">
                <a:solidFill>
                  <a:srgbClr val="0070C0"/>
                </a:solidFill>
              </a:rPr>
              <a:t>very</a:t>
            </a:r>
            <a:r>
              <a:rPr lang="de-DE" b="1" dirty="0" smtClean="0">
                <a:solidFill>
                  <a:srgbClr val="0070C0"/>
                </a:solidFill>
              </a:rPr>
              <a:t>) </a:t>
            </a:r>
            <a:r>
              <a:rPr lang="de-DE" b="1" dirty="0" err="1" smtClean="0">
                <a:solidFill>
                  <a:srgbClr val="0070C0"/>
                </a:solidFill>
              </a:rPr>
              <a:t>good</a:t>
            </a:r>
            <a:r>
              <a:rPr lang="de-DE" b="1" dirty="0" smtClean="0">
                <a:solidFill>
                  <a:srgbClr val="0070C0"/>
                </a:solidFill>
              </a:rPr>
              <a:t> …</a:t>
            </a:r>
            <a:endParaRPr lang="de-DE" b="1" dirty="0">
              <a:solidFill>
                <a:srgbClr val="0070C0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84" y="3630382"/>
            <a:ext cx="3169986" cy="2376264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 rot="1431155">
            <a:off x="1610013" y="4948003"/>
            <a:ext cx="848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FFFF00"/>
                </a:solidFill>
              </a:rPr>
              <a:t>CCI</a:t>
            </a:r>
            <a:endParaRPr lang="de-DE" sz="2000" b="1" dirty="0">
              <a:solidFill>
                <a:srgbClr val="FFFF0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67544" y="1531028"/>
            <a:ext cx="3018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FFFF00"/>
                </a:solidFill>
              </a:rPr>
              <a:t>GCOS </a:t>
            </a:r>
            <a:r>
              <a:rPr lang="de-DE" sz="2000" b="1" dirty="0" err="1" smtClean="0">
                <a:solidFill>
                  <a:srgbClr val="FFFF00"/>
                </a:solidFill>
              </a:rPr>
              <a:t>requirements</a:t>
            </a:r>
            <a:endParaRPr lang="de-DE" sz="2000" b="1" dirty="0">
              <a:solidFill>
                <a:srgbClr val="FFFF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619419" y="2639190"/>
            <a:ext cx="886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FFFF00"/>
                </a:solidFill>
              </a:rPr>
              <a:t>GHG</a:t>
            </a:r>
            <a:endParaRPr lang="de-DE" sz="2000" b="1" dirty="0">
              <a:solidFill>
                <a:srgbClr val="FFFF00"/>
              </a:solidFill>
            </a:endParaRPr>
          </a:p>
        </p:txBody>
      </p:sp>
      <p:sp>
        <p:nvSpPr>
          <p:cNvPr id="13" name="Freihandform 12"/>
          <p:cNvSpPr/>
          <p:nvPr/>
        </p:nvSpPr>
        <p:spPr>
          <a:xfrm>
            <a:off x="2535382" y="2994883"/>
            <a:ext cx="1232440" cy="900546"/>
          </a:xfrm>
          <a:custGeom>
            <a:avLst/>
            <a:gdLst>
              <a:gd name="connsiteX0" fmla="*/ 0 w 1232440"/>
              <a:gd name="connsiteY0" fmla="*/ 900546 h 900546"/>
              <a:gd name="connsiteX1" fmla="*/ 55418 w 1232440"/>
              <a:gd name="connsiteY1" fmla="*/ 831273 h 900546"/>
              <a:gd name="connsiteX2" fmla="*/ 69273 w 1232440"/>
              <a:gd name="connsiteY2" fmla="*/ 789709 h 900546"/>
              <a:gd name="connsiteX3" fmla="*/ 124691 w 1232440"/>
              <a:gd name="connsiteY3" fmla="*/ 706582 h 900546"/>
              <a:gd name="connsiteX4" fmla="*/ 152400 w 1232440"/>
              <a:gd name="connsiteY4" fmla="*/ 665018 h 900546"/>
              <a:gd name="connsiteX5" fmla="*/ 193963 w 1232440"/>
              <a:gd name="connsiteY5" fmla="*/ 637309 h 900546"/>
              <a:gd name="connsiteX6" fmla="*/ 235527 w 1232440"/>
              <a:gd name="connsiteY6" fmla="*/ 554182 h 900546"/>
              <a:gd name="connsiteX7" fmla="*/ 277091 w 1232440"/>
              <a:gd name="connsiteY7" fmla="*/ 512618 h 900546"/>
              <a:gd name="connsiteX8" fmla="*/ 304800 w 1232440"/>
              <a:gd name="connsiteY8" fmla="*/ 471055 h 900546"/>
              <a:gd name="connsiteX9" fmla="*/ 346363 w 1232440"/>
              <a:gd name="connsiteY9" fmla="*/ 429491 h 900546"/>
              <a:gd name="connsiteX10" fmla="*/ 374073 w 1232440"/>
              <a:gd name="connsiteY10" fmla="*/ 387928 h 900546"/>
              <a:gd name="connsiteX11" fmla="*/ 401782 w 1232440"/>
              <a:gd name="connsiteY11" fmla="*/ 360218 h 900546"/>
              <a:gd name="connsiteX12" fmla="*/ 457200 w 1232440"/>
              <a:gd name="connsiteY12" fmla="*/ 277091 h 900546"/>
              <a:gd name="connsiteX13" fmla="*/ 498763 w 1232440"/>
              <a:gd name="connsiteY13" fmla="*/ 249382 h 900546"/>
              <a:gd name="connsiteX14" fmla="*/ 526473 w 1232440"/>
              <a:gd name="connsiteY14" fmla="*/ 221673 h 900546"/>
              <a:gd name="connsiteX15" fmla="*/ 609600 w 1232440"/>
              <a:gd name="connsiteY15" fmla="*/ 166255 h 900546"/>
              <a:gd name="connsiteX16" fmla="*/ 651163 w 1232440"/>
              <a:gd name="connsiteY16" fmla="*/ 138546 h 900546"/>
              <a:gd name="connsiteX17" fmla="*/ 720436 w 1232440"/>
              <a:gd name="connsiteY17" fmla="*/ 96982 h 900546"/>
              <a:gd name="connsiteX18" fmla="*/ 845127 w 1232440"/>
              <a:gd name="connsiteY18" fmla="*/ 27709 h 900546"/>
              <a:gd name="connsiteX19" fmla="*/ 886691 w 1232440"/>
              <a:gd name="connsiteY19" fmla="*/ 13855 h 900546"/>
              <a:gd name="connsiteX20" fmla="*/ 928254 w 1232440"/>
              <a:gd name="connsiteY20" fmla="*/ 0 h 900546"/>
              <a:gd name="connsiteX21" fmla="*/ 1163782 w 1232440"/>
              <a:gd name="connsiteY21" fmla="*/ 13855 h 900546"/>
              <a:gd name="connsiteX22" fmla="*/ 1219200 w 1232440"/>
              <a:gd name="connsiteY22" fmla="*/ 27709 h 900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32440" h="900546">
                <a:moveTo>
                  <a:pt x="0" y="900546"/>
                </a:moveTo>
                <a:cubicBezTo>
                  <a:pt x="18473" y="877455"/>
                  <a:pt x="39746" y="856349"/>
                  <a:pt x="55418" y="831273"/>
                </a:cubicBezTo>
                <a:cubicBezTo>
                  <a:pt x="63158" y="818889"/>
                  <a:pt x="62181" y="802475"/>
                  <a:pt x="69273" y="789709"/>
                </a:cubicBezTo>
                <a:cubicBezTo>
                  <a:pt x="85446" y="760598"/>
                  <a:pt x="106218" y="734291"/>
                  <a:pt x="124691" y="706582"/>
                </a:cubicBezTo>
                <a:cubicBezTo>
                  <a:pt x="133927" y="692727"/>
                  <a:pt x="138545" y="674254"/>
                  <a:pt x="152400" y="665018"/>
                </a:cubicBezTo>
                <a:lnTo>
                  <a:pt x="193963" y="637309"/>
                </a:lnTo>
                <a:cubicBezTo>
                  <a:pt x="207849" y="595654"/>
                  <a:pt x="205686" y="589991"/>
                  <a:pt x="235527" y="554182"/>
                </a:cubicBezTo>
                <a:cubicBezTo>
                  <a:pt x="248070" y="539130"/>
                  <a:pt x="264548" y="527670"/>
                  <a:pt x="277091" y="512618"/>
                </a:cubicBezTo>
                <a:cubicBezTo>
                  <a:pt x="287751" y="499826"/>
                  <a:pt x="294140" y="483847"/>
                  <a:pt x="304800" y="471055"/>
                </a:cubicBezTo>
                <a:cubicBezTo>
                  <a:pt x="317343" y="456003"/>
                  <a:pt x="333820" y="444543"/>
                  <a:pt x="346363" y="429491"/>
                </a:cubicBezTo>
                <a:cubicBezTo>
                  <a:pt x="357023" y="416699"/>
                  <a:pt x="363671" y="400930"/>
                  <a:pt x="374073" y="387928"/>
                </a:cubicBezTo>
                <a:cubicBezTo>
                  <a:pt x="382233" y="377728"/>
                  <a:pt x="393945" y="370668"/>
                  <a:pt x="401782" y="360218"/>
                </a:cubicBezTo>
                <a:cubicBezTo>
                  <a:pt x="421763" y="333576"/>
                  <a:pt x="429491" y="295564"/>
                  <a:pt x="457200" y="277091"/>
                </a:cubicBezTo>
                <a:cubicBezTo>
                  <a:pt x="471054" y="267855"/>
                  <a:pt x="485761" y="259784"/>
                  <a:pt x="498763" y="249382"/>
                </a:cubicBezTo>
                <a:cubicBezTo>
                  <a:pt x="508963" y="241222"/>
                  <a:pt x="516023" y="229510"/>
                  <a:pt x="526473" y="221673"/>
                </a:cubicBezTo>
                <a:cubicBezTo>
                  <a:pt x="553115" y="201692"/>
                  <a:pt x="581891" y="184728"/>
                  <a:pt x="609600" y="166255"/>
                </a:cubicBezTo>
                <a:cubicBezTo>
                  <a:pt x="623454" y="157019"/>
                  <a:pt x="639389" y="150320"/>
                  <a:pt x="651163" y="138546"/>
                </a:cubicBezTo>
                <a:cubicBezTo>
                  <a:pt x="689200" y="100511"/>
                  <a:pt x="666481" y="114968"/>
                  <a:pt x="720436" y="96982"/>
                </a:cubicBezTo>
                <a:cubicBezTo>
                  <a:pt x="782653" y="34765"/>
                  <a:pt x="743413" y="61613"/>
                  <a:pt x="845127" y="27709"/>
                </a:cubicBezTo>
                <a:lnTo>
                  <a:pt x="886691" y="13855"/>
                </a:lnTo>
                <a:lnTo>
                  <a:pt x="928254" y="0"/>
                </a:lnTo>
                <a:cubicBezTo>
                  <a:pt x="1006763" y="4618"/>
                  <a:pt x="1085527" y="6030"/>
                  <a:pt x="1163782" y="13855"/>
                </a:cubicBezTo>
                <a:cubicBezTo>
                  <a:pt x="1316927" y="29169"/>
                  <a:pt x="1156840" y="27709"/>
                  <a:pt x="1219200" y="27709"/>
                </a:cubicBezTo>
              </a:path>
            </a:pathLst>
          </a:custGeom>
          <a:noFill/>
          <a:ln w="53975">
            <a:solidFill>
              <a:srgbClr val="FFFF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" name="Gruppieren 15"/>
          <p:cNvGrpSpPr/>
          <p:nvPr/>
        </p:nvGrpSpPr>
        <p:grpSpPr>
          <a:xfrm>
            <a:off x="4821382" y="1916832"/>
            <a:ext cx="4071098" cy="4503138"/>
            <a:chOff x="4821382" y="1916832"/>
            <a:chExt cx="4071098" cy="4503138"/>
          </a:xfrm>
        </p:grpSpPr>
        <p:sp>
          <p:nvSpPr>
            <p:cNvPr id="5" name="Textfeld 4"/>
            <p:cNvSpPr txBox="1"/>
            <p:nvPr/>
          </p:nvSpPr>
          <p:spPr>
            <a:xfrm>
              <a:off x="4932040" y="1916832"/>
              <a:ext cx="39604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70C0"/>
                  </a:solidFill>
                </a:rPr>
                <a:t>Future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funding</a:t>
              </a:r>
              <a:r>
                <a:rPr lang="de-DE" b="1" dirty="0" smtClean="0">
                  <a:solidFill>
                    <a:srgbClr val="0070C0"/>
                  </a:solidFill>
                </a:rPr>
                <a:t>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for</a:t>
              </a:r>
              <a:r>
                <a:rPr lang="de-DE" b="1" dirty="0" smtClean="0">
                  <a:solidFill>
                    <a:srgbClr val="0070C0"/>
                  </a:solidFill>
                </a:rPr>
                <a:t>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needed</a:t>
              </a:r>
              <a:r>
                <a:rPr lang="de-DE" b="1" dirty="0" smtClean="0">
                  <a:solidFill>
                    <a:srgbClr val="0070C0"/>
                  </a:solidFill>
                </a:rPr>
                <a:t> R&amp;D?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b="1" dirty="0" err="1" smtClean="0">
                  <a:solidFill>
                    <a:srgbClr val="0070C0"/>
                  </a:solidFill>
                </a:rPr>
                <a:t>Risk</a:t>
              </a:r>
              <a:r>
                <a:rPr lang="de-DE" b="1" dirty="0" smtClean="0">
                  <a:solidFill>
                    <a:srgbClr val="0070C0"/>
                  </a:solidFill>
                </a:rPr>
                <a:t>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of</a:t>
              </a:r>
              <a:r>
                <a:rPr lang="de-DE" b="1" dirty="0" smtClean="0">
                  <a:solidFill>
                    <a:srgbClr val="0070C0"/>
                  </a:solidFill>
                </a:rPr>
                <a:t>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little</a:t>
              </a:r>
              <a:r>
                <a:rPr lang="de-DE" b="1" dirty="0" smtClean="0">
                  <a:solidFill>
                    <a:srgbClr val="0070C0"/>
                  </a:solidFill>
                </a:rPr>
                <a:t>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or</a:t>
              </a:r>
              <a:r>
                <a:rPr lang="de-DE" b="1" dirty="0" smtClean="0">
                  <a:solidFill>
                    <a:srgbClr val="0070C0"/>
                  </a:solidFill>
                </a:rPr>
                <a:t>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no</a:t>
              </a:r>
              <a:r>
                <a:rPr lang="de-DE" b="1" dirty="0" smtClean="0">
                  <a:solidFill>
                    <a:srgbClr val="0070C0"/>
                  </a:solidFill>
                </a:rPr>
                <a:t>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funding</a:t>
              </a:r>
              <a:r>
                <a:rPr lang="de-DE" b="1" dirty="0" smtClean="0">
                  <a:solidFill>
                    <a:srgbClr val="0070C0"/>
                  </a:solidFill>
                </a:rPr>
                <a:t>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for</a:t>
              </a:r>
              <a:r>
                <a:rPr lang="de-DE" b="1" dirty="0" smtClean="0">
                  <a:solidFill>
                    <a:srgbClr val="0070C0"/>
                  </a:solidFill>
                </a:rPr>
                <a:t> </a:t>
              </a:r>
              <a:r>
                <a:rPr lang="de-DE" b="1" dirty="0" err="1" smtClean="0">
                  <a:solidFill>
                    <a:srgbClr val="0070C0"/>
                  </a:solidFill>
                </a:rPr>
                <a:t>existing</a:t>
              </a:r>
              <a:r>
                <a:rPr lang="de-DE" b="1" dirty="0" smtClean="0">
                  <a:solidFill>
                    <a:srgbClr val="0070C0"/>
                  </a:solidFill>
                </a:rPr>
                <a:t> ECVs.</a:t>
              </a:r>
              <a:endParaRPr lang="de-DE" b="1" dirty="0">
                <a:solidFill>
                  <a:srgbClr val="0070C0"/>
                </a:solidFill>
              </a:endParaRPr>
            </a:p>
          </p:txBody>
        </p:sp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3540621"/>
              <a:ext cx="3836284" cy="2879349"/>
            </a:xfrm>
            <a:prstGeom prst="rect">
              <a:avLst/>
            </a:prstGeom>
          </p:spPr>
        </p:pic>
        <p:sp>
          <p:nvSpPr>
            <p:cNvPr id="7" name="Textfeld 6"/>
            <p:cNvSpPr txBox="1"/>
            <p:nvPr/>
          </p:nvSpPr>
          <p:spPr>
            <a:xfrm rot="21398589">
              <a:off x="6018887" y="4564804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b="1" dirty="0" smtClean="0">
                  <a:solidFill>
                    <a:srgbClr val="FF0000"/>
                  </a:solidFill>
                </a:rPr>
                <a:t>GHG &amp; R&amp;D</a:t>
              </a:r>
              <a:endParaRPr lang="de-DE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Freihandform 13"/>
            <p:cNvSpPr/>
            <p:nvPr/>
          </p:nvSpPr>
          <p:spPr>
            <a:xfrm>
              <a:off x="4821382" y="3075701"/>
              <a:ext cx="969818" cy="1788742"/>
            </a:xfrm>
            <a:custGeom>
              <a:avLst/>
              <a:gdLst>
                <a:gd name="connsiteX0" fmla="*/ 0 w 969818"/>
                <a:gd name="connsiteY0" fmla="*/ 0 h 1788742"/>
                <a:gd name="connsiteX1" fmla="*/ 360218 w 969818"/>
                <a:gd name="connsiteY1" fmla="*/ 27709 h 1788742"/>
                <a:gd name="connsiteX2" fmla="*/ 471054 w 969818"/>
                <a:gd name="connsiteY2" fmla="*/ 41564 h 1788742"/>
                <a:gd name="connsiteX3" fmla="*/ 651163 w 969818"/>
                <a:gd name="connsiteY3" fmla="*/ 83127 h 1788742"/>
                <a:gd name="connsiteX4" fmla="*/ 775854 w 969818"/>
                <a:gd name="connsiteY4" fmla="*/ 96982 h 1788742"/>
                <a:gd name="connsiteX5" fmla="*/ 886691 w 969818"/>
                <a:gd name="connsiteY5" fmla="*/ 124691 h 1788742"/>
                <a:gd name="connsiteX6" fmla="*/ 969818 w 969818"/>
                <a:gd name="connsiteY6" fmla="*/ 235527 h 1788742"/>
                <a:gd name="connsiteX7" fmla="*/ 955963 w 969818"/>
                <a:gd name="connsiteY7" fmla="*/ 415636 h 1788742"/>
                <a:gd name="connsiteX8" fmla="*/ 914400 w 969818"/>
                <a:gd name="connsiteY8" fmla="*/ 457200 h 1788742"/>
                <a:gd name="connsiteX9" fmla="*/ 789709 w 969818"/>
                <a:gd name="connsiteY9" fmla="*/ 526473 h 1788742"/>
                <a:gd name="connsiteX10" fmla="*/ 678873 w 969818"/>
                <a:gd name="connsiteY10" fmla="*/ 540327 h 1788742"/>
                <a:gd name="connsiteX11" fmla="*/ 609600 w 969818"/>
                <a:gd name="connsiteY11" fmla="*/ 554182 h 1788742"/>
                <a:gd name="connsiteX12" fmla="*/ 374073 w 969818"/>
                <a:gd name="connsiteY12" fmla="*/ 540327 h 1788742"/>
                <a:gd name="connsiteX13" fmla="*/ 290945 w 969818"/>
                <a:gd name="connsiteY13" fmla="*/ 512618 h 1788742"/>
                <a:gd name="connsiteX14" fmla="*/ 263236 w 969818"/>
                <a:gd name="connsiteY14" fmla="*/ 471054 h 1788742"/>
                <a:gd name="connsiteX15" fmla="*/ 318654 w 969818"/>
                <a:gd name="connsiteY15" fmla="*/ 387927 h 1788742"/>
                <a:gd name="connsiteX16" fmla="*/ 498763 w 969818"/>
                <a:gd name="connsiteY16" fmla="*/ 346364 h 1788742"/>
                <a:gd name="connsiteX17" fmla="*/ 775854 w 969818"/>
                <a:gd name="connsiteY17" fmla="*/ 360218 h 1788742"/>
                <a:gd name="connsiteX18" fmla="*/ 858982 w 969818"/>
                <a:gd name="connsiteY18" fmla="*/ 387927 h 1788742"/>
                <a:gd name="connsiteX19" fmla="*/ 872836 w 969818"/>
                <a:gd name="connsiteY19" fmla="*/ 429491 h 1788742"/>
                <a:gd name="connsiteX20" fmla="*/ 914400 w 969818"/>
                <a:gd name="connsiteY20" fmla="*/ 512618 h 1788742"/>
                <a:gd name="connsiteX21" fmla="*/ 900545 w 969818"/>
                <a:gd name="connsiteY21" fmla="*/ 651164 h 1788742"/>
                <a:gd name="connsiteX22" fmla="*/ 886691 w 969818"/>
                <a:gd name="connsiteY22" fmla="*/ 706582 h 1788742"/>
                <a:gd name="connsiteX23" fmla="*/ 789709 w 969818"/>
                <a:gd name="connsiteY23" fmla="*/ 803564 h 1788742"/>
                <a:gd name="connsiteX24" fmla="*/ 706582 w 969818"/>
                <a:gd name="connsiteY24" fmla="*/ 886691 h 1788742"/>
                <a:gd name="connsiteX25" fmla="*/ 678873 w 969818"/>
                <a:gd name="connsiteY25" fmla="*/ 928254 h 1788742"/>
                <a:gd name="connsiteX26" fmla="*/ 637309 w 969818"/>
                <a:gd name="connsiteY26" fmla="*/ 942109 h 1788742"/>
                <a:gd name="connsiteX27" fmla="*/ 554182 w 969818"/>
                <a:gd name="connsiteY27" fmla="*/ 1025236 h 1788742"/>
                <a:gd name="connsiteX28" fmla="*/ 374073 w 969818"/>
                <a:gd name="connsiteY28" fmla="*/ 1052945 h 1788742"/>
                <a:gd name="connsiteX29" fmla="*/ 180109 w 969818"/>
                <a:gd name="connsiteY29" fmla="*/ 1039091 h 1788742"/>
                <a:gd name="connsiteX30" fmla="*/ 138545 w 969818"/>
                <a:gd name="connsiteY30" fmla="*/ 1025236 h 1788742"/>
                <a:gd name="connsiteX31" fmla="*/ 55418 w 969818"/>
                <a:gd name="connsiteY31" fmla="*/ 969818 h 1788742"/>
                <a:gd name="connsiteX32" fmla="*/ 27709 w 969818"/>
                <a:gd name="connsiteY32" fmla="*/ 928254 h 1788742"/>
                <a:gd name="connsiteX33" fmla="*/ 27709 w 969818"/>
                <a:gd name="connsiteY33" fmla="*/ 789709 h 1788742"/>
                <a:gd name="connsiteX34" fmla="*/ 83127 w 969818"/>
                <a:gd name="connsiteY34" fmla="*/ 775854 h 1788742"/>
                <a:gd name="connsiteX35" fmla="*/ 124691 w 969818"/>
                <a:gd name="connsiteY35" fmla="*/ 762000 h 1788742"/>
                <a:gd name="connsiteX36" fmla="*/ 332509 w 969818"/>
                <a:gd name="connsiteY36" fmla="*/ 775854 h 1788742"/>
                <a:gd name="connsiteX37" fmla="*/ 374073 w 969818"/>
                <a:gd name="connsiteY37" fmla="*/ 803564 h 1788742"/>
                <a:gd name="connsiteX38" fmla="*/ 471054 w 969818"/>
                <a:gd name="connsiteY38" fmla="*/ 928254 h 1788742"/>
                <a:gd name="connsiteX39" fmla="*/ 484909 w 969818"/>
                <a:gd name="connsiteY39" fmla="*/ 969818 h 1788742"/>
                <a:gd name="connsiteX40" fmla="*/ 471054 w 969818"/>
                <a:gd name="connsiteY40" fmla="*/ 1052945 h 1788742"/>
                <a:gd name="connsiteX41" fmla="*/ 401782 w 969818"/>
                <a:gd name="connsiteY41" fmla="*/ 1136073 h 1788742"/>
                <a:gd name="connsiteX42" fmla="*/ 318654 w 969818"/>
                <a:gd name="connsiteY42" fmla="*/ 1191491 h 1788742"/>
                <a:gd name="connsiteX43" fmla="*/ 277091 w 969818"/>
                <a:gd name="connsiteY43" fmla="*/ 1219200 h 1788742"/>
                <a:gd name="connsiteX44" fmla="*/ 235527 w 969818"/>
                <a:gd name="connsiteY44" fmla="*/ 1260764 h 1788742"/>
                <a:gd name="connsiteX45" fmla="*/ 207818 w 969818"/>
                <a:gd name="connsiteY45" fmla="*/ 1302327 h 1788742"/>
                <a:gd name="connsiteX46" fmla="*/ 110836 w 969818"/>
                <a:gd name="connsiteY46" fmla="*/ 1427018 h 1788742"/>
                <a:gd name="connsiteX47" fmla="*/ 83127 w 969818"/>
                <a:gd name="connsiteY47" fmla="*/ 1468582 h 1788742"/>
                <a:gd name="connsiteX48" fmla="*/ 69273 w 969818"/>
                <a:gd name="connsiteY48" fmla="*/ 1510145 h 1788742"/>
                <a:gd name="connsiteX49" fmla="*/ 83127 w 969818"/>
                <a:gd name="connsiteY49" fmla="*/ 1648691 h 1788742"/>
                <a:gd name="connsiteX50" fmla="*/ 124691 w 969818"/>
                <a:gd name="connsiteY50" fmla="*/ 1690254 h 1788742"/>
                <a:gd name="connsiteX51" fmla="*/ 235527 w 969818"/>
                <a:gd name="connsiteY51" fmla="*/ 1731818 h 1788742"/>
                <a:gd name="connsiteX52" fmla="*/ 318654 w 969818"/>
                <a:gd name="connsiteY52" fmla="*/ 1787236 h 1788742"/>
                <a:gd name="connsiteX53" fmla="*/ 360218 w 969818"/>
                <a:gd name="connsiteY53" fmla="*/ 1773382 h 178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69818" h="1788742">
                  <a:moveTo>
                    <a:pt x="0" y="0"/>
                  </a:moveTo>
                  <a:cubicBezTo>
                    <a:pt x="176906" y="35380"/>
                    <a:pt x="-5484" y="2487"/>
                    <a:pt x="360218" y="27709"/>
                  </a:cubicBezTo>
                  <a:cubicBezTo>
                    <a:pt x="397363" y="30271"/>
                    <a:pt x="434459" y="34702"/>
                    <a:pt x="471054" y="41564"/>
                  </a:cubicBezTo>
                  <a:cubicBezTo>
                    <a:pt x="571202" y="60342"/>
                    <a:pt x="565283" y="70858"/>
                    <a:pt x="651163" y="83127"/>
                  </a:cubicBezTo>
                  <a:cubicBezTo>
                    <a:pt x="692562" y="89041"/>
                    <a:pt x="734455" y="91068"/>
                    <a:pt x="775854" y="96982"/>
                  </a:cubicBezTo>
                  <a:cubicBezTo>
                    <a:pt x="834374" y="105342"/>
                    <a:pt x="838337" y="108573"/>
                    <a:pt x="886691" y="124691"/>
                  </a:cubicBezTo>
                  <a:cubicBezTo>
                    <a:pt x="966289" y="204291"/>
                    <a:pt x="945636" y="162985"/>
                    <a:pt x="969818" y="235527"/>
                  </a:cubicBezTo>
                  <a:cubicBezTo>
                    <a:pt x="965200" y="295563"/>
                    <a:pt x="970567" y="357220"/>
                    <a:pt x="955963" y="415636"/>
                  </a:cubicBezTo>
                  <a:cubicBezTo>
                    <a:pt x="951211" y="434644"/>
                    <a:pt x="929276" y="444449"/>
                    <a:pt x="914400" y="457200"/>
                  </a:cubicBezTo>
                  <a:cubicBezTo>
                    <a:pt x="874724" y="491209"/>
                    <a:pt x="842038" y="514397"/>
                    <a:pt x="789709" y="526473"/>
                  </a:cubicBezTo>
                  <a:cubicBezTo>
                    <a:pt x="753430" y="534845"/>
                    <a:pt x="715673" y="534665"/>
                    <a:pt x="678873" y="540327"/>
                  </a:cubicBezTo>
                  <a:cubicBezTo>
                    <a:pt x="655599" y="543908"/>
                    <a:pt x="632691" y="549564"/>
                    <a:pt x="609600" y="554182"/>
                  </a:cubicBezTo>
                  <a:cubicBezTo>
                    <a:pt x="531091" y="549564"/>
                    <a:pt x="452057" y="550499"/>
                    <a:pt x="374073" y="540327"/>
                  </a:cubicBezTo>
                  <a:cubicBezTo>
                    <a:pt x="345110" y="536549"/>
                    <a:pt x="290945" y="512618"/>
                    <a:pt x="290945" y="512618"/>
                  </a:cubicBezTo>
                  <a:cubicBezTo>
                    <a:pt x="281709" y="498763"/>
                    <a:pt x="265301" y="487577"/>
                    <a:pt x="263236" y="471054"/>
                  </a:cubicBezTo>
                  <a:cubicBezTo>
                    <a:pt x="254438" y="400667"/>
                    <a:pt x="270577" y="401039"/>
                    <a:pt x="318654" y="387927"/>
                  </a:cubicBezTo>
                  <a:cubicBezTo>
                    <a:pt x="410556" y="362862"/>
                    <a:pt x="417982" y="362520"/>
                    <a:pt x="498763" y="346364"/>
                  </a:cubicBezTo>
                  <a:cubicBezTo>
                    <a:pt x="591127" y="350982"/>
                    <a:pt x="683984" y="349618"/>
                    <a:pt x="775854" y="360218"/>
                  </a:cubicBezTo>
                  <a:cubicBezTo>
                    <a:pt x="804870" y="363566"/>
                    <a:pt x="858982" y="387927"/>
                    <a:pt x="858982" y="387927"/>
                  </a:cubicBezTo>
                  <a:cubicBezTo>
                    <a:pt x="863600" y="401782"/>
                    <a:pt x="866305" y="416429"/>
                    <a:pt x="872836" y="429491"/>
                  </a:cubicBezTo>
                  <a:cubicBezTo>
                    <a:pt x="926554" y="536929"/>
                    <a:pt x="879573" y="408138"/>
                    <a:pt x="914400" y="512618"/>
                  </a:cubicBezTo>
                  <a:cubicBezTo>
                    <a:pt x="909782" y="558800"/>
                    <a:pt x="907109" y="605218"/>
                    <a:pt x="900545" y="651164"/>
                  </a:cubicBezTo>
                  <a:cubicBezTo>
                    <a:pt x="897852" y="670014"/>
                    <a:pt x="897890" y="691183"/>
                    <a:pt x="886691" y="706582"/>
                  </a:cubicBezTo>
                  <a:cubicBezTo>
                    <a:pt x="859801" y="743556"/>
                    <a:pt x="822036" y="771237"/>
                    <a:pt x="789709" y="803564"/>
                  </a:cubicBezTo>
                  <a:lnTo>
                    <a:pt x="706582" y="886691"/>
                  </a:lnTo>
                  <a:cubicBezTo>
                    <a:pt x="697346" y="900545"/>
                    <a:pt x="691875" y="917852"/>
                    <a:pt x="678873" y="928254"/>
                  </a:cubicBezTo>
                  <a:cubicBezTo>
                    <a:pt x="667469" y="937377"/>
                    <a:pt x="651164" y="937491"/>
                    <a:pt x="637309" y="942109"/>
                  </a:cubicBezTo>
                  <a:cubicBezTo>
                    <a:pt x="609600" y="969818"/>
                    <a:pt x="593066" y="1020375"/>
                    <a:pt x="554182" y="1025236"/>
                  </a:cubicBezTo>
                  <a:cubicBezTo>
                    <a:pt x="419979" y="1042012"/>
                    <a:pt x="479855" y="1031789"/>
                    <a:pt x="374073" y="1052945"/>
                  </a:cubicBezTo>
                  <a:cubicBezTo>
                    <a:pt x="309418" y="1048327"/>
                    <a:pt x="244484" y="1046665"/>
                    <a:pt x="180109" y="1039091"/>
                  </a:cubicBezTo>
                  <a:cubicBezTo>
                    <a:pt x="165605" y="1037385"/>
                    <a:pt x="151311" y="1032328"/>
                    <a:pt x="138545" y="1025236"/>
                  </a:cubicBezTo>
                  <a:cubicBezTo>
                    <a:pt x="109434" y="1009063"/>
                    <a:pt x="55418" y="969818"/>
                    <a:pt x="55418" y="969818"/>
                  </a:cubicBezTo>
                  <a:cubicBezTo>
                    <a:pt x="46182" y="955963"/>
                    <a:pt x="35156" y="943147"/>
                    <a:pt x="27709" y="928254"/>
                  </a:cubicBezTo>
                  <a:cubicBezTo>
                    <a:pt x="7490" y="887816"/>
                    <a:pt x="2928" y="829359"/>
                    <a:pt x="27709" y="789709"/>
                  </a:cubicBezTo>
                  <a:cubicBezTo>
                    <a:pt x="37801" y="773562"/>
                    <a:pt x="64818" y="781085"/>
                    <a:pt x="83127" y="775854"/>
                  </a:cubicBezTo>
                  <a:cubicBezTo>
                    <a:pt x="97169" y="771842"/>
                    <a:pt x="110836" y="766618"/>
                    <a:pt x="124691" y="762000"/>
                  </a:cubicBezTo>
                  <a:cubicBezTo>
                    <a:pt x="193964" y="766618"/>
                    <a:pt x="264027" y="764440"/>
                    <a:pt x="332509" y="775854"/>
                  </a:cubicBezTo>
                  <a:cubicBezTo>
                    <a:pt x="348934" y="778591"/>
                    <a:pt x="361281" y="792904"/>
                    <a:pt x="374073" y="803564"/>
                  </a:cubicBezTo>
                  <a:cubicBezTo>
                    <a:pt x="407177" y="831151"/>
                    <a:pt x="459171" y="892605"/>
                    <a:pt x="471054" y="928254"/>
                  </a:cubicBezTo>
                  <a:lnTo>
                    <a:pt x="484909" y="969818"/>
                  </a:lnTo>
                  <a:cubicBezTo>
                    <a:pt x="480291" y="997527"/>
                    <a:pt x="479937" y="1026295"/>
                    <a:pt x="471054" y="1052945"/>
                  </a:cubicBezTo>
                  <a:cubicBezTo>
                    <a:pt x="463049" y="1076959"/>
                    <a:pt x="419145" y="1122569"/>
                    <a:pt x="401782" y="1136073"/>
                  </a:cubicBezTo>
                  <a:cubicBezTo>
                    <a:pt x="375495" y="1156519"/>
                    <a:pt x="346363" y="1173018"/>
                    <a:pt x="318654" y="1191491"/>
                  </a:cubicBezTo>
                  <a:cubicBezTo>
                    <a:pt x="304800" y="1200727"/>
                    <a:pt x="288865" y="1207426"/>
                    <a:pt x="277091" y="1219200"/>
                  </a:cubicBezTo>
                  <a:cubicBezTo>
                    <a:pt x="263236" y="1233055"/>
                    <a:pt x="248070" y="1245712"/>
                    <a:pt x="235527" y="1260764"/>
                  </a:cubicBezTo>
                  <a:cubicBezTo>
                    <a:pt x="224867" y="1273556"/>
                    <a:pt x="218478" y="1289535"/>
                    <a:pt x="207818" y="1302327"/>
                  </a:cubicBezTo>
                  <a:cubicBezTo>
                    <a:pt x="99303" y="1432545"/>
                    <a:pt x="250893" y="1216932"/>
                    <a:pt x="110836" y="1427018"/>
                  </a:cubicBezTo>
                  <a:lnTo>
                    <a:pt x="83127" y="1468582"/>
                  </a:lnTo>
                  <a:cubicBezTo>
                    <a:pt x="78509" y="1482436"/>
                    <a:pt x="69273" y="1495541"/>
                    <a:pt x="69273" y="1510145"/>
                  </a:cubicBezTo>
                  <a:cubicBezTo>
                    <a:pt x="69273" y="1556557"/>
                    <a:pt x="69478" y="1604331"/>
                    <a:pt x="83127" y="1648691"/>
                  </a:cubicBezTo>
                  <a:cubicBezTo>
                    <a:pt x="88889" y="1667418"/>
                    <a:pt x="108076" y="1679870"/>
                    <a:pt x="124691" y="1690254"/>
                  </a:cubicBezTo>
                  <a:cubicBezTo>
                    <a:pt x="143632" y="1702092"/>
                    <a:pt x="207888" y="1722605"/>
                    <a:pt x="235527" y="1731818"/>
                  </a:cubicBezTo>
                  <a:cubicBezTo>
                    <a:pt x="263236" y="1750291"/>
                    <a:pt x="287061" y="1797767"/>
                    <a:pt x="318654" y="1787236"/>
                  </a:cubicBezTo>
                  <a:lnTo>
                    <a:pt x="360218" y="1773382"/>
                  </a:ln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789737" y="5500644"/>
            <a:ext cx="7008768" cy="1287692"/>
            <a:chOff x="789737" y="5500644"/>
            <a:chExt cx="7008768" cy="1287692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737" y="5500644"/>
              <a:ext cx="2270095" cy="1287692"/>
            </a:xfrm>
            <a:prstGeom prst="rect">
              <a:avLst/>
            </a:prstGeom>
          </p:spPr>
        </p:pic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4327" y="5607451"/>
              <a:ext cx="1724178" cy="1103474"/>
            </a:xfrm>
            <a:prstGeom prst="rect">
              <a:avLst/>
            </a:prstGeom>
          </p:spPr>
        </p:pic>
        <p:sp>
          <p:nvSpPr>
            <p:cNvPr id="18" name="Textfeld 17"/>
            <p:cNvSpPr txBox="1"/>
            <p:nvPr/>
          </p:nvSpPr>
          <p:spPr>
            <a:xfrm rot="21344217">
              <a:off x="1751355" y="6309320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chemeClr val="bg1"/>
                  </a:solidFill>
                </a:rPr>
                <a:t>User 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50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59"/>
            <a:ext cx="9144000" cy="685800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0" y="262389"/>
            <a:ext cx="4355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err="1" smtClean="0">
                <a:solidFill>
                  <a:schemeClr val="bg1"/>
                </a:solidFill>
              </a:rPr>
              <a:t>Thank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you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very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much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for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your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attention</a:t>
            </a:r>
            <a:r>
              <a:rPr lang="de-DE" sz="3600" b="1" dirty="0" smtClean="0">
                <a:solidFill>
                  <a:schemeClr val="bg1"/>
                </a:solidFill>
              </a:rPr>
              <a:t> !</a:t>
            </a:r>
            <a:endParaRPr lang="de-DE" sz="3600" b="1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-5053" y="599258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</a:rPr>
              <a:t>The GHG-CCI </a:t>
            </a:r>
            <a:r>
              <a:rPr lang="de-DE" sz="3600" b="1" dirty="0" err="1" smtClean="0">
                <a:solidFill>
                  <a:schemeClr val="bg1"/>
                </a:solidFill>
              </a:rPr>
              <a:t>team</a:t>
            </a:r>
            <a:endParaRPr lang="de-D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0"/>
          <p:cNvSpPr txBox="1">
            <a:spLocks noChangeArrowheads="1"/>
          </p:cNvSpPr>
          <p:nvPr/>
        </p:nvSpPr>
        <p:spPr>
          <a:xfrm>
            <a:off x="0" y="-10131"/>
            <a:ext cx="8676456" cy="796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ECV GHG ?</a:t>
            </a:r>
          </a:p>
          <a:p>
            <a:pPr algn="ctr">
              <a:defRPr/>
            </a:pPr>
            <a:r>
              <a:rPr lang="da-DK" sz="32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Essential Climate Variable Greenhouse Gases ?</a:t>
            </a:r>
            <a:endParaRPr lang="it-IT" sz="3200" b="1" baseline="-25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Abgerundetes Rechteck 24"/>
          <p:cNvSpPr/>
          <p:nvPr/>
        </p:nvSpPr>
        <p:spPr bwMode="auto">
          <a:xfrm>
            <a:off x="229259" y="5085184"/>
            <a:ext cx="8715375" cy="1602684"/>
          </a:xfrm>
          <a:prstGeom prst="roundRect">
            <a:avLst/>
          </a:prstGeom>
          <a:solidFill>
            <a:srgbClr val="00206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5009186" y="6007031"/>
            <a:ext cx="386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1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*) „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SYSTEMATIC OBSERVATION REQUIREMENTS FOR SATELLITE-BASED DATA PRODUCTS FOR CLIMATE</a:t>
            </a:r>
            <a:r>
              <a:rPr lang="de-DE" sz="1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de-DE" sz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Legende mit Pfeil nach unten 32"/>
          <p:cNvSpPr/>
          <p:nvPr/>
        </p:nvSpPr>
        <p:spPr>
          <a:xfrm>
            <a:off x="142875" y="1297855"/>
            <a:ext cx="8858250" cy="3643313"/>
          </a:xfrm>
          <a:prstGeom prst="downArrowCallout">
            <a:avLst>
              <a:gd name="adj1" fmla="val 14915"/>
              <a:gd name="adj2" fmla="val 20733"/>
              <a:gd name="adj3" fmla="val 8882"/>
              <a:gd name="adj4" fmla="val 86969"/>
            </a:avLst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Abgerundetes Rechteck 33"/>
          <p:cNvSpPr/>
          <p:nvPr/>
        </p:nvSpPr>
        <p:spPr>
          <a:xfrm>
            <a:off x="323528" y="2456730"/>
            <a:ext cx="3600400" cy="1903413"/>
          </a:xfrm>
          <a:prstGeom prst="roundRect">
            <a:avLst>
              <a:gd name="adj" fmla="val 8160"/>
            </a:avLst>
          </a:prstGeom>
          <a:solidFill>
            <a:srgbClr val="FFFFCC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de-DE" kern="0" dirty="0" err="1" smtClean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5" name="Textfeld 8"/>
          <p:cNvSpPr txBox="1">
            <a:spLocks noChangeArrowheads="1"/>
          </p:cNvSpPr>
          <p:nvPr/>
        </p:nvSpPr>
        <p:spPr bwMode="auto">
          <a:xfrm>
            <a:off x="4070350" y="1537568"/>
            <a:ext cx="485775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Reliable climate prediction requires a good understanding of the natural and anthropogenic (surface) </a:t>
            </a:r>
            <a:r>
              <a:rPr lang="en-GB" sz="1600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 and sinks of CO</a:t>
            </a:r>
            <a:r>
              <a:rPr lang="en-GB" sz="1600" b="1" kern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600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CH</a:t>
            </a:r>
            <a:r>
              <a:rPr lang="en-GB" sz="1600" b="1" kern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questions are, for example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GB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Where are they ?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GB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How strong are they ?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GB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How do they respond to a changing climate ?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better understanding requires appropriate global observations and (inverse) modelling. </a:t>
            </a:r>
          </a:p>
        </p:txBody>
      </p:sp>
      <p:sp>
        <p:nvSpPr>
          <p:cNvPr id="36" name="Textfeld 14"/>
          <p:cNvSpPr txBox="1">
            <a:spLocks noChangeArrowheads="1"/>
          </p:cNvSpPr>
          <p:nvPr/>
        </p:nvSpPr>
        <p:spPr bwMode="auto">
          <a:xfrm>
            <a:off x="203200" y="1353418"/>
            <a:ext cx="38671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GB" sz="1400" b="1" kern="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CH</a:t>
            </a:r>
            <a:r>
              <a:rPr lang="en-GB" sz="1400" b="1" kern="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the two most important </a:t>
            </a:r>
            <a:r>
              <a:rPr lang="en-GB" sz="14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greenhouse </a:t>
            </a:r>
            <a:r>
              <a:rPr lang="en-GB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gases </a:t>
            </a:r>
            <a:r>
              <a:rPr lang="en-GB" sz="14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emitted by humans &amp; </a:t>
            </a:r>
            <a:r>
              <a:rPr lang="en-GB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</a:t>
            </a:r>
            <a:r>
              <a:rPr lang="en-GB" sz="14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atmospheric concentrations </a:t>
            </a:r>
            <a:r>
              <a:rPr lang="en-GB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 in global warming.</a:t>
            </a: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81" y="3083098"/>
            <a:ext cx="2348697" cy="1115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feld 37"/>
          <p:cNvSpPr txBox="1"/>
          <p:nvPr/>
        </p:nvSpPr>
        <p:spPr>
          <a:xfrm>
            <a:off x="395536" y="2532837"/>
            <a:ext cx="2320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b="1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de-DE" sz="12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2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predicted</a:t>
            </a:r>
            <a:r>
              <a:rPr lang="de-DE" sz="12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lang="de-DE" sz="12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12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(AR5)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2802243" y="2456512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Future?</a:t>
            </a:r>
          </a:p>
        </p:txBody>
      </p:sp>
      <p:sp>
        <p:nvSpPr>
          <p:cNvPr id="40" name="Textfeld 39"/>
          <p:cNvSpPr txBox="1"/>
          <p:nvPr/>
        </p:nvSpPr>
        <p:spPr>
          <a:xfrm rot="331633">
            <a:off x="2852032" y="3684776"/>
            <a:ext cx="1038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GHG </a:t>
            </a:r>
            <a:r>
              <a:rPr lang="de-DE" sz="12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r>
              <a:rPr lang="de-DE" sz="12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12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2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sinks</a:t>
            </a:r>
            <a:r>
              <a:rPr lang="de-DE" sz="12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1" name="Textfeld 40"/>
          <p:cNvSpPr txBox="1"/>
          <p:nvPr/>
        </p:nvSpPr>
        <p:spPr>
          <a:xfrm rot="155804">
            <a:off x="2910829" y="3458976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Technology?</a:t>
            </a:r>
          </a:p>
        </p:txBody>
      </p:sp>
      <p:sp>
        <p:nvSpPr>
          <p:cNvPr id="42" name="Textfeld 41"/>
          <p:cNvSpPr txBox="1"/>
          <p:nvPr/>
        </p:nvSpPr>
        <p:spPr>
          <a:xfrm rot="21233823">
            <a:off x="2829254" y="3143645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Population?</a:t>
            </a:r>
          </a:p>
        </p:txBody>
      </p:sp>
      <p:sp>
        <p:nvSpPr>
          <p:cNvPr id="43" name="Textfeld 42"/>
          <p:cNvSpPr txBox="1"/>
          <p:nvPr/>
        </p:nvSpPr>
        <p:spPr>
          <a:xfrm rot="474247">
            <a:off x="2783257" y="2841842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Ecomomie</a:t>
            </a:r>
            <a:r>
              <a:rPr lang="de-DE" sz="1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44" name="Gerade Verbindung mit Pfeil 43"/>
          <p:cNvCxnSpPr/>
          <p:nvPr/>
        </p:nvCxnSpPr>
        <p:spPr>
          <a:xfrm flipV="1">
            <a:off x="1341166" y="3135130"/>
            <a:ext cx="1718666" cy="692428"/>
          </a:xfrm>
          <a:prstGeom prst="straightConnector1">
            <a:avLst/>
          </a:prstGeom>
          <a:noFill/>
          <a:ln w="5080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cxnSp>
        <p:nvCxnSpPr>
          <p:cNvPr id="45" name="Gerade Verbindung mit Pfeil 44"/>
          <p:cNvCxnSpPr/>
          <p:nvPr/>
        </p:nvCxnSpPr>
        <p:spPr>
          <a:xfrm flipV="1">
            <a:off x="1341166" y="3716881"/>
            <a:ext cx="1718666" cy="96386"/>
          </a:xfrm>
          <a:prstGeom prst="straightConnector1">
            <a:avLst/>
          </a:prstGeom>
          <a:noFill/>
          <a:ln w="5080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sp>
        <p:nvSpPr>
          <p:cNvPr id="46" name="Rechteck 45"/>
          <p:cNvSpPr/>
          <p:nvPr/>
        </p:nvSpPr>
        <p:spPr>
          <a:xfrm>
            <a:off x="411981" y="3079710"/>
            <a:ext cx="127571" cy="147404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de-DE" kern="0" dirty="0" err="1" smtClean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91589" y="5174445"/>
            <a:ext cx="86222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ECV GHG (GCOS-154</a:t>
            </a:r>
            <a:r>
              <a:rPr lang="de-DE" sz="2000" b="1" kern="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*)</a:t>
            </a:r>
            <a:r>
              <a:rPr lang="de-DE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endParaRPr lang="de-DE" sz="7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“Retrievals of greenhouse gases, such as CO</a:t>
            </a:r>
            <a:r>
              <a:rPr lang="en-GB" b="1" kern="0" baseline="-25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="1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CH</a:t>
            </a:r>
            <a:r>
              <a:rPr lang="en-GB" b="1" kern="0" baseline="-25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b="1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of sufficient quality to estimate </a:t>
            </a:r>
            <a:r>
              <a:rPr lang="en-GB" b="1" u="sng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</a:t>
            </a:r>
            <a:r>
              <a:rPr lang="en-GB" b="1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sources and sinks.”</a:t>
            </a:r>
          </a:p>
        </p:txBody>
      </p:sp>
    </p:spTree>
    <p:extLst>
      <p:ext uri="{BB962C8B-B14F-4D97-AF65-F5344CB8AC3E}">
        <p14:creationId xmlns:p14="http://schemas.microsoft.com/office/powerpoint/2010/main" val="35663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hteck 52"/>
          <p:cNvSpPr/>
          <p:nvPr/>
        </p:nvSpPr>
        <p:spPr>
          <a:xfrm>
            <a:off x="0" y="0"/>
            <a:ext cx="9144000" cy="1285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195" name="Rectangle 26"/>
          <p:cNvSpPr>
            <a:spLocks noChangeArrowheads="1"/>
          </p:cNvSpPr>
          <p:nvPr/>
        </p:nvSpPr>
        <p:spPr bwMode="auto">
          <a:xfrm>
            <a:off x="0" y="0"/>
            <a:ext cx="9144000" cy="5715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8196" name="Picture 32" descr="ghg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-12700"/>
            <a:ext cx="584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hteck 14"/>
          <p:cNvSpPr/>
          <p:nvPr/>
        </p:nvSpPr>
        <p:spPr>
          <a:xfrm>
            <a:off x="0" y="3929063"/>
            <a:ext cx="3286125" cy="292893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198" name="Titel 1"/>
          <p:cNvSpPr>
            <a:spLocks noGrp="1"/>
          </p:cNvSpPr>
          <p:nvPr>
            <p:ph type="ctrTitle" idx="4294967295"/>
          </p:nvPr>
        </p:nvSpPr>
        <p:spPr>
          <a:xfrm>
            <a:off x="0" y="-46038"/>
            <a:ext cx="6143625" cy="714376"/>
          </a:xfrm>
        </p:spPr>
        <p:txBody>
          <a:bodyPr/>
          <a:lstStyle/>
          <a:p>
            <a:pPr eaLnBrk="1" hangingPunct="1"/>
            <a:r>
              <a:rPr lang="de-DE" sz="3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GHG-CCI </a:t>
            </a:r>
            <a:r>
              <a:rPr lang="de-DE" sz="32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project</a:t>
            </a:r>
            <a:r>
              <a:rPr lang="de-DE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de-DE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www.esa-ghg-cci.org</a:t>
            </a:r>
            <a:endParaRPr lang="en-GB" sz="14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8199" name="Grafik 11" descr="erde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5000625"/>
            <a:ext cx="2270125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hteckiger Pfeil 15"/>
          <p:cNvSpPr/>
          <p:nvPr/>
        </p:nvSpPr>
        <p:spPr>
          <a:xfrm rot="660000">
            <a:off x="1411288" y="4724400"/>
            <a:ext cx="679450" cy="701675"/>
          </a:xfrm>
          <a:prstGeom prst="bentArrow">
            <a:avLst/>
          </a:prstGeom>
          <a:noFill/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17" name="Rechteckiger Pfeil 16"/>
          <p:cNvSpPr/>
          <p:nvPr/>
        </p:nvSpPr>
        <p:spPr>
          <a:xfrm rot="9900000">
            <a:off x="1822450" y="5227638"/>
            <a:ext cx="630238" cy="646112"/>
          </a:xfrm>
          <a:prstGeom prst="bentArrow">
            <a:avLst/>
          </a:prstGeom>
          <a:noFill/>
          <a:ln w="1016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 rot="21300000">
            <a:off x="1233488" y="3935413"/>
            <a:ext cx="1214437" cy="666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3730" b="1" dirty="0">
                <a:solidFill>
                  <a:srgbClr val="FF0000"/>
                </a:solidFill>
              </a:rPr>
              <a:t>CO</a:t>
            </a:r>
            <a:r>
              <a:rPr lang="de-DE" sz="3730" b="1" baseline="-25000" dirty="0">
                <a:solidFill>
                  <a:srgbClr val="FF0000"/>
                </a:solidFill>
              </a:rPr>
              <a:t>2</a:t>
            </a:r>
            <a:endParaRPr lang="en-GB" sz="3730" b="1" baseline="-25000" dirty="0">
              <a:solidFill>
                <a:srgbClr val="FF0000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 rot="1500000">
            <a:off x="2317750" y="4760913"/>
            <a:ext cx="1214438" cy="6524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3640" b="1" dirty="0">
                <a:solidFill>
                  <a:srgbClr val="00FF00"/>
                </a:solidFill>
              </a:rPr>
              <a:t>CO</a:t>
            </a:r>
            <a:r>
              <a:rPr lang="de-DE" sz="3640" b="1" baseline="-25000" dirty="0">
                <a:solidFill>
                  <a:srgbClr val="00FF00"/>
                </a:solidFill>
              </a:rPr>
              <a:t>2</a:t>
            </a:r>
            <a:endParaRPr lang="en-GB" sz="3640" b="1" baseline="-25000" dirty="0">
              <a:solidFill>
                <a:srgbClr val="00FF00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 rot="19980000">
            <a:off x="333375" y="4371975"/>
            <a:ext cx="1214438" cy="654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3650" b="1" dirty="0">
                <a:solidFill>
                  <a:srgbClr val="FF0000"/>
                </a:solidFill>
              </a:rPr>
              <a:t>CH</a:t>
            </a:r>
            <a:r>
              <a:rPr lang="de-DE" sz="3650" b="1" baseline="-25000" dirty="0">
                <a:solidFill>
                  <a:srgbClr val="FF0000"/>
                </a:solidFill>
              </a:rPr>
              <a:t>4</a:t>
            </a:r>
            <a:endParaRPr lang="en-GB" sz="3650" b="1" baseline="-25000" dirty="0">
              <a:solidFill>
                <a:srgbClr val="FF0000"/>
              </a:solidFill>
            </a:endParaRPr>
          </a:p>
        </p:txBody>
      </p:sp>
      <p:sp>
        <p:nvSpPr>
          <p:cNvPr id="8205" name="Textfeld 20"/>
          <p:cNvSpPr txBox="1">
            <a:spLocks noChangeArrowheads="1"/>
          </p:cNvSpPr>
          <p:nvPr/>
        </p:nvSpPr>
        <p:spPr bwMode="auto">
          <a:xfrm rot="-1560000">
            <a:off x="2290763" y="5756275"/>
            <a:ext cx="1214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3200" b="1">
                <a:solidFill>
                  <a:srgbClr val="00FF00"/>
                </a:solidFill>
              </a:rPr>
              <a:t>CH</a:t>
            </a:r>
            <a:r>
              <a:rPr lang="de-DE" sz="3200" b="1" baseline="-25000">
                <a:solidFill>
                  <a:srgbClr val="00FF00"/>
                </a:solidFill>
              </a:rPr>
              <a:t>4</a:t>
            </a:r>
            <a:endParaRPr lang="en-GB" sz="3200" b="1" baseline="-25000">
              <a:solidFill>
                <a:srgbClr val="00FF00"/>
              </a:solidFill>
            </a:endParaRPr>
          </a:p>
        </p:txBody>
      </p:sp>
      <p:grpSp>
        <p:nvGrpSpPr>
          <p:cNvPr id="8206" name="Gruppieren 52"/>
          <p:cNvGrpSpPr>
            <a:grpSpLocks/>
          </p:cNvGrpSpPr>
          <p:nvPr/>
        </p:nvGrpSpPr>
        <p:grpSpPr bwMode="auto">
          <a:xfrm>
            <a:off x="71438" y="642938"/>
            <a:ext cx="6203950" cy="3214687"/>
            <a:chOff x="71438" y="642938"/>
            <a:chExt cx="6203315" cy="3214687"/>
          </a:xfrm>
        </p:grpSpPr>
        <p:sp>
          <p:nvSpPr>
            <p:cNvPr id="47" name="Abgerundetes Rechteck 46"/>
            <p:cNvSpPr/>
            <p:nvPr/>
          </p:nvSpPr>
          <p:spPr>
            <a:xfrm>
              <a:off x="71438" y="642938"/>
              <a:ext cx="6142996" cy="278606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2" name="Abgerundetes Rechteck 31"/>
            <p:cNvSpPr/>
            <p:nvPr/>
          </p:nvSpPr>
          <p:spPr>
            <a:xfrm>
              <a:off x="5101710" y="1500188"/>
              <a:ext cx="930180" cy="17145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4" name="Grafik 13" descr="envisat_gr.jp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230129" y="1489359"/>
              <a:ext cx="2258310" cy="1714512"/>
            </a:xfrm>
            <a:prstGeom prst="roundRect">
              <a:avLst>
                <a:gd name="adj" fmla="val 8251"/>
              </a:avLst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635000"/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</p:pic>
        <p:sp>
          <p:nvSpPr>
            <p:cNvPr id="8238" name="Textfeld 20"/>
            <p:cNvSpPr txBox="1">
              <a:spLocks noChangeArrowheads="1"/>
            </p:cNvSpPr>
            <p:nvPr/>
          </p:nvSpPr>
          <p:spPr bwMode="auto">
            <a:xfrm>
              <a:off x="244158" y="1489075"/>
              <a:ext cx="22002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400" b="1" dirty="0">
                  <a:solidFill>
                    <a:srgbClr val="FFFF00"/>
                  </a:solidFill>
                </a:rPr>
                <a:t>SCIAMACHY/ENVISAT</a:t>
              </a:r>
              <a:endParaRPr lang="en-GB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8239" name="Textfeld 23"/>
            <p:cNvSpPr txBox="1">
              <a:spLocks noChangeArrowheads="1"/>
            </p:cNvSpPr>
            <p:nvPr/>
          </p:nvSpPr>
          <p:spPr bwMode="auto">
            <a:xfrm>
              <a:off x="1316038" y="658813"/>
              <a:ext cx="34290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b="1">
                  <a:solidFill>
                    <a:prstClr val="white"/>
                  </a:solidFill>
                </a:rPr>
                <a:t>Global satellite observations</a:t>
              </a:r>
            </a:p>
          </p:txBody>
        </p:sp>
        <p:sp>
          <p:nvSpPr>
            <p:cNvPr id="8240" name="Textfeld 24"/>
            <p:cNvSpPr txBox="1">
              <a:spLocks noChangeArrowheads="1"/>
            </p:cNvSpPr>
            <p:nvPr/>
          </p:nvSpPr>
          <p:spPr bwMode="auto">
            <a:xfrm>
              <a:off x="402844" y="1055688"/>
              <a:ext cx="450062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600">
                  <a:solidFill>
                    <a:prstClr val="white"/>
                  </a:solidFill>
                </a:rPr>
                <a:t>Global information on near-surface CO</a:t>
              </a:r>
              <a:r>
                <a:rPr lang="de-DE" sz="1600" baseline="-25000">
                  <a:solidFill>
                    <a:prstClr val="white"/>
                  </a:solidFill>
                </a:rPr>
                <a:t>2</a:t>
              </a:r>
              <a:r>
                <a:rPr lang="de-DE" sz="1600">
                  <a:solidFill>
                    <a:prstClr val="white"/>
                  </a:solidFill>
                </a:rPr>
                <a:t> &amp; CH</a:t>
              </a:r>
              <a:r>
                <a:rPr lang="de-DE" sz="1600" baseline="-25000">
                  <a:solidFill>
                    <a:prstClr val="white"/>
                  </a:solidFill>
                </a:rPr>
                <a:t>4</a:t>
              </a:r>
            </a:p>
          </p:txBody>
        </p:sp>
        <p:pic>
          <p:nvPicPr>
            <p:cNvPr id="26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56857" y="1500174"/>
              <a:ext cx="2286016" cy="1311303"/>
            </a:xfrm>
            <a:prstGeom prst="roundRect">
              <a:avLst>
                <a:gd name="adj" fmla="val 9394"/>
              </a:avLst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242" name="Textfeld 20"/>
            <p:cNvSpPr txBox="1">
              <a:spLocks noChangeArrowheads="1"/>
            </p:cNvSpPr>
            <p:nvPr/>
          </p:nvSpPr>
          <p:spPr bwMode="auto">
            <a:xfrm>
              <a:off x="2707005" y="1500823"/>
              <a:ext cx="1628775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400" b="1">
                  <a:solidFill>
                    <a:srgbClr val="FFFF00"/>
                  </a:solidFill>
                </a:rPr>
                <a:t>TANSO/GOSAT</a:t>
              </a:r>
              <a:endParaRPr lang="en-GB" sz="1400" b="1">
                <a:solidFill>
                  <a:srgbClr val="FFFF00"/>
                </a:solidFill>
              </a:endParaRPr>
            </a:p>
          </p:txBody>
        </p:sp>
        <p:sp>
          <p:nvSpPr>
            <p:cNvPr id="8243" name="Textfeld 27"/>
            <p:cNvSpPr txBox="1">
              <a:spLocks noChangeArrowheads="1"/>
            </p:cNvSpPr>
            <p:nvPr/>
          </p:nvSpPr>
          <p:spPr bwMode="auto">
            <a:xfrm>
              <a:off x="4872990" y="857250"/>
              <a:ext cx="14017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de-DE" sz="1600">
                  <a:solidFill>
                    <a:prstClr val="white"/>
                  </a:solidFill>
                </a:rPr>
                <a:t>Upper layer </a:t>
              </a:r>
            </a:p>
            <a:p>
              <a:pPr algn="ctr" eaLnBrk="1" hangingPunct="1"/>
              <a:r>
                <a:rPr lang="de-DE" sz="1600">
                  <a:solidFill>
                    <a:prstClr val="white"/>
                  </a:solidFill>
                </a:rPr>
                <a:t>CO</a:t>
              </a:r>
              <a:r>
                <a:rPr lang="de-DE" sz="1600" baseline="-25000">
                  <a:solidFill>
                    <a:prstClr val="white"/>
                  </a:solidFill>
                </a:rPr>
                <a:t>2</a:t>
              </a:r>
              <a:r>
                <a:rPr lang="de-DE" sz="1600">
                  <a:solidFill>
                    <a:prstClr val="white"/>
                  </a:solidFill>
                </a:rPr>
                <a:t> &amp; CH</a:t>
              </a:r>
              <a:r>
                <a:rPr lang="de-DE" sz="1600" baseline="-25000">
                  <a:solidFill>
                    <a:prstClr val="white"/>
                  </a:solidFill>
                </a:rPr>
                <a:t>4</a:t>
              </a:r>
            </a:p>
          </p:txBody>
        </p:sp>
        <p:sp>
          <p:nvSpPr>
            <p:cNvPr id="8244" name="Textfeld 28"/>
            <p:cNvSpPr txBox="1">
              <a:spLocks noChangeArrowheads="1"/>
            </p:cNvSpPr>
            <p:nvPr/>
          </p:nvSpPr>
          <p:spPr bwMode="auto">
            <a:xfrm>
              <a:off x="5076230" y="1567120"/>
              <a:ext cx="1142539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400" b="1">
                  <a:solidFill>
                    <a:srgbClr val="FFFF00"/>
                  </a:solidFill>
                </a:rPr>
                <a:t>IASI, </a:t>
              </a:r>
            </a:p>
            <a:p>
              <a:pPr eaLnBrk="1" hangingPunct="1"/>
              <a:r>
                <a:rPr lang="de-DE" sz="1400" b="1">
                  <a:solidFill>
                    <a:srgbClr val="FFFF00"/>
                  </a:solidFill>
                </a:rPr>
                <a:t>MIPAS,</a:t>
              </a:r>
            </a:p>
            <a:p>
              <a:pPr eaLnBrk="1" hangingPunct="1"/>
              <a:r>
                <a:rPr lang="de-DE" sz="1400" b="1">
                  <a:solidFill>
                    <a:srgbClr val="FFFF00"/>
                  </a:solidFill>
                </a:rPr>
                <a:t>SCIA/occ,</a:t>
              </a:r>
            </a:p>
            <a:p>
              <a:pPr eaLnBrk="1" hangingPunct="1"/>
              <a:r>
                <a:rPr lang="de-DE" sz="1400" b="1">
                  <a:solidFill>
                    <a:srgbClr val="FFFF00"/>
                  </a:solidFill>
                </a:rPr>
                <a:t>AIRS,</a:t>
              </a:r>
            </a:p>
            <a:p>
              <a:pPr eaLnBrk="1" hangingPunct="1"/>
              <a:r>
                <a:rPr lang="de-DE" sz="1400" b="1">
                  <a:solidFill>
                    <a:srgbClr val="FFFF00"/>
                  </a:solidFill>
                </a:rPr>
                <a:t>ACE-FTS,</a:t>
              </a:r>
            </a:p>
            <a:p>
              <a:pPr eaLnBrk="1" hangingPunct="1"/>
              <a:r>
                <a:rPr lang="de-DE" sz="1400" b="1">
                  <a:solidFill>
                    <a:srgbClr val="FFFF00"/>
                  </a:solidFill>
                </a:rPr>
                <a:t> …</a:t>
              </a:r>
              <a:endParaRPr lang="en-GB" sz="1400" b="1">
                <a:solidFill>
                  <a:srgbClr val="FFFF00"/>
                </a:solidFill>
              </a:endParaRPr>
            </a:p>
          </p:txBody>
        </p:sp>
        <p:sp>
          <p:nvSpPr>
            <p:cNvPr id="8245" name="Textfeld 33"/>
            <p:cNvSpPr txBox="1">
              <a:spLocks noChangeArrowheads="1"/>
            </p:cNvSpPr>
            <p:nvPr/>
          </p:nvSpPr>
          <p:spPr bwMode="auto">
            <a:xfrm>
              <a:off x="1728788" y="3514725"/>
              <a:ext cx="1785937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400">
                  <a:solidFill>
                    <a:srgbClr val="0070C0"/>
                  </a:solidFill>
                </a:rPr>
                <a:t>Global observations</a:t>
              </a:r>
              <a:endParaRPr lang="en-GB" sz="1400">
                <a:solidFill>
                  <a:srgbClr val="0070C0"/>
                </a:solidFill>
              </a:endParaRPr>
            </a:p>
          </p:txBody>
        </p:sp>
        <p:sp>
          <p:nvSpPr>
            <p:cNvPr id="38" name="Pfeil nach unten 37"/>
            <p:cNvSpPr/>
            <p:nvPr/>
          </p:nvSpPr>
          <p:spPr>
            <a:xfrm>
              <a:off x="1142890" y="3286125"/>
              <a:ext cx="571442" cy="571500"/>
            </a:xfrm>
            <a:prstGeom prst="downArrow">
              <a:avLst>
                <a:gd name="adj1" fmla="val 25758"/>
                <a:gd name="adj2" fmla="val 354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8207" name="Gruppieren 54"/>
          <p:cNvGrpSpPr>
            <a:grpSpLocks/>
          </p:cNvGrpSpPr>
          <p:nvPr/>
        </p:nvGrpSpPr>
        <p:grpSpPr bwMode="auto">
          <a:xfrm>
            <a:off x="6261100" y="106363"/>
            <a:ext cx="2740025" cy="1870075"/>
            <a:chOff x="6260554" y="106597"/>
            <a:chExt cx="2740908" cy="1870416"/>
          </a:xfrm>
        </p:grpSpPr>
        <p:sp>
          <p:nvSpPr>
            <p:cNvPr id="48" name="Abgerundetes Rechteck 47"/>
            <p:cNvSpPr/>
            <p:nvPr/>
          </p:nvSpPr>
          <p:spPr>
            <a:xfrm>
              <a:off x="6544809" y="889377"/>
              <a:ext cx="2429658" cy="10876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9" name="Rechteckiger Pfeil 38"/>
            <p:cNvSpPr/>
            <p:nvPr/>
          </p:nvSpPr>
          <p:spPr>
            <a:xfrm rot="2602595">
              <a:off x="6260554" y="106597"/>
              <a:ext cx="981391" cy="936796"/>
            </a:xfrm>
            <a:prstGeom prst="bentArrow">
              <a:avLst>
                <a:gd name="adj1" fmla="val 24732"/>
                <a:gd name="adj2" fmla="val 21290"/>
                <a:gd name="adj3" fmla="val 19477"/>
                <a:gd name="adj4" fmla="val 65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232" name="Textfeld 39"/>
            <p:cNvSpPr txBox="1">
              <a:spLocks noChangeArrowheads="1"/>
            </p:cNvSpPr>
            <p:nvPr/>
          </p:nvSpPr>
          <p:spPr bwMode="auto">
            <a:xfrm>
              <a:off x="6667500" y="890008"/>
              <a:ext cx="220027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600" b="1">
                  <a:solidFill>
                    <a:prstClr val="white"/>
                  </a:solidFill>
                </a:rPr>
                <a:t>Calibrated radiances</a:t>
              </a:r>
              <a:endParaRPr lang="en-GB" sz="1600" b="1">
                <a:solidFill>
                  <a:prstClr val="white"/>
                </a:solidFill>
              </a:endParaRPr>
            </a:p>
          </p:txBody>
        </p:sp>
        <p:sp>
          <p:nvSpPr>
            <p:cNvPr id="8233" name="Textfeld 48"/>
            <p:cNvSpPr txBox="1">
              <a:spLocks noChangeArrowheads="1"/>
            </p:cNvSpPr>
            <p:nvPr/>
          </p:nvSpPr>
          <p:spPr bwMode="auto">
            <a:xfrm>
              <a:off x="7286752" y="585500"/>
              <a:ext cx="1714710" cy="307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400" b="1">
                  <a:solidFill>
                    <a:srgbClr val="FF0000"/>
                  </a:solidFill>
                </a:rPr>
                <a:t>Calibration (L 0-1)</a:t>
              </a:r>
            </a:p>
          </p:txBody>
        </p:sp>
        <p:pic>
          <p:nvPicPr>
            <p:cNvPr id="8234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875" y="1286018"/>
              <a:ext cx="1785938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208" name="Gruppieren 56"/>
          <p:cNvGrpSpPr>
            <a:grpSpLocks/>
          </p:cNvGrpSpPr>
          <p:nvPr/>
        </p:nvGrpSpPr>
        <p:grpSpPr bwMode="auto">
          <a:xfrm>
            <a:off x="3521075" y="3663950"/>
            <a:ext cx="3016250" cy="1443038"/>
            <a:chOff x="3576320" y="3663950"/>
            <a:chExt cx="3016569" cy="1443038"/>
          </a:xfrm>
        </p:grpSpPr>
        <p:sp>
          <p:nvSpPr>
            <p:cNvPr id="50" name="Abgerundetes Rechteck 49"/>
            <p:cNvSpPr/>
            <p:nvPr/>
          </p:nvSpPr>
          <p:spPr>
            <a:xfrm>
              <a:off x="3576320" y="3678238"/>
              <a:ext cx="1857571" cy="14287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226" name="Textfeld 50"/>
            <p:cNvSpPr txBox="1">
              <a:spLocks noChangeArrowheads="1"/>
            </p:cNvSpPr>
            <p:nvPr/>
          </p:nvSpPr>
          <p:spPr bwMode="auto">
            <a:xfrm>
              <a:off x="3631883" y="3663950"/>
              <a:ext cx="1785937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de-DE" sz="1600" b="1">
                  <a:solidFill>
                    <a:prstClr val="white"/>
                  </a:solidFill>
                </a:rPr>
                <a:t>Reference observations</a:t>
              </a:r>
              <a:endParaRPr lang="en-GB" sz="1600" b="1">
                <a:solidFill>
                  <a:prstClr val="white"/>
                </a:solidFill>
              </a:endParaRPr>
            </a:p>
          </p:txBody>
        </p:sp>
        <p:sp>
          <p:nvSpPr>
            <p:cNvPr id="52" name="Pfeil nach links und rechts 51"/>
            <p:cNvSpPr/>
            <p:nvPr/>
          </p:nvSpPr>
          <p:spPr>
            <a:xfrm>
              <a:off x="5632350" y="4445000"/>
              <a:ext cx="714451" cy="35718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8228" name="Grafik 52" descr="tccon_sites_080723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5233" y="4265613"/>
              <a:ext cx="1460500" cy="72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29" name="Textfeld 35"/>
            <p:cNvSpPr txBox="1">
              <a:spLocks noChangeArrowheads="1"/>
            </p:cNvSpPr>
            <p:nvPr/>
          </p:nvSpPr>
          <p:spPr bwMode="auto">
            <a:xfrm>
              <a:off x="5419730" y="3817938"/>
              <a:ext cx="117315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600" b="1">
                  <a:solidFill>
                    <a:srgbClr val="FF0000"/>
                  </a:solidFill>
                </a:rPr>
                <a:t>Validation</a:t>
              </a:r>
            </a:p>
          </p:txBody>
        </p:sp>
      </p:grpSp>
      <p:grpSp>
        <p:nvGrpSpPr>
          <p:cNvPr id="8209" name="Gruppieren 57"/>
          <p:cNvGrpSpPr>
            <a:grpSpLocks/>
          </p:cNvGrpSpPr>
          <p:nvPr/>
        </p:nvGrpSpPr>
        <p:grpSpPr bwMode="auto">
          <a:xfrm>
            <a:off x="3500438" y="5432425"/>
            <a:ext cx="5021262" cy="1347788"/>
            <a:chOff x="3501073" y="5432448"/>
            <a:chExt cx="5021262" cy="1347765"/>
          </a:xfrm>
        </p:grpSpPr>
        <p:sp>
          <p:nvSpPr>
            <p:cNvPr id="8219" name="Textfeld 42"/>
            <p:cNvSpPr txBox="1">
              <a:spLocks noChangeArrowheads="1"/>
            </p:cNvSpPr>
            <p:nvPr/>
          </p:nvSpPr>
          <p:spPr bwMode="auto">
            <a:xfrm>
              <a:off x="6930073" y="5432448"/>
              <a:ext cx="147478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de-DE" sz="1600" b="1">
                  <a:solidFill>
                    <a:srgbClr val="FF0000"/>
                  </a:solidFill>
                </a:rPr>
                <a:t>Inverse modelling</a:t>
              </a:r>
            </a:p>
            <a:p>
              <a:pPr algn="ctr" eaLnBrk="1" hangingPunct="1"/>
              <a:r>
                <a:rPr lang="de-DE" sz="1600" b="1">
                  <a:solidFill>
                    <a:srgbClr val="FF0000"/>
                  </a:solidFill>
                </a:rPr>
                <a:t>(L 2-4)</a:t>
              </a:r>
              <a:endParaRPr lang="en-GB" sz="1600" b="1">
                <a:solidFill>
                  <a:srgbClr val="FF0000"/>
                </a:solidFill>
              </a:endParaRPr>
            </a:p>
          </p:txBody>
        </p:sp>
        <p:sp>
          <p:nvSpPr>
            <p:cNvPr id="44" name="Rechteckiger Pfeil 43"/>
            <p:cNvSpPr/>
            <p:nvPr/>
          </p:nvSpPr>
          <p:spPr>
            <a:xfrm rot="10800000">
              <a:off x="6928485" y="5480072"/>
              <a:ext cx="1593850" cy="1219179"/>
            </a:xfrm>
            <a:prstGeom prst="bentArrow">
              <a:avLst>
                <a:gd name="adj1" fmla="val 18565"/>
                <a:gd name="adj2" fmla="val 24085"/>
                <a:gd name="adj3" fmla="val 25000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Abgerundetes Rechteck 53"/>
            <p:cNvSpPr/>
            <p:nvPr/>
          </p:nvSpPr>
          <p:spPr>
            <a:xfrm>
              <a:off x="3607435" y="5445148"/>
              <a:ext cx="3214688" cy="133506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8222" name="Picture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4168" y="6015673"/>
              <a:ext cx="1143000" cy="690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23" name="Textfeld 54"/>
            <p:cNvSpPr txBox="1">
              <a:spLocks noChangeArrowheads="1"/>
            </p:cNvSpPr>
            <p:nvPr/>
          </p:nvSpPr>
          <p:spPr bwMode="auto">
            <a:xfrm>
              <a:off x="3501073" y="5434013"/>
              <a:ext cx="3429000" cy="584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de-DE" sz="1600" b="1">
                  <a:solidFill>
                    <a:prstClr val="white"/>
                  </a:solidFill>
                </a:rPr>
                <a:t>Improved information on </a:t>
              </a:r>
            </a:p>
            <a:p>
              <a:pPr algn="ctr" eaLnBrk="1" hangingPunct="1"/>
              <a:r>
                <a:rPr lang="de-DE" sz="1600" b="1">
                  <a:solidFill>
                    <a:prstClr val="white"/>
                  </a:solidFill>
                </a:rPr>
                <a:t>GHG sources &amp; sinks</a:t>
              </a:r>
              <a:endParaRPr lang="en-GB" sz="1600" b="1">
                <a:solidFill>
                  <a:prstClr val="white"/>
                </a:solidFill>
              </a:endParaRPr>
            </a:p>
          </p:txBody>
        </p:sp>
        <p:pic>
          <p:nvPicPr>
            <p:cNvPr id="8224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115" y="6012498"/>
              <a:ext cx="785813" cy="704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210" name="Textfeld 45"/>
          <p:cNvSpPr txBox="1">
            <a:spLocks noChangeArrowheads="1"/>
          </p:cNvSpPr>
          <p:nvPr/>
        </p:nvSpPr>
        <p:spPr bwMode="auto">
          <a:xfrm rot="-480000">
            <a:off x="855663" y="3838575"/>
            <a:ext cx="7540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4400" b="1">
                <a:solidFill>
                  <a:srgbClr val="FF0000"/>
                </a:solidFill>
              </a:rPr>
              <a:t>?</a:t>
            </a:r>
            <a:endParaRPr lang="en-GB" sz="4400" b="1">
              <a:solidFill>
                <a:srgbClr val="FF0000"/>
              </a:solidFill>
            </a:endParaRPr>
          </a:p>
        </p:txBody>
      </p:sp>
      <p:sp>
        <p:nvSpPr>
          <p:cNvPr id="8211" name="Textfeld 48"/>
          <p:cNvSpPr txBox="1">
            <a:spLocks noChangeArrowheads="1"/>
          </p:cNvSpPr>
          <p:nvPr/>
        </p:nvSpPr>
        <p:spPr bwMode="auto">
          <a:xfrm rot="780000">
            <a:off x="2409825" y="5208588"/>
            <a:ext cx="755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4800" b="1">
                <a:solidFill>
                  <a:srgbClr val="00FF00"/>
                </a:solidFill>
              </a:rPr>
              <a:t>?</a:t>
            </a:r>
            <a:endParaRPr lang="en-GB" sz="4800" b="1">
              <a:solidFill>
                <a:srgbClr val="00FF00"/>
              </a:solidFill>
            </a:endParaRPr>
          </a:p>
        </p:txBody>
      </p:sp>
      <p:grpSp>
        <p:nvGrpSpPr>
          <p:cNvPr id="8212" name="Gruppieren 55"/>
          <p:cNvGrpSpPr>
            <a:grpSpLocks/>
          </p:cNvGrpSpPr>
          <p:nvPr/>
        </p:nvGrpSpPr>
        <p:grpSpPr bwMode="auto">
          <a:xfrm>
            <a:off x="6459538" y="2000250"/>
            <a:ext cx="2592387" cy="3357563"/>
            <a:chOff x="6459538" y="2000231"/>
            <a:chExt cx="2592387" cy="3357582"/>
          </a:xfrm>
        </p:grpSpPr>
        <p:sp>
          <p:nvSpPr>
            <p:cNvPr id="45" name="Abgerundetes Rechteck 44"/>
            <p:cNvSpPr/>
            <p:nvPr/>
          </p:nvSpPr>
          <p:spPr>
            <a:xfrm>
              <a:off x="6500813" y="2714610"/>
              <a:ext cx="2517775" cy="264320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215" name="Textfeld 40"/>
            <p:cNvSpPr txBox="1">
              <a:spLocks noChangeArrowheads="1"/>
            </p:cNvSpPr>
            <p:nvPr/>
          </p:nvSpPr>
          <p:spPr bwMode="auto">
            <a:xfrm>
              <a:off x="6459538" y="2811463"/>
              <a:ext cx="2592387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de-DE" sz="2000" b="1">
                  <a:solidFill>
                    <a:prstClr val="white"/>
                  </a:solidFill>
                </a:rPr>
                <a:t>Atmospheric GHG</a:t>
              </a:r>
            </a:p>
            <a:p>
              <a:pPr algn="ctr" eaLnBrk="1" hangingPunct="1"/>
              <a:r>
                <a:rPr lang="de-DE" sz="2000" b="1">
                  <a:solidFill>
                    <a:prstClr val="white"/>
                  </a:solidFill>
                </a:rPr>
                <a:t>distributions</a:t>
              </a:r>
              <a:endParaRPr lang="en-GB" sz="2000" b="1">
                <a:solidFill>
                  <a:prstClr val="white"/>
                </a:solidFill>
              </a:endParaRPr>
            </a:p>
          </p:txBody>
        </p:sp>
        <p:pic>
          <p:nvPicPr>
            <p:cNvPr id="8216" name="Picture 12" descr="scia_xch4_v1_2003-2005_anom_cyl_gimp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5438" y="3613150"/>
              <a:ext cx="2124075" cy="1500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17" name="Textfeld 45"/>
            <p:cNvSpPr txBox="1">
              <a:spLocks noChangeArrowheads="1"/>
            </p:cNvSpPr>
            <p:nvPr/>
          </p:nvSpPr>
          <p:spPr bwMode="auto">
            <a:xfrm>
              <a:off x="6641539" y="2000231"/>
              <a:ext cx="1609725" cy="707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2400" b="1">
                  <a:solidFill>
                    <a:srgbClr val="FF0000"/>
                  </a:solidFill>
                </a:rPr>
                <a:t>Retrieval</a:t>
              </a:r>
            </a:p>
            <a:p>
              <a:pPr eaLnBrk="1" hangingPunct="1"/>
              <a:r>
                <a:rPr lang="de-DE" sz="1600" b="1">
                  <a:solidFill>
                    <a:srgbClr val="FF0000"/>
                  </a:solidFill>
                </a:rPr>
                <a:t>(L 1-2)</a:t>
              </a:r>
            </a:p>
          </p:txBody>
        </p:sp>
        <p:sp>
          <p:nvSpPr>
            <p:cNvPr id="51" name="Pfeil nach unten 50"/>
            <p:cNvSpPr/>
            <p:nvPr/>
          </p:nvSpPr>
          <p:spPr>
            <a:xfrm>
              <a:off x="8199438" y="2101832"/>
              <a:ext cx="428625" cy="50006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Abgerundetes Rechteck 1"/>
          <p:cNvSpPr/>
          <p:nvPr/>
        </p:nvSpPr>
        <p:spPr>
          <a:xfrm>
            <a:off x="2679565" y="2910549"/>
            <a:ext cx="2263807" cy="375575"/>
          </a:xfrm>
          <a:prstGeom prst="roundRect">
            <a:avLst>
              <a:gd name="adj" fmla="val 2547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feld 20"/>
          <p:cNvSpPr txBox="1">
            <a:spLocks noChangeArrowheads="1"/>
          </p:cNvSpPr>
          <p:nvPr/>
        </p:nvSpPr>
        <p:spPr bwMode="auto">
          <a:xfrm>
            <a:off x="2687242" y="2946566"/>
            <a:ext cx="22005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400" b="1" dirty="0">
                <a:solidFill>
                  <a:prstClr val="white">
                    <a:lumMod val="65000"/>
                  </a:prstClr>
                </a:solidFill>
              </a:rPr>
              <a:t>(Other: </a:t>
            </a:r>
            <a:r>
              <a:rPr lang="de-DE" sz="1400" b="1" dirty="0">
                <a:solidFill>
                  <a:srgbClr val="FFFF00"/>
                </a:solidFill>
              </a:rPr>
              <a:t>OCO-2, S5P, </a:t>
            </a:r>
            <a:r>
              <a:rPr lang="de-DE" sz="1400" b="1" dirty="0" smtClean="0">
                <a:solidFill>
                  <a:srgbClr val="FFFF00"/>
                </a:solidFill>
              </a:rPr>
              <a:t>…</a:t>
            </a:r>
            <a:r>
              <a:rPr lang="de-DE" sz="1400" b="1" dirty="0" smtClean="0">
                <a:solidFill>
                  <a:prstClr val="white">
                    <a:lumMod val="50000"/>
                  </a:prstClr>
                </a:solidFill>
              </a:rPr>
              <a:t>)</a:t>
            </a:r>
            <a:endParaRPr lang="en-GB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7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35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 txBox="1">
            <a:spLocks/>
          </p:cNvSpPr>
          <p:nvPr/>
        </p:nvSpPr>
        <p:spPr bwMode="auto">
          <a:xfrm>
            <a:off x="0" y="0"/>
            <a:ext cx="91440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de-DE" sz="2800" dirty="0">
                <a:solidFill>
                  <a:prstClr val="black"/>
                </a:solidFill>
                <a:ea typeface="MS PGothic" pitchFamily="34" charset="-128"/>
              </a:rPr>
              <a:t>Regional </a:t>
            </a:r>
            <a:r>
              <a:rPr lang="de-DE" sz="2800" dirty="0" err="1" smtClean="0">
                <a:solidFill>
                  <a:prstClr val="black"/>
                </a:solidFill>
                <a:ea typeface="MS PGothic" pitchFamily="34" charset="-128"/>
              </a:rPr>
              <a:t>terrestrial</a:t>
            </a:r>
            <a:r>
              <a:rPr lang="de-DE" sz="2800" dirty="0" smtClean="0">
                <a:solidFill>
                  <a:prstClr val="black"/>
                </a:solidFill>
                <a:ea typeface="MS PGothic" pitchFamily="34" charset="-128"/>
              </a:rPr>
              <a:t> </a:t>
            </a:r>
            <a:r>
              <a:rPr lang="de-DE" sz="2800" dirty="0" err="1" smtClean="0">
                <a:solidFill>
                  <a:prstClr val="black"/>
                </a:solidFill>
                <a:ea typeface="MS PGothic" pitchFamily="34" charset="-128"/>
              </a:rPr>
              <a:t>biosphere</a:t>
            </a:r>
            <a:r>
              <a:rPr lang="de-DE" sz="2800" dirty="0" smtClean="0">
                <a:solidFill>
                  <a:prstClr val="black"/>
                </a:solidFill>
                <a:ea typeface="MS PGothic" pitchFamily="34" charset="-128"/>
              </a:rPr>
              <a:t> </a:t>
            </a:r>
            <a:r>
              <a:rPr lang="de-DE" sz="2800" dirty="0">
                <a:solidFill>
                  <a:prstClr val="black"/>
                </a:solidFill>
                <a:ea typeface="MS PGothic" pitchFamily="34" charset="-128"/>
              </a:rPr>
              <a:t>CO</a:t>
            </a:r>
            <a:r>
              <a:rPr lang="de-DE" sz="2800" baseline="-25000" dirty="0">
                <a:solidFill>
                  <a:prstClr val="black"/>
                </a:solidFill>
                <a:ea typeface="MS PGothic" pitchFamily="34" charset="-128"/>
              </a:rPr>
              <a:t>2</a:t>
            </a:r>
            <a:r>
              <a:rPr lang="de-DE" sz="2800" dirty="0">
                <a:solidFill>
                  <a:prstClr val="black"/>
                </a:solidFill>
                <a:ea typeface="MS PGothic" pitchFamily="34" charset="-128"/>
              </a:rPr>
              <a:t> </a:t>
            </a:r>
            <a:r>
              <a:rPr lang="de-DE" sz="2800" dirty="0" err="1">
                <a:solidFill>
                  <a:prstClr val="black"/>
                </a:solidFill>
                <a:ea typeface="MS PGothic" pitchFamily="34" charset="-128"/>
              </a:rPr>
              <a:t>fluxes</a:t>
            </a:r>
            <a:endParaRPr lang="en-GB" sz="2800" dirty="0">
              <a:solidFill>
                <a:prstClr val="black"/>
              </a:solidFill>
              <a:ea typeface="MS PGothic" pitchFamily="34" charset="-128"/>
            </a:endParaRPr>
          </a:p>
        </p:txBody>
      </p:sp>
      <p:pic>
        <p:nvPicPr>
          <p:cNvPr id="1935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23950"/>
            <a:ext cx="4638675" cy="394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uppieren 23"/>
          <p:cNvGrpSpPr/>
          <p:nvPr/>
        </p:nvGrpSpPr>
        <p:grpSpPr>
          <a:xfrm>
            <a:off x="3228975" y="925655"/>
            <a:ext cx="5664200" cy="4447561"/>
            <a:chOff x="3228975" y="925655"/>
            <a:chExt cx="5664200" cy="4447561"/>
          </a:xfrm>
        </p:grpSpPr>
        <p:pic>
          <p:nvPicPr>
            <p:cNvPr id="19355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7393" y="1099598"/>
              <a:ext cx="2299814" cy="2484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hteck 19"/>
            <p:cNvSpPr/>
            <p:nvPr/>
          </p:nvSpPr>
          <p:spPr>
            <a:xfrm>
              <a:off x="6402643" y="3328621"/>
              <a:ext cx="329597" cy="3261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6" name="Abgerundetes Rechteck 5"/>
            <p:cNvSpPr/>
            <p:nvPr/>
          </p:nvSpPr>
          <p:spPr bwMode="auto">
            <a:xfrm>
              <a:off x="3228975" y="953365"/>
              <a:ext cx="1068388" cy="1243013"/>
            </a:xfrm>
            <a:prstGeom prst="roundRect">
              <a:avLst>
                <a:gd name="adj" fmla="val 10506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white"/>
                </a:solidFill>
              </a:endParaRPr>
            </a:p>
          </p:txBody>
        </p:sp>
        <p:cxnSp>
          <p:nvCxnSpPr>
            <p:cNvPr id="8" name="Gerade Verbindung 7"/>
            <p:cNvCxnSpPr/>
            <p:nvPr/>
          </p:nvCxnSpPr>
          <p:spPr bwMode="auto">
            <a:xfrm flipV="1">
              <a:off x="4211960" y="925655"/>
              <a:ext cx="2146845" cy="2771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/>
          </p:nvCxnSpPr>
          <p:spPr bwMode="auto">
            <a:xfrm>
              <a:off x="3256686" y="2180935"/>
              <a:ext cx="2950440" cy="133373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Abgerundetes Rechteck 25"/>
            <p:cNvSpPr/>
            <p:nvPr/>
          </p:nvSpPr>
          <p:spPr bwMode="auto">
            <a:xfrm>
              <a:off x="6121400" y="928041"/>
              <a:ext cx="2462213" cy="2663825"/>
            </a:xfrm>
            <a:prstGeom prst="roundRect">
              <a:avLst>
                <a:gd name="adj" fmla="val 10506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2" name="Geschweifte Klammer links 11"/>
            <p:cNvSpPr/>
            <p:nvPr/>
          </p:nvSpPr>
          <p:spPr bwMode="auto">
            <a:xfrm rot="16200000">
              <a:off x="7812159" y="3294805"/>
              <a:ext cx="307975" cy="747713"/>
            </a:xfrm>
            <a:prstGeom prst="lef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4" name="Textfeld 13"/>
            <p:cNvSpPr txBox="1"/>
            <p:nvPr/>
          </p:nvSpPr>
          <p:spPr bwMode="auto">
            <a:xfrm>
              <a:off x="6207126" y="3968847"/>
              <a:ext cx="2686049" cy="126188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4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Decadal</a:t>
              </a:r>
              <a:r>
                <a:rPr lang="de-DE" sz="14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14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fluxes</a:t>
              </a:r>
              <a:endParaRPr lang="de-DE" sz="1400" b="1" dirty="0">
                <a:solidFill>
                  <a:srgbClr val="FF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4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via </a:t>
              </a:r>
              <a:r>
                <a:rPr lang="de-DE" sz="14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atmospheric</a:t>
              </a:r>
              <a:r>
                <a:rPr lang="de-DE" sz="14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14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inversions</a:t>
              </a:r>
              <a:r>
                <a:rPr lang="de-DE" sz="14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</a:p>
            <a:p>
              <a:pPr marL="171450" indent="-171450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de-DE" sz="1200" dirty="0" err="1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mostly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CO</a:t>
              </a:r>
              <a:r>
                <a:rPr lang="de-DE" sz="1200" baseline="-250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2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flask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measurements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(</a:t>
              </a:r>
              <a:r>
                <a:rPr lang="de-DE" sz="1200" dirty="0" err="1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very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accurate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but </a:t>
              </a:r>
              <a:r>
                <a:rPr lang="de-DE" sz="1200" dirty="0" err="1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sparse</a:t>
              </a:r>
              <a:r>
                <a:rPr lang="de-DE" sz="1200" dirty="0" smtClean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) (</a:t>
              </a:r>
              <a:r>
                <a:rPr lang="de-DE" sz="12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Peylin</a:t>
              </a:r>
              <a:r>
                <a:rPr lang="de-DE" sz="1200" dirty="0" smtClean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et al., 2013)</a:t>
              </a:r>
              <a:endParaRPr lang="de-DE" sz="1200" dirty="0">
                <a:solidFill>
                  <a:prstClr val="black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endParaRPr>
            </a:p>
            <a:p>
              <a:pPr marL="171450" indent="-171450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de-DE" sz="1200" dirty="0" err="1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without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satellite</a:t>
              </a:r>
              <a:r>
                <a:rPr lang="de-DE" sz="12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CO</a:t>
              </a:r>
              <a:r>
                <a:rPr lang="de-DE" sz="1200" baseline="-25000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2</a:t>
              </a:r>
              <a:endParaRPr lang="de-DE" sz="1200" dirty="0">
                <a:solidFill>
                  <a:prstClr val="black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8" name="Abgerundetes Rechteck 17"/>
            <p:cNvSpPr/>
            <p:nvPr/>
          </p:nvSpPr>
          <p:spPr bwMode="auto">
            <a:xfrm>
              <a:off x="6207126" y="3862627"/>
              <a:ext cx="2686049" cy="1510589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white"/>
                </a:solidFill>
              </a:endParaRPr>
            </a:p>
          </p:txBody>
        </p:sp>
        <p:grpSp>
          <p:nvGrpSpPr>
            <p:cNvPr id="193549" name="Gruppieren 28682"/>
            <p:cNvGrpSpPr>
              <a:grpSpLocks/>
            </p:cNvGrpSpPr>
            <p:nvPr/>
          </p:nvGrpSpPr>
          <p:grpSpPr bwMode="auto">
            <a:xfrm>
              <a:off x="6574841" y="2515102"/>
              <a:ext cx="852854" cy="766362"/>
              <a:chOff x="1308639" y="5603931"/>
              <a:chExt cx="852772" cy="766362"/>
            </a:xfrm>
          </p:grpSpPr>
          <p:sp>
            <p:nvSpPr>
              <p:cNvPr id="36" name="Geschweifte Klammer links 35"/>
              <p:cNvSpPr/>
              <p:nvPr/>
            </p:nvSpPr>
            <p:spPr>
              <a:xfrm rot="16200000">
                <a:off x="1625093" y="5337622"/>
                <a:ext cx="255588" cy="788911"/>
              </a:xfrm>
              <a:prstGeom prst="leftBrac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Textfeld 15"/>
              <p:cNvSpPr txBox="1"/>
              <p:nvPr/>
            </p:nvSpPr>
            <p:spPr>
              <a:xfrm>
                <a:off x="1309223" y="5817009"/>
                <a:ext cx="852406" cy="5540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1000" dirty="0">
                    <a:solidFill>
                      <a:prstClr val="white">
                        <a:lumMod val="50000"/>
                      </a:prstClr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Dynamic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1000" dirty="0" err="1">
                    <a:solidFill>
                      <a:prstClr val="white">
                        <a:lumMod val="50000"/>
                      </a:prstClr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vegetation</a:t>
                </a:r>
                <a:r>
                  <a:rPr lang="de-DE" sz="1000" dirty="0">
                    <a:solidFill>
                      <a:prstClr val="white">
                        <a:lumMod val="50000"/>
                      </a:prstClr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1000" dirty="0" err="1">
                    <a:solidFill>
                      <a:prstClr val="white">
                        <a:lumMod val="50000"/>
                      </a:prstClr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models</a:t>
                </a:r>
                <a:endParaRPr lang="de-DE" sz="1000" dirty="0">
                  <a:solidFill>
                    <a:prstClr val="white">
                      <a:lumMod val="50000"/>
                    </a:prstClr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3550" name="Gruppieren 28683"/>
            <p:cNvGrpSpPr>
              <a:grpSpLocks/>
            </p:cNvGrpSpPr>
            <p:nvPr/>
          </p:nvGrpSpPr>
          <p:grpSpPr bwMode="auto">
            <a:xfrm>
              <a:off x="7416509" y="1794551"/>
              <a:ext cx="1074863" cy="415460"/>
              <a:chOff x="7415956" y="1459807"/>
              <a:chExt cx="1074760" cy="415460"/>
            </a:xfrm>
          </p:grpSpPr>
          <p:sp>
            <p:nvSpPr>
              <p:cNvPr id="11" name="Textfeld 10"/>
              <p:cNvSpPr txBox="1"/>
              <p:nvPr/>
            </p:nvSpPr>
            <p:spPr>
              <a:xfrm>
                <a:off x="7416247" y="1459986"/>
                <a:ext cx="614304" cy="27781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1200" dirty="0">
                    <a:solidFill>
                      <a:prstClr val="black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1990s</a:t>
                </a:r>
              </a:p>
            </p:txBody>
          </p:sp>
          <p:sp>
            <p:nvSpPr>
              <p:cNvPr id="33" name="Textfeld 32"/>
              <p:cNvSpPr txBox="1"/>
              <p:nvPr/>
            </p:nvSpPr>
            <p:spPr>
              <a:xfrm>
                <a:off x="7876578" y="1598099"/>
                <a:ext cx="614304" cy="2778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1200" dirty="0">
                    <a:solidFill>
                      <a:prstClr val="black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2000s</a:t>
                </a:r>
              </a:p>
            </p:txBody>
          </p:sp>
        </p:grpSp>
      </p:grpSp>
      <p:pic>
        <p:nvPicPr>
          <p:cNvPr id="19354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79" y="770134"/>
            <a:ext cx="166370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feld 68"/>
          <p:cNvSpPr txBox="1"/>
          <p:nvPr/>
        </p:nvSpPr>
        <p:spPr>
          <a:xfrm>
            <a:off x="107504" y="470096"/>
            <a:ext cx="1800225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dirty="0">
                <a:solidFill>
                  <a:srgbClr val="0070C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IPCC 2013, WG1</a:t>
            </a:r>
          </a:p>
        </p:txBody>
      </p:sp>
      <p:grpSp>
        <p:nvGrpSpPr>
          <p:cNvPr id="4" name="Gruppieren 3"/>
          <p:cNvGrpSpPr>
            <a:grpSpLocks/>
          </p:cNvGrpSpPr>
          <p:nvPr/>
        </p:nvGrpSpPr>
        <p:grpSpPr bwMode="auto">
          <a:xfrm>
            <a:off x="329625" y="5557255"/>
            <a:ext cx="8316913" cy="812949"/>
            <a:chOff x="1807025" y="5612467"/>
            <a:chExt cx="6767294" cy="813536"/>
          </a:xfrm>
        </p:grpSpPr>
        <p:sp>
          <p:nvSpPr>
            <p:cNvPr id="3" name="Abgerundetes Rechteck 2"/>
            <p:cNvSpPr/>
            <p:nvPr/>
          </p:nvSpPr>
          <p:spPr>
            <a:xfrm>
              <a:off x="1807025" y="5631532"/>
              <a:ext cx="6767294" cy="794471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" name="Textfeld 1"/>
            <p:cNvSpPr txBox="1"/>
            <p:nvPr/>
          </p:nvSpPr>
          <p:spPr>
            <a:xfrm>
              <a:off x="1916821" y="5612467"/>
              <a:ext cx="6586453" cy="7083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Large </a:t>
              </a: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discrepancies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models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vs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atmospheric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inversions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esp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. in </a:t>
              </a: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tropics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</a:t>
              </a: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and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northern </a:t>
              </a: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Africa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&amp; large </a:t>
              </a:r>
              <a:r>
                <a:rPr lang="de-DE" sz="2000" b="1" dirty="0" err="1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uncertainties</a:t>
              </a:r>
              <a:r>
                <a:rPr lang="de-DE" sz="2000" b="1" dirty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 (~100%) </a:t>
              </a:r>
              <a:r>
                <a:rPr lang="de-DE" sz="20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!</a:t>
              </a:r>
              <a:endParaRPr lang="de-DE" sz="2000" b="1" dirty="0">
                <a:solidFill>
                  <a:srgbClr val="FF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40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0" y="637020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Can </a:t>
            </a:r>
            <a:r>
              <a:rPr lang="de-DE" b="1" dirty="0" err="1" smtClean="0">
                <a:solidFill>
                  <a:srgbClr val="FF0000"/>
                </a:solidFill>
              </a:rPr>
              <a:t>we</a:t>
            </a:r>
            <a:r>
              <a:rPr lang="de-DE" b="1" dirty="0" smtClean="0">
                <a:solidFill>
                  <a:srgbClr val="FF0000"/>
                </a:solidFill>
              </a:rPr>
              <a:t> do </a:t>
            </a:r>
            <a:r>
              <a:rPr lang="de-DE" b="1" dirty="0" err="1" smtClean="0">
                <a:solidFill>
                  <a:srgbClr val="FF0000"/>
                </a:solidFill>
              </a:rPr>
              <a:t>better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</a:rPr>
              <a:t>using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</a:rPr>
              <a:t>satellite</a:t>
            </a:r>
            <a:r>
              <a:rPr lang="de-DE" b="1" dirty="0" smtClean="0">
                <a:solidFill>
                  <a:srgbClr val="FF0000"/>
                </a:solidFill>
              </a:rPr>
              <a:t> XCO</a:t>
            </a:r>
            <a:r>
              <a:rPr lang="de-DE" b="1" baseline="-25000" dirty="0" smtClean="0">
                <a:solidFill>
                  <a:srgbClr val="FF0000"/>
                </a:solidFill>
              </a:rPr>
              <a:t>2</a:t>
            </a:r>
            <a:r>
              <a:rPr lang="de-DE" b="1" dirty="0" smtClean="0">
                <a:solidFill>
                  <a:srgbClr val="FF0000"/>
                </a:solidFill>
              </a:rPr>
              <a:t> ?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3537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94" y="821534"/>
            <a:ext cx="7318694" cy="6036466"/>
          </a:xfrm>
          <a:prstGeom prst="rect">
            <a:avLst/>
          </a:prstGeom>
        </p:spPr>
      </p:pic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84368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Publications</a:t>
            </a:r>
          </a:p>
        </p:txBody>
      </p:sp>
      <p:sp>
        <p:nvSpPr>
          <p:cNvPr id="3" name="Pfeil nach rechts 2"/>
          <p:cNvSpPr/>
          <p:nvPr/>
        </p:nvSpPr>
        <p:spPr>
          <a:xfrm>
            <a:off x="585922" y="5462477"/>
            <a:ext cx="990859" cy="43204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" name="Gruppieren 3"/>
          <p:cNvGrpSpPr/>
          <p:nvPr/>
        </p:nvGrpSpPr>
        <p:grpSpPr>
          <a:xfrm>
            <a:off x="90250" y="3212976"/>
            <a:ext cx="2609542" cy="2006920"/>
            <a:chOff x="90250" y="2302764"/>
            <a:chExt cx="2609542" cy="2006920"/>
          </a:xfrm>
        </p:grpSpPr>
        <p:sp>
          <p:nvSpPr>
            <p:cNvPr id="7" name="Rechteck 6"/>
            <p:cNvSpPr/>
            <p:nvPr/>
          </p:nvSpPr>
          <p:spPr>
            <a:xfrm>
              <a:off x="90250" y="2302764"/>
              <a:ext cx="2609542" cy="200692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107504" y="2319436"/>
              <a:ext cx="2448272" cy="1908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b="1" dirty="0" err="1" smtClean="0"/>
                <a:t>Number</a:t>
              </a:r>
              <a:r>
                <a:rPr lang="de-DE" sz="1600" b="1" dirty="0" smtClean="0"/>
                <a:t> </a:t>
              </a:r>
              <a:r>
                <a:rPr lang="de-DE" sz="1600" b="1" dirty="0" err="1" smtClean="0"/>
                <a:t>of</a:t>
              </a:r>
              <a:r>
                <a:rPr lang="de-DE" sz="1600" b="1" dirty="0" smtClean="0"/>
                <a:t> peer-</a:t>
              </a:r>
              <a:r>
                <a:rPr lang="de-DE" sz="1600" b="1" dirty="0" err="1" smtClean="0"/>
                <a:t>reviewed</a:t>
              </a:r>
              <a:r>
                <a:rPr lang="de-DE" sz="1600" b="1" dirty="0" smtClean="0"/>
                <a:t> </a:t>
              </a:r>
              <a:r>
                <a:rPr lang="de-DE" sz="1600" b="1" dirty="0" err="1" smtClean="0"/>
                <a:t>publications</a:t>
              </a:r>
              <a:r>
                <a:rPr lang="de-DE" sz="1600" b="1" dirty="0" smtClean="0"/>
                <a:t> </a:t>
              </a:r>
              <a:r>
                <a:rPr lang="de-DE" sz="1400" dirty="0" err="1" smtClean="0"/>
                <a:t>using</a:t>
              </a:r>
              <a:r>
                <a:rPr lang="de-DE" sz="1400" dirty="0" smtClean="0"/>
                <a:t> GHG-CCI </a:t>
              </a:r>
              <a:r>
                <a:rPr lang="de-DE" sz="1400" dirty="0" err="1" smtClean="0"/>
                <a:t>data</a:t>
              </a:r>
              <a:r>
                <a:rPr lang="de-DE" sz="1400" dirty="0" smtClean="0"/>
                <a:t> </a:t>
              </a:r>
              <a:r>
                <a:rPr lang="de-DE" sz="1400" dirty="0" err="1" smtClean="0"/>
                <a:t>sets</a:t>
              </a:r>
              <a:r>
                <a:rPr lang="de-DE" sz="1400" dirty="0" smtClean="0"/>
                <a:t> </a:t>
              </a:r>
              <a:r>
                <a:rPr lang="de-DE" sz="1400" dirty="0"/>
                <a:t>/</a:t>
              </a:r>
              <a:r>
                <a:rPr lang="de-DE" sz="1400" dirty="0" smtClean="0"/>
                <a:t> GHG-CCI </a:t>
              </a:r>
              <a:r>
                <a:rPr lang="de-DE" sz="1400" dirty="0" err="1" smtClean="0"/>
                <a:t>funding</a:t>
              </a:r>
              <a:r>
                <a:rPr lang="de-DE" sz="1400" dirty="0" smtClean="0"/>
                <a:t> </a:t>
              </a:r>
              <a:r>
                <a:rPr lang="de-DE" sz="1400" dirty="0" err="1" smtClean="0"/>
                <a:t>acknowledged</a:t>
              </a:r>
              <a:r>
                <a:rPr lang="de-DE" sz="1400" dirty="0" smtClean="0"/>
                <a:t>:</a:t>
              </a:r>
            </a:p>
            <a:p>
              <a:endParaRPr lang="de-DE" sz="800" b="1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de-DE" b="1" dirty="0" smtClean="0">
                  <a:solidFill>
                    <a:srgbClr val="FF0000"/>
                  </a:solidFill>
                </a:rPr>
                <a:t>49</a:t>
              </a:r>
            </a:p>
            <a:p>
              <a:pPr algn="ctr"/>
              <a:r>
                <a:rPr lang="de-DE" sz="1200" dirty="0" smtClean="0"/>
                <a:t>(Status: </a:t>
              </a:r>
              <a:r>
                <a:rPr lang="de-DE" sz="1200" dirty="0" smtClean="0"/>
                <a:t>15-Mar-2016</a:t>
              </a:r>
              <a:r>
                <a:rPr lang="de-DE" dirty="0" smtClean="0"/>
                <a:t>) 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06134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0" y="1196975"/>
            <a:ext cx="7505030" cy="565150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1895475"/>
            <a:ext cx="6427787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0" y="1177925"/>
            <a:ext cx="759618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„Europe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only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“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inversion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using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STILT-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based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short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range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(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days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)</a:t>
            </a:r>
          </a:p>
          <a:p>
            <a:pPr algn="ctr">
              <a:defRPr/>
            </a:pP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particle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dispersion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modelling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using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an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ensemble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of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satellite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XCO</a:t>
            </a:r>
            <a:r>
              <a:rPr lang="de-DE" sz="1600" b="1" baseline="-25000" dirty="0">
                <a:solidFill>
                  <a:srgbClr val="0070C0"/>
                </a:solidFill>
                <a:ea typeface="MS PGothic" pitchFamily="34" charset="-128"/>
              </a:rPr>
              <a:t>2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>
                <a:solidFill>
                  <a:srgbClr val="0070C0"/>
                </a:solidFill>
                <a:ea typeface="MS PGothic" pitchFamily="34" charset="-128"/>
              </a:rPr>
              <a:t>retrievals</a:t>
            </a: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:  </a:t>
            </a:r>
          </a:p>
        </p:txBody>
      </p:sp>
      <p:grpSp>
        <p:nvGrpSpPr>
          <p:cNvPr id="10" name="Gruppieren 9"/>
          <p:cNvGrpSpPr>
            <a:grpSpLocks/>
          </p:cNvGrpSpPr>
          <p:nvPr/>
        </p:nvGrpSpPr>
        <p:grpSpPr bwMode="auto">
          <a:xfrm>
            <a:off x="6691313" y="1992313"/>
            <a:ext cx="2379662" cy="4483100"/>
            <a:chOff x="6602661" y="2310711"/>
            <a:chExt cx="2535947" cy="4155415"/>
          </a:xfrm>
        </p:grpSpPr>
        <p:sp>
          <p:nvSpPr>
            <p:cNvPr id="2" name="Abgerundetes Rechteck 1"/>
            <p:cNvSpPr/>
            <p:nvPr/>
          </p:nvSpPr>
          <p:spPr>
            <a:xfrm>
              <a:off x="6602661" y="2310711"/>
              <a:ext cx="2535947" cy="4155415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" name="Textfeld 3"/>
            <p:cNvSpPr txBox="1"/>
            <p:nvPr/>
          </p:nvSpPr>
          <p:spPr>
            <a:xfrm>
              <a:off x="6722775" y="2475515"/>
              <a:ext cx="2304176" cy="38802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2 </a:t>
              </a: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satellites</a:t>
              </a:r>
              <a:endParaRPr lang="de-DE" sz="1400" dirty="0">
                <a:solidFill>
                  <a:prstClr val="black"/>
                </a:solidFill>
                <a:ea typeface="MS PGothic" pitchFamily="34" charset="-128"/>
              </a:endParaRPr>
            </a:p>
            <a:p>
              <a:pPr>
                <a:defRPr/>
              </a:pPr>
              <a:endParaRPr lang="de-DE" sz="800" dirty="0">
                <a:solidFill>
                  <a:prstClr val="black"/>
                </a:solidFill>
                <a:ea typeface="MS PGothic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5 </a:t>
              </a: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retrieval</a:t>
              </a: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 </a:t>
              </a: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algorithms</a:t>
              </a: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 / </a:t>
              </a: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products</a:t>
              </a:r>
              <a:endParaRPr lang="de-DE" sz="1400" dirty="0">
                <a:solidFill>
                  <a:prstClr val="black"/>
                </a:solidFill>
                <a:ea typeface="MS PGothic" pitchFamily="34" charset="-128"/>
              </a:endParaRPr>
            </a:p>
            <a:p>
              <a:pPr>
                <a:defRPr/>
              </a:pPr>
              <a:endParaRPr lang="de-DE" sz="800" dirty="0">
                <a:solidFill>
                  <a:prstClr val="black"/>
                </a:solidFill>
                <a:ea typeface="MS PGothic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New </a:t>
              </a: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flux</a:t>
              </a: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 </a:t>
              </a: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inversion</a:t>
              </a: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 </a:t>
              </a: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method</a:t>
              </a: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 </a:t>
              </a:r>
              <a:r>
                <a:rPr lang="de-DE" sz="1200" dirty="0" err="1">
                  <a:solidFill>
                    <a:prstClr val="black"/>
                  </a:solidFill>
                  <a:ea typeface="MS PGothic" pitchFamily="34" charset="-128"/>
                </a:rPr>
                <a:t>insensitive</a:t>
              </a:r>
              <a:r>
                <a:rPr lang="de-DE" sz="1200" dirty="0">
                  <a:solidFill>
                    <a:prstClr val="black"/>
                  </a:solidFill>
                  <a:ea typeface="MS PGothic" pitchFamily="34" charset="-128"/>
                </a:rPr>
                <a:t> </a:t>
              </a:r>
              <a:r>
                <a:rPr lang="de-DE" sz="1200" dirty="0" err="1">
                  <a:solidFill>
                    <a:prstClr val="black"/>
                  </a:solidFill>
                  <a:ea typeface="MS PGothic" pitchFamily="34" charset="-128"/>
                </a:rPr>
                <a:t>to</a:t>
              </a:r>
              <a:r>
                <a:rPr lang="de-DE" sz="1200" dirty="0">
                  <a:solidFill>
                    <a:prstClr val="black"/>
                  </a:solidFill>
                  <a:ea typeface="MS PGothic" pitchFamily="34" charset="-128"/>
                </a:rPr>
                <a:t> </a:t>
              </a:r>
              <a:r>
                <a:rPr lang="de-DE" sz="1200" dirty="0" err="1">
                  <a:solidFill>
                    <a:prstClr val="black"/>
                  </a:solidFill>
                  <a:ea typeface="MS PGothic" pitchFamily="34" charset="-128"/>
                </a:rPr>
                <a:t>observations</a:t>
              </a:r>
              <a:r>
                <a:rPr lang="de-DE" sz="1200" dirty="0">
                  <a:solidFill>
                    <a:prstClr val="black"/>
                  </a:solidFill>
                  <a:ea typeface="MS PGothic" pitchFamily="34" charset="-128"/>
                </a:rPr>
                <a:t> outside Europe, large-range </a:t>
              </a:r>
              <a:r>
                <a:rPr lang="de-DE" sz="1200" dirty="0" err="1">
                  <a:solidFill>
                    <a:prstClr val="black"/>
                  </a:solidFill>
                  <a:ea typeface="MS PGothic" pitchFamily="34" charset="-128"/>
                </a:rPr>
                <a:t>transport</a:t>
              </a:r>
              <a:r>
                <a:rPr lang="de-DE" sz="1200" dirty="0">
                  <a:solidFill>
                    <a:prstClr val="black"/>
                  </a:solidFill>
                  <a:ea typeface="MS PGothic" pitchFamily="34" charset="-128"/>
                </a:rPr>
                <a:t> &amp; </a:t>
              </a:r>
              <a:r>
                <a:rPr lang="de-DE" sz="1200" dirty="0" err="1">
                  <a:solidFill>
                    <a:prstClr val="black"/>
                  </a:solidFill>
                  <a:ea typeface="MS PGothic" pitchFamily="34" charset="-128"/>
                </a:rPr>
                <a:t>other</a:t>
              </a:r>
              <a:r>
                <a:rPr lang="de-DE" sz="1200" dirty="0">
                  <a:solidFill>
                    <a:prstClr val="black"/>
                  </a:solidFill>
                  <a:ea typeface="MS PGothic" pitchFamily="34" charset="-128"/>
                </a:rPr>
                <a:t> </a:t>
              </a:r>
              <a:r>
                <a:rPr lang="de-DE" sz="1200" dirty="0" err="1">
                  <a:solidFill>
                    <a:prstClr val="black"/>
                  </a:solidFill>
                  <a:ea typeface="MS PGothic" pitchFamily="34" charset="-128"/>
                </a:rPr>
                <a:t>errors</a:t>
              </a:r>
              <a:endParaRPr lang="de-DE" sz="1200" dirty="0">
                <a:solidFill>
                  <a:prstClr val="black"/>
                </a:solidFill>
                <a:ea typeface="MS PGothic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endParaRPr lang="de-DE" sz="1200" dirty="0">
                <a:solidFill>
                  <a:prstClr val="black"/>
                </a:solidFill>
                <a:ea typeface="MS PGothic" pitchFamily="34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Various</a:t>
              </a: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 </a:t>
              </a: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sensitivity</a:t>
              </a:r>
              <a:r>
                <a:rPr lang="de-DE" sz="1400" dirty="0">
                  <a:solidFill>
                    <a:prstClr val="black"/>
                  </a:solidFill>
                  <a:ea typeface="MS PGothic" pitchFamily="34" charset="-128"/>
                </a:rPr>
                <a:t> </a:t>
              </a:r>
              <a:r>
                <a:rPr lang="de-DE" sz="1400" dirty="0" err="1">
                  <a:solidFill>
                    <a:prstClr val="black"/>
                  </a:solidFill>
                  <a:ea typeface="MS PGothic" pitchFamily="34" charset="-128"/>
                </a:rPr>
                <a:t>studies</a:t>
              </a:r>
              <a:endParaRPr lang="de-DE" sz="1400" dirty="0">
                <a:solidFill>
                  <a:prstClr val="black"/>
                </a:solidFill>
                <a:ea typeface="MS PGothic" pitchFamily="34" charset="-128"/>
              </a:endParaRPr>
            </a:p>
            <a:p>
              <a:pPr>
                <a:defRPr/>
              </a:pPr>
              <a:endParaRPr lang="de-DE" sz="800" dirty="0">
                <a:solidFill>
                  <a:prstClr val="black"/>
                </a:solidFill>
                <a:ea typeface="MS PGothic" pitchFamily="34" charset="-128"/>
              </a:endParaRPr>
            </a:p>
            <a:p>
              <a:pPr>
                <a:defRPr/>
              </a:pPr>
              <a:r>
                <a:rPr lang="de-DE" sz="1600" b="1" dirty="0" err="1">
                  <a:solidFill>
                    <a:srgbClr val="FF0000"/>
                  </a:solidFill>
                  <a:ea typeface="MS PGothic" pitchFamily="34" charset="-128"/>
                </a:rPr>
                <a:t>Satellite</a:t>
              </a:r>
              <a:r>
                <a:rPr lang="de-DE" sz="1600" b="1" dirty="0">
                  <a:solidFill>
                    <a:srgbClr val="FF0000"/>
                  </a:solidFill>
                  <a:ea typeface="MS PGothic" pitchFamily="34" charset="-128"/>
                </a:rPr>
                <a:t> </a:t>
              </a:r>
              <a:r>
                <a:rPr lang="de-DE" sz="1600" b="1" dirty="0" err="1">
                  <a:solidFill>
                    <a:srgbClr val="FF0000"/>
                  </a:solidFill>
                  <a:ea typeface="MS PGothic" pitchFamily="34" charset="-128"/>
                </a:rPr>
                <a:t>data</a:t>
              </a:r>
              <a:r>
                <a:rPr lang="de-DE" sz="1600" b="1" dirty="0">
                  <a:solidFill>
                    <a:srgbClr val="FF0000"/>
                  </a:solidFill>
                  <a:ea typeface="MS PGothic" pitchFamily="34" charset="-128"/>
                </a:rPr>
                <a:t> </a:t>
              </a:r>
              <a:r>
                <a:rPr lang="de-DE" sz="1600" b="1" dirty="0" err="1">
                  <a:solidFill>
                    <a:srgbClr val="FF0000"/>
                  </a:solidFill>
                  <a:ea typeface="MS PGothic" pitchFamily="34" charset="-128"/>
                </a:rPr>
                <a:t>suggest</a:t>
              </a:r>
              <a:r>
                <a:rPr lang="de-DE" sz="1600" b="1" dirty="0">
                  <a:solidFill>
                    <a:srgbClr val="FF0000"/>
                  </a:solidFill>
                  <a:ea typeface="MS PGothic" pitchFamily="34" charset="-128"/>
                </a:rPr>
                <a:t>  a (</a:t>
              </a:r>
              <a:r>
                <a:rPr lang="de-DE" sz="1600" b="1" dirty="0" err="1">
                  <a:solidFill>
                    <a:srgbClr val="FF0000"/>
                  </a:solidFill>
                  <a:ea typeface="MS PGothic" pitchFamily="34" charset="-128"/>
                </a:rPr>
                <a:t>TransCom</a:t>
              </a:r>
              <a:r>
                <a:rPr lang="de-DE" sz="1600" b="1" dirty="0">
                  <a:solidFill>
                    <a:srgbClr val="FF0000"/>
                  </a:solidFill>
                  <a:ea typeface="MS PGothic" pitchFamily="34" charset="-128"/>
                </a:rPr>
                <a:t> </a:t>
              </a:r>
              <a:r>
                <a:rPr lang="de-DE" sz="1600" b="1" dirty="0" err="1">
                  <a:solidFill>
                    <a:srgbClr val="FF0000"/>
                  </a:solidFill>
                  <a:ea typeface="MS PGothic" pitchFamily="34" charset="-128"/>
                </a:rPr>
                <a:t>region</a:t>
              </a:r>
              <a:r>
                <a:rPr lang="de-DE" sz="1600" b="1" dirty="0">
                  <a:solidFill>
                    <a:srgbClr val="FF0000"/>
                  </a:solidFill>
                  <a:ea typeface="MS PGothic" pitchFamily="34" charset="-128"/>
                </a:rPr>
                <a:t>) European C sink </a:t>
              </a:r>
              <a:r>
                <a:rPr lang="de-DE" sz="1600" b="1" dirty="0" err="1">
                  <a:solidFill>
                    <a:srgbClr val="FF0000"/>
                  </a:solidFill>
                  <a:ea typeface="MS PGothic" pitchFamily="34" charset="-128"/>
                </a:rPr>
                <a:t>of</a:t>
              </a:r>
              <a:r>
                <a:rPr lang="de-DE" sz="1600" b="1" dirty="0">
                  <a:solidFill>
                    <a:srgbClr val="FF0000"/>
                  </a:solidFill>
                  <a:ea typeface="MS PGothic" pitchFamily="34" charset="-128"/>
                </a:rPr>
                <a:t>  1.02 +/- 0.3 </a:t>
              </a:r>
              <a:r>
                <a:rPr lang="de-DE" sz="1600" b="1" dirty="0" err="1">
                  <a:solidFill>
                    <a:srgbClr val="FF0000"/>
                  </a:solidFill>
                  <a:ea typeface="MS PGothic" pitchFamily="34" charset="-128"/>
                </a:rPr>
                <a:t>GtC</a:t>
              </a:r>
              <a:r>
                <a:rPr lang="de-DE" sz="1600" b="1" dirty="0">
                  <a:solidFill>
                    <a:srgbClr val="FF0000"/>
                  </a:solidFill>
                  <a:ea typeface="MS PGothic" pitchFamily="34" charset="-128"/>
                </a:rPr>
                <a:t>/</a:t>
              </a:r>
              <a:r>
                <a:rPr lang="de-DE" sz="1600" b="1" dirty="0" err="1">
                  <a:solidFill>
                    <a:srgbClr val="FF0000"/>
                  </a:solidFill>
                  <a:ea typeface="MS PGothic" pitchFamily="34" charset="-128"/>
                </a:rPr>
                <a:t>yr</a:t>
              </a:r>
              <a:r>
                <a:rPr lang="de-DE" sz="1600" b="1" dirty="0">
                  <a:solidFill>
                    <a:srgbClr val="FF0000"/>
                  </a:solidFill>
                  <a:ea typeface="MS PGothic" pitchFamily="34" charset="-128"/>
                </a:rPr>
                <a:t> (</a:t>
              </a:r>
              <a:r>
                <a:rPr lang="de-DE" sz="1600" b="1" dirty="0" err="1">
                  <a:solidFill>
                    <a:srgbClr val="FF0000"/>
                  </a:solidFill>
                  <a:ea typeface="MS PGothic" pitchFamily="34" charset="-128"/>
                </a:rPr>
                <a:t>for</a:t>
              </a:r>
              <a:r>
                <a:rPr lang="de-DE" sz="1600" b="1" dirty="0">
                  <a:solidFill>
                    <a:srgbClr val="FF0000"/>
                  </a:solidFill>
                  <a:ea typeface="MS PGothic" pitchFamily="34" charset="-128"/>
                </a:rPr>
                <a:t> 2010)  </a:t>
              </a: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403600" y="2455863"/>
            <a:ext cx="3073400" cy="1978025"/>
          </a:xfrm>
          <a:prstGeom prst="roundRect">
            <a:avLst>
              <a:gd name="adj" fmla="val 10066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3" name="Geschweifte Klammer rechts 12"/>
          <p:cNvSpPr/>
          <p:nvPr/>
        </p:nvSpPr>
        <p:spPr>
          <a:xfrm rot="16200000">
            <a:off x="5167313" y="1557337"/>
            <a:ext cx="141288" cy="2443163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black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664075" y="2433638"/>
            <a:ext cx="10795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1400" b="1" dirty="0" err="1">
                <a:solidFill>
                  <a:srgbClr val="FF0000"/>
                </a:solidFill>
                <a:ea typeface="MS PGothic" pitchFamily="34" charset="-128"/>
              </a:rPr>
              <a:t>Satellite</a:t>
            </a:r>
            <a:endParaRPr lang="de-DE" sz="1400" b="1" dirty="0">
              <a:solidFill>
                <a:srgbClr val="FF0000"/>
              </a:solidFill>
              <a:ea typeface="MS PGothic" pitchFamily="34" charset="-128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419475" y="2474913"/>
            <a:ext cx="576263" cy="306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1400" b="1" dirty="0">
                <a:solidFill>
                  <a:prstClr val="black">
                    <a:lumMod val="75000"/>
                    <a:lumOff val="25000"/>
                  </a:prstClr>
                </a:solidFill>
                <a:ea typeface="MS PGothic" pitchFamily="34" charset="-128"/>
              </a:rPr>
              <a:t>CT</a:t>
            </a:r>
          </a:p>
        </p:txBody>
      </p:sp>
      <p:sp>
        <p:nvSpPr>
          <p:cNvPr id="117771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0F58789-AA79-4CDB-93D9-EAB2A75841C2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 altLang="de-DE" sz="180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7505030" y="1196752"/>
            <a:ext cx="16754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Reuter et al., </a:t>
            </a:r>
          </a:p>
          <a:p>
            <a:pPr algn="ctr">
              <a:defRPr/>
            </a:pP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ACP, 2014</a:t>
            </a:r>
          </a:p>
        </p:txBody>
      </p:sp>
      <p:sp>
        <p:nvSpPr>
          <p:cNvPr id="17" name="Rectangle 10"/>
          <p:cNvSpPr txBox="1">
            <a:spLocks noChangeArrowheads="1"/>
          </p:cNvSpPr>
          <p:nvPr/>
        </p:nvSpPr>
        <p:spPr>
          <a:xfrm>
            <a:off x="0" y="76200"/>
            <a:ext cx="7956550" cy="796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European carbon sink</a:t>
            </a:r>
            <a:endParaRPr lang="it-IT" sz="4800" b="1" baseline="-25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24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bgerundetes Rechteck 14"/>
          <p:cNvSpPr/>
          <p:nvPr/>
        </p:nvSpPr>
        <p:spPr>
          <a:xfrm>
            <a:off x="223810" y="6307953"/>
            <a:ext cx="5112568" cy="447270"/>
          </a:xfrm>
          <a:prstGeom prst="roundRect">
            <a:avLst>
              <a:gd name="adj" fmla="val 1112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Abgerundetes Rechteck 2"/>
          <p:cNvSpPr/>
          <p:nvPr/>
        </p:nvSpPr>
        <p:spPr>
          <a:xfrm>
            <a:off x="179512" y="3415144"/>
            <a:ext cx="5112568" cy="894539"/>
          </a:xfrm>
          <a:prstGeom prst="roundRect">
            <a:avLst>
              <a:gd name="adj" fmla="val 1112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-13855"/>
            <a:ext cx="7884368" cy="1196751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Recent Publications: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da-DK" sz="36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sources/sinks (eg Europe)</a:t>
            </a: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54341"/>
            <a:ext cx="5040000" cy="19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6272"/>
            <a:ext cx="5040000" cy="190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feld 16"/>
          <p:cNvSpPr txBox="1"/>
          <p:nvPr/>
        </p:nvSpPr>
        <p:spPr>
          <a:xfrm>
            <a:off x="2195736" y="1268760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0070C0"/>
                </a:solidFill>
              </a:rPr>
              <a:t>Houweling</a:t>
            </a:r>
            <a:r>
              <a:rPr lang="de-DE" sz="1600" b="1" dirty="0" smtClean="0">
                <a:solidFill>
                  <a:srgbClr val="0070C0"/>
                </a:solidFill>
              </a:rPr>
              <a:t>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195736" y="5171449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Feng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72222"/>
            <a:ext cx="3708470" cy="1692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492" y="4656658"/>
            <a:ext cx="3260980" cy="1724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68" y="1235002"/>
            <a:ext cx="2575372" cy="1384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79512" y="3442855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/>
              <a:t>Ensemble </a:t>
            </a:r>
            <a:r>
              <a:rPr lang="de-DE" sz="1200" dirty="0" err="1" smtClean="0"/>
              <a:t>of</a:t>
            </a:r>
            <a:r>
              <a:rPr lang="de-DE" sz="1200" dirty="0" smtClean="0"/>
              <a:t> </a:t>
            </a:r>
            <a:r>
              <a:rPr lang="de-DE" sz="1200" dirty="0" err="1" smtClean="0"/>
              <a:t>inversion</a:t>
            </a:r>
            <a:r>
              <a:rPr lang="de-DE" sz="1200" dirty="0" smtClean="0"/>
              <a:t> </a:t>
            </a:r>
            <a:r>
              <a:rPr lang="de-DE" sz="1200" dirty="0" err="1" smtClean="0"/>
              <a:t>models</a:t>
            </a:r>
            <a:r>
              <a:rPr lang="de-DE" sz="1200" dirty="0" smtClean="0"/>
              <a:t> &amp; </a:t>
            </a:r>
            <a:r>
              <a:rPr lang="de-DE" sz="1200" dirty="0" err="1" smtClean="0"/>
              <a:t>methods</a:t>
            </a:r>
            <a:r>
              <a:rPr lang="de-DE" sz="1200" dirty="0" smtClean="0"/>
              <a:t> </a:t>
            </a:r>
            <a:r>
              <a:rPr lang="de-DE" sz="1200" dirty="0" err="1" smtClean="0"/>
              <a:t>and</a:t>
            </a:r>
            <a:r>
              <a:rPr lang="de-DE" sz="1200" dirty="0" smtClean="0"/>
              <a:t> GOSAT </a:t>
            </a:r>
            <a:r>
              <a:rPr lang="de-DE" sz="1200" dirty="0" err="1" smtClean="0"/>
              <a:t>products</a:t>
            </a:r>
            <a:r>
              <a:rPr lang="de-DE" sz="12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err="1" smtClean="0"/>
              <a:t>Adding</a:t>
            </a:r>
            <a:r>
              <a:rPr lang="de-DE" sz="1200" dirty="0" smtClean="0"/>
              <a:t> GOSAT: Europe a </a:t>
            </a:r>
            <a:r>
              <a:rPr lang="de-DE" sz="1200" dirty="0" err="1" smtClean="0"/>
              <a:t>stronger</a:t>
            </a:r>
            <a:r>
              <a:rPr lang="de-DE" sz="1200" dirty="0" smtClean="0"/>
              <a:t> CO</a:t>
            </a:r>
            <a:r>
              <a:rPr lang="de-DE" sz="1200" baseline="-25000" dirty="0" smtClean="0"/>
              <a:t>2</a:t>
            </a:r>
            <a:r>
              <a:rPr lang="de-DE" sz="1200" dirty="0" smtClean="0"/>
              <a:t> sink </a:t>
            </a:r>
            <a:r>
              <a:rPr lang="de-DE" sz="1200" dirty="0" err="1" smtClean="0"/>
              <a:t>and</a:t>
            </a:r>
            <a:r>
              <a:rPr lang="de-DE" sz="1200" dirty="0" smtClean="0"/>
              <a:t> Northern </a:t>
            </a:r>
            <a:r>
              <a:rPr lang="de-DE" sz="1200" dirty="0" err="1" smtClean="0"/>
              <a:t>Africa</a:t>
            </a:r>
            <a:r>
              <a:rPr lang="de-DE" sz="1200" dirty="0" smtClean="0"/>
              <a:t> a </a:t>
            </a:r>
            <a:r>
              <a:rPr lang="de-DE" sz="1200" dirty="0" err="1" smtClean="0"/>
              <a:t>stronger</a:t>
            </a:r>
            <a:r>
              <a:rPr lang="de-DE" sz="1200" dirty="0" smtClean="0"/>
              <a:t> </a:t>
            </a:r>
            <a:r>
              <a:rPr lang="de-DE" sz="1200" dirty="0" err="1" smtClean="0"/>
              <a:t>source</a:t>
            </a:r>
            <a:r>
              <a:rPr lang="de-DE" sz="12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/>
              <a:t>Real </a:t>
            </a:r>
            <a:r>
              <a:rPr lang="de-DE" sz="1200" dirty="0" err="1" smtClean="0"/>
              <a:t>or</a:t>
            </a:r>
            <a:r>
              <a:rPr lang="de-DE" sz="1200" dirty="0" smtClean="0"/>
              <a:t> </a:t>
            </a:r>
            <a:r>
              <a:rPr lang="de-DE" sz="1200" dirty="0" err="1" smtClean="0"/>
              <a:t>modelling</a:t>
            </a:r>
            <a:r>
              <a:rPr lang="de-DE" sz="1200" dirty="0" smtClean="0"/>
              <a:t> / </a:t>
            </a:r>
            <a:r>
              <a:rPr lang="de-DE" sz="1200" dirty="0" err="1" smtClean="0"/>
              <a:t>satellite</a:t>
            </a:r>
            <a:r>
              <a:rPr lang="de-DE" sz="1200" dirty="0" smtClean="0"/>
              <a:t> </a:t>
            </a:r>
            <a:r>
              <a:rPr lang="de-DE" sz="1200" dirty="0" err="1" smtClean="0"/>
              <a:t>bias</a:t>
            </a:r>
            <a:r>
              <a:rPr lang="de-DE" sz="1200" dirty="0" smtClean="0"/>
              <a:t> </a:t>
            </a:r>
            <a:r>
              <a:rPr lang="de-DE" sz="1200" dirty="0" err="1" smtClean="0"/>
              <a:t>artefact</a:t>
            </a:r>
            <a:r>
              <a:rPr lang="de-DE" sz="1200" dirty="0" smtClean="0"/>
              <a:t>?</a:t>
            </a:r>
            <a:endParaRPr lang="de-DE" sz="1200" dirty="0"/>
          </a:p>
        </p:txBody>
      </p:sp>
      <p:sp>
        <p:nvSpPr>
          <p:cNvPr id="13" name="Textfeld 12"/>
          <p:cNvSpPr txBox="1"/>
          <p:nvPr/>
        </p:nvSpPr>
        <p:spPr>
          <a:xfrm>
            <a:off x="251520" y="6265022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/>
              <a:t>„… </a:t>
            </a:r>
            <a:r>
              <a:rPr lang="de-DE" sz="1200" dirty="0" err="1" smtClean="0"/>
              <a:t>we</a:t>
            </a:r>
            <a:r>
              <a:rPr lang="de-DE" sz="1200" dirty="0" smtClean="0"/>
              <a:t> </a:t>
            </a:r>
            <a:r>
              <a:rPr lang="de-DE" sz="1200" dirty="0" err="1" smtClean="0"/>
              <a:t>cannot</a:t>
            </a:r>
            <a:r>
              <a:rPr lang="de-DE" sz="1200" dirty="0" smtClean="0"/>
              <a:t>  </a:t>
            </a:r>
            <a:r>
              <a:rPr lang="de-DE" sz="1200" dirty="0" err="1" smtClean="0"/>
              <a:t>prove</a:t>
            </a:r>
            <a:r>
              <a:rPr lang="de-DE" sz="1200" dirty="0" smtClean="0"/>
              <a:t> </a:t>
            </a:r>
            <a:r>
              <a:rPr lang="de-DE" sz="1200" dirty="0" err="1" smtClean="0"/>
              <a:t>or</a:t>
            </a:r>
            <a:r>
              <a:rPr lang="de-DE" sz="1200" dirty="0" smtClean="0"/>
              <a:t> </a:t>
            </a:r>
            <a:r>
              <a:rPr lang="de-DE" sz="1200" dirty="0" err="1" smtClean="0"/>
              <a:t>disprove</a:t>
            </a:r>
            <a:r>
              <a:rPr lang="de-DE" sz="1200" dirty="0" smtClean="0"/>
              <a:t> </a:t>
            </a:r>
            <a:r>
              <a:rPr lang="de-DE" sz="1200" dirty="0" err="1" smtClean="0"/>
              <a:t>that</a:t>
            </a:r>
            <a:r>
              <a:rPr lang="de-DE" sz="1200" dirty="0" smtClean="0"/>
              <a:t> European </a:t>
            </a:r>
            <a:r>
              <a:rPr lang="de-DE" sz="1200" dirty="0" err="1" smtClean="0"/>
              <a:t>ecosystems</a:t>
            </a:r>
            <a:r>
              <a:rPr lang="de-DE" sz="1200" dirty="0" smtClean="0"/>
              <a:t> </a:t>
            </a:r>
            <a:r>
              <a:rPr lang="de-DE" sz="1200" dirty="0" err="1" smtClean="0"/>
              <a:t>are</a:t>
            </a:r>
            <a:r>
              <a:rPr lang="de-DE" sz="1200" dirty="0" smtClean="0"/>
              <a:t> </a:t>
            </a:r>
            <a:r>
              <a:rPr lang="de-DE" sz="1200" dirty="0" err="1" smtClean="0"/>
              <a:t>taking</a:t>
            </a:r>
            <a:r>
              <a:rPr lang="de-DE" sz="1200" dirty="0" smtClean="0"/>
              <a:t> </a:t>
            </a:r>
            <a:r>
              <a:rPr lang="de-DE" sz="1200" dirty="0" err="1" smtClean="0"/>
              <a:t>up</a:t>
            </a:r>
            <a:r>
              <a:rPr lang="de-DE" sz="1200" dirty="0" smtClean="0"/>
              <a:t> a larger-</a:t>
            </a:r>
            <a:r>
              <a:rPr lang="de-DE" sz="1200" dirty="0" err="1" smtClean="0"/>
              <a:t>than</a:t>
            </a:r>
            <a:r>
              <a:rPr lang="de-DE" sz="1200" dirty="0" smtClean="0"/>
              <a:t>-</a:t>
            </a:r>
            <a:r>
              <a:rPr lang="de-DE" sz="1200" dirty="0" err="1" smtClean="0"/>
              <a:t>expected</a:t>
            </a:r>
            <a:r>
              <a:rPr lang="de-DE" sz="1200" dirty="0" smtClean="0"/>
              <a:t> </a:t>
            </a:r>
            <a:r>
              <a:rPr lang="de-DE" sz="1200" dirty="0" err="1" smtClean="0"/>
              <a:t>amount</a:t>
            </a:r>
            <a:r>
              <a:rPr lang="de-DE" sz="1200" dirty="0" smtClean="0"/>
              <a:t> </a:t>
            </a:r>
            <a:r>
              <a:rPr lang="de-DE" sz="1200" dirty="0" err="1" smtClean="0"/>
              <a:t>of</a:t>
            </a:r>
            <a:r>
              <a:rPr lang="de-DE" sz="1200" dirty="0" smtClean="0"/>
              <a:t> CO</a:t>
            </a:r>
            <a:r>
              <a:rPr lang="de-DE" sz="1200" baseline="-25000" dirty="0" smtClean="0"/>
              <a:t>2</a:t>
            </a:r>
            <a:r>
              <a:rPr lang="de-DE" sz="1200" dirty="0" smtClean="0"/>
              <a:t>.“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47002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251520" y="3928988"/>
            <a:ext cx="4944795" cy="2469556"/>
          </a:xfrm>
          <a:prstGeom prst="roundRect">
            <a:avLst>
              <a:gd name="adj" fmla="val 1137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14259"/>
            <a:ext cx="6048672" cy="177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6444208" y="1268760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0070C0"/>
                </a:solidFill>
              </a:rPr>
              <a:t>Detmers</a:t>
            </a:r>
            <a:r>
              <a:rPr lang="de-DE" sz="1600" b="1" dirty="0" smtClean="0">
                <a:solidFill>
                  <a:srgbClr val="0070C0"/>
                </a:solidFill>
              </a:rPr>
              <a:t> et al., 2015</a:t>
            </a:r>
            <a:endParaRPr lang="de-DE" sz="1600" b="1" dirty="0">
              <a:solidFill>
                <a:srgbClr val="0070C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479" y="3717032"/>
            <a:ext cx="3679009" cy="27535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772816"/>
            <a:ext cx="2143126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438516" y="4015510"/>
            <a:ext cx="4572000" cy="215443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Large enhanced carbon </a:t>
            </a:r>
            <a:r>
              <a:rPr lang="en-US" dirty="0"/>
              <a:t>sink over Australia </a:t>
            </a:r>
            <a:r>
              <a:rPr lang="en-US" dirty="0" smtClean="0"/>
              <a:t>detected with GOSAT coinciding with strong </a:t>
            </a:r>
            <a:r>
              <a:rPr lang="en-US" dirty="0"/>
              <a:t>La </a:t>
            </a:r>
            <a:r>
              <a:rPr lang="en-US" dirty="0" smtClean="0"/>
              <a:t>Niña / record-breaking precipitation</a:t>
            </a:r>
            <a:r>
              <a:rPr lang="en-US" dirty="0"/>
              <a:t>. </a:t>
            </a:r>
            <a:endParaRPr lang="en-US" dirty="0" smtClean="0"/>
          </a:p>
          <a:p>
            <a:endParaRPr lang="en-US" sz="800" dirty="0"/>
          </a:p>
          <a:p>
            <a:r>
              <a:rPr lang="en-US" dirty="0" smtClean="0"/>
              <a:t>Inversion shows strong </a:t>
            </a:r>
            <a:r>
              <a:rPr lang="en-US" dirty="0"/>
              <a:t>anomaly in the sink </a:t>
            </a:r>
            <a:r>
              <a:rPr lang="en-US" dirty="0" smtClean="0"/>
              <a:t>of 1.5 </a:t>
            </a:r>
            <a:r>
              <a:rPr lang="en-US" dirty="0"/>
              <a:t>± 0.2 </a:t>
            </a:r>
            <a:r>
              <a:rPr lang="en-US" dirty="0" err="1"/>
              <a:t>Pg</a:t>
            </a:r>
            <a:r>
              <a:rPr lang="en-US" dirty="0"/>
              <a:t> C in total for the April 2010 to December 2011 </a:t>
            </a:r>
            <a:r>
              <a:rPr lang="en-US" dirty="0" smtClean="0"/>
              <a:t>period.</a:t>
            </a:r>
            <a:endParaRPr lang="de-DE" dirty="0"/>
          </a:p>
        </p:txBody>
      </p:sp>
      <p:sp>
        <p:nvSpPr>
          <p:cNvPr id="9" name="Rectangle 10"/>
          <p:cNvSpPr txBox="1">
            <a:spLocks noChangeArrowheads="1"/>
          </p:cNvSpPr>
          <p:nvPr/>
        </p:nvSpPr>
        <p:spPr>
          <a:xfrm>
            <a:off x="0" y="-13855"/>
            <a:ext cx="7884368" cy="1196751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Recent Publications:</a:t>
            </a:r>
          </a:p>
          <a:p>
            <a:pPr algn="ctr">
              <a:defRPr/>
            </a:pPr>
            <a:r>
              <a:rPr lang="da-DK" sz="3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da-DK" sz="3600" b="1" baseline="-25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3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sources/sinks: Australia</a:t>
            </a:r>
            <a:endParaRPr lang="da-DK" sz="3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da-DK" sz="36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26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GCP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5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1965</Words>
  <Application>Microsoft Office PowerPoint</Application>
  <PresentationFormat>Bildschirmpräsentation (4:3)</PresentationFormat>
  <Paragraphs>432</Paragraphs>
  <Slides>26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9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40" baseType="lpstr">
      <vt:lpstr>Arial</vt:lpstr>
      <vt:lpstr>Calibri</vt:lpstr>
      <vt:lpstr>Arial Narrow</vt:lpstr>
      <vt:lpstr>ＭＳ Ｐゴシック</vt:lpstr>
      <vt:lpstr>4_Larissa-Design</vt:lpstr>
      <vt:lpstr>6_Larissa-Design</vt:lpstr>
      <vt:lpstr>3_Larissa-Design</vt:lpstr>
      <vt:lpstr>GCP slide</vt:lpstr>
      <vt:lpstr>2_Larissa-Design</vt:lpstr>
      <vt:lpstr>1_Larissa</vt:lpstr>
      <vt:lpstr>Larissa</vt:lpstr>
      <vt:lpstr>Larissa-Design</vt:lpstr>
      <vt:lpstr>5_Larissa-Design</vt:lpstr>
      <vt:lpstr>CorelDRAW</vt:lpstr>
      <vt:lpstr>PowerPoint-Präsentation</vt:lpstr>
      <vt:lpstr>PowerPoint-Präsentation</vt:lpstr>
      <vt:lpstr>PowerPoint-Präsentation</vt:lpstr>
      <vt:lpstr>GHG-CCI project www.esa-ghg-cci.org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buch</dc:creator>
  <cp:lastModifiedBy>buch</cp:lastModifiedBy>
  <cp:revision>1375</cp:revision>
  <cp:lastPrinted>2015-05-12T15:21:12Z</cp:lastPrinted>
  <dcterms:created xsi:type="dcterms:W3CDTF">2010-06-09T07:52:05Z</dcterms:created>
  <dcterms:modified xsi:type="dcterms:W3CDTF">2016-03-15T04:55:50Z</dcterms:modified>
</cp:coreProperties>
</file>