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7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6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6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46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_rels/slideLayout48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media/image26.png" ContentType="image/png"/>
  <Override PartName="/ppt/media/image25.png" ContentType="image/png"/>
  <Override PartName="/ppt/media/image22.png" ContentType="image/png"/>
  <Override PartName="/ppt/media/image24.png" ContentType="image/png"/>
  <Override PartName="/ppt/media/image21.png" ContentType="image/png"/>
  <Override PartName="/ppt/media/image20.png" ContentType="image/png"/>
  <Override PartName="/ppt/media/image19.png" ContentType="image/png"/>
  <Override PartName="/ppt/media/image18.jpeg" ContentType="image/jpeg"/>
  <Override PartName="/ppt/media/image17.jpeg" ContentType="image/jpeg"/>
  <Override PartName="/ppt/media/image16.jpeg" ContentType="image/jpeg"/>
  <Override PartName="/ppt/media/image14.png" ContentType="image/png"/>
  <Override PartName="/ppt/media/image23.png" ContentType="image/png"/>
  <Override PartName="/ppt/media/image12.png" ContentType="image/png"/>
  <Override PartName="/ppt/media/image15.jpeg" ContentType="image/jpeg"/>
  <Override PartName="/ppt/media/image13.png" ContentType="image/png"/>
  <Override PartName="/ppt/media/image10.png" ContentType="image/png"/>
  <Override PartName="/ppt/media/image9.png" ContentType="image/png"/>
  <Override PartName="/ppt/media/image8.png" ContentType="image/png"/>
  <Override PartName="/ppt/media/image6.png" ContentType="image/png"/>
  <Override PartName="/ppt/media/image5.png" ContentType="image/png"/>
  <Override PartName="/ppt/media/image4.png" ContentType="image/png"/>
  <Override PartName="/ppt/media/image7.png" ContentType="image/png"/>
  <Override PartName="/ppt/media/image3.png" ContentType="image/png"/>
  <Override PartName="/ppt/media/image2.png" ContentType="image/png"/>
  <Override PartName="/ppt/media/image1.png" ContentType="image/png"/>
  <Override PartName="/ppt/media/image11.png" ContentType="image/png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1.xml.rels" ContentType="application/vnd.openxmlformats-package.relationships+xml"/>
  <Override PartName="/ppt/slideMasters/slideMaster4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  <p:sldMasterId id="2147483674" r:id="rId4"/>
    <p:sldMasterId id="2147483687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5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8.png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0.png"/><Relationship Id="rId3" Type="http://schemas.openxmlformats.org/officeDocument/2006/relationships/image" Target="../media/image11.png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3.png"/><Relationship Id="rId3" Type="http://schemas.openxmlformats.org/officeDocument/2006/relationships/image" Target="../media/image14.png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38" name="" descr="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39" name="" descr=""/>
          <p:cNvPicPr/>
          <p:nvPr/>
        </p:nvPicPr>
        <p:blipFill>
          <a:blip r:embed="rId3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76" name="" descr="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77" name="" descr=""/>
          <p:cNvPicPr/>
          <p:nvPr/>
        </p:nvPicPr>
        <p:blipFill>
          <a:blip r:embed="rId3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8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8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0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0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114" name="" descr="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115" name="" descr=""/>
          <p:cNvPicPr/>
          <p:nvPr/>
        </p:nvPicPr>
        <p:blipFill>
          <a:blip r:embed="rId3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2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2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3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32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3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3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3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4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4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4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4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47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48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5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51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152" name="" descr="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153" name="" descr=""/>
          <p:cNvPicPr/>
          <p:nvPr/>
        </p:nvPicPr>
        <p:blipFill>
          <a:blip r:embed="rId3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Relationship Id="rId9" Type="http://schemas.openxmlformats.org/officeDocument/2006/relationships/slideLayout" Target="../slideLayouts/slideLayout5.xml"/><Relationship Id="rId10" Type="http://schemas.openxmlformats.org/officeDocument/2006/relationships/slideLayout" Target="../slideLayouts/slideLayout6.xml"/><Relationship Id="rId11" Type="http://schemas.openxmlformats.org/officeDocument/2006/relationships/slideLayout" Target="../slideLayouts/slideLayout7.xml"/><Relationship Id="rId12" Type="http://schemas.openxmlformats.org/officeDocument/2006/relationships/slideLayout" Target="../slideLayouts/slideLayout8.xml"/><Relationship Id="rId13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9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12.png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431640" y="698400"/>
            <a:ext cx="8277840" cy="70200"/>
          </a:xfrm>
          <a:prstGeom prst="rect">
            <a:avLst/>
          </a:prstGeom>
          <a:solidFill>
            <a:schemeClr val="tx1"/>
          </a:solidFill>
          <a:ln w="9360">
            <a:solidFill>
              <a:schemeClr val="tx1"/>
            </a:solidFill>
            <a:miter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10" descr=""/>
          <p:cNvPicPr/>
          <p:nvPr/>
        </p:nvPicPr>
        <p:blipFill>
          <a:blip r:embed="rId2"/>
          <a:stretch/>
        </p:blipFill>
        <p:spPr>
          <a:xfrm>
            <a:off x="7783560" y="290520"/>
            <a:ext cx="913320" cy="365760"/>
          </a:xfrm>
          <a:prstGeom prst="rect">
            <a:avLst/>
          </a:prstGeom>
          <a:ln>
            <a:noFill/>
          </a:ln>
        </p:spPr>
      </p:pic>
      <p:pic>
        <p:nvPicPr>
          <p:cNvPr id="2" name="Picture 13" descr=""/>
          <p:cNvPicPr/>
          <p:nvPr/>
        </p:nvPicPr>
        <p:blipFill>
          <a:blip r:embed="rId3"/>
          <a:stretch/>
        </p:blipFill>
        <p:spPr>
          <a:xfrm>
            <a:off x="-19080" y="-14400"/>
            <a:ext cx="9181080" cy="6885360"/>
          </a:xfrm>
          <a:prstGeom prst="rect">
            <a:avLst/>
          </a:prstGeom>
          <a:ln>
            <a:noFill/>
          </a:ln>
        </p:spPr>
      </p:pic>
      <p:pic>
        <p:nvPicPr>
          <p:cNvPr id="3" name="Picture 11" descr=""/>
          <p:cNvPicPr/>
          <p:nvPr/>
        </p:nvPicPr>
        <p:blipFill>
          <a:blip r:embed="rId4"/>
          <a:stretch/>
        </p:blipFill>
        <p:spPr>
          <a:xfrm>
            <a:off x="7624800" y="293760"/>
            <a:ext cx="1184760" cy="475200"/>
          </a:xfrm>
          <a:prstGeom prst="rect">
            <a:avLst/>
          </a:prstGeom>
          <a:ln>
            <a:noFill/>
          </a:ln>
        </p:spPr>
      </p:pic>
      <p:sp>
        <p:nvSpPr>
          <p:cNvPr id="4" name="PlaceHolder 2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</p:spPr>
        <p:txBody>
          <a:bodyPr lIns="0" rIns="0" tIns="0" bIns="0" anchor="ctr"/>
          <a:p>
            <a:r>
              <a:rPr lang="en-GB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5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GB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GB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GB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GB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GB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GB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GB">
                <a:latin typeface="Arial"/>
              </a:rPr>
              <a:t>Seventh Outline Level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  <p:sldLayoutId id="2147483660" r:id="rId16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ustomShape 1"/>
          <p:cNvSpPr/>
          <p:nvPr/>
        </p:nvSpPr>
        <p:spPr>
          <a:xfrm>
            <a:off x="431640" y="698400"/>
            <a:ext cx="8277840" cy="70200"/>
          </a:xfrm>
          <a:prstGeom prst="rect">
            <a:avLst/>
          </a:prstGeom>
          <a:solidFill>
            <a:schemeClr val="tx1"/>
          </a:solidFill>
          <a:ln w="9360">
            <a:solidFill>
              <a:schemeClr val="tx1"/>
            </a:solidFill>
            <a:miter/>
          </a:ln>
        </p:spPr>
        <p:style>
          <a:lnRef idx="0"/>
          <a:fillRef idx="0"/>
          <a:effectRef idx="0"/>
          <a:fontRef idx="minor"/>
        </p:style>
      </p:sp>
      <p:pic>
        <p:nvPicPr>
          <p:cNvPr id="41" name="Picture 10" descr=""/>
          <p:cNvPicPr/>
          <p:nvPr/>
        </p:nvPicPr>
        <p:blipFill>
          <a:blip r:embed="rId2"/>
          <a:stretch/>
        </p:blipFill>
        <p:spPr>
          <a:xfrm>
            <a:off x="7783560" y="290520"/>
            <a:ext cx="913320" cy="365760"/>
          </a:xfrm>
          <a:prstGeom prst="rect">
            <a:avLst/>
          </a:prstGeom>
          <a:ln>
            <a:noFill/>
          </a:ln>
        </p:spPr>
      </p:pic>
      <p:sp>
        <p:nvSpPr>
          <p:cNvPr id="42" name="PlaceHolder 2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GB" sz="4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GB" sz="3200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GB" sz="2800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GB" sz="2400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GB" sz="2000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GB" sz="2000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GB" sz="2000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GB" sz="2000">
                <a:latin typeface="Arial"/>
              </a:rPr>
              <a:t>Seventh Outline Level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ustomShape 1"/>
          <p:cNvSpPr/>
          <p:nvPr/>
        </p:nvSpPr>
        <p:spPr>
          <a:xfrm>
            <a:off x="431640" y="698400"/>
            <a:ext cx="8277840" cy="70200"/>
          </a:xfrm>
          <a:prstGeom prst="rect">
            <a:avLst/>
          </a:prstGeom>
          <a:solidFill>
            <a:schemeClr val="tx1"/>
          </a:solidFill>
          <a:ln w="9360">
            <a:solidFill>
              <a:schemeClr val="tx1"/>
            </a:solidFill>
            <a:miter/>
          </a:ln>
        </p:spPr>
        <p:style>
          <a:lnRef idx="0"/>
          <a:fillRef idx="0"/>
          <a:effectRef idx="0"/>
          <a:fontRef idx="minor"/>
        </p:style>
      </p:sp>
      <p:pic>
        <p:nvPicPr>
          <p:cNvPr id="79" name="Picture 10" descr=""/>
          <p:cNvPicPr/>
          <p:nvPr/>
        </p:nvPicPr>
        <p:blipFill>
          <a:blip r:embed="rId2"/>
          <a:stretch/>
        </p:blipFill>
        <p:spPr>
          <a:xfrm>
            <a:off x="7783560" y="290520"/>
            <a:ext cx="913320" cy="365760"/>
          </a:xfrm>
          <a:prstGeom prst="rect">
            <a:avLst/>
          </a:prstGeom>
          <a:ln>
            <a:noFill/>
          </a:ln>
        </p:spPr>
      </p:pic>
      <p:sp>
        <p:nvSpPr>
          <p:cNvPr id="80" name="PlaceHolder 2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GB" sz="4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GB" sz="3200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GB" sz="2800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GB" sz="2400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GB" sz="2000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GB" sz="2000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GB" sz="2000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GB" sz="2000">
                <a:latin typeface="Arial"/>
              </a:rPr>
              <a:t>Seventh Outline Level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CustomShape 1"/>
          <p:cNvSpPr/>
          <p:nvPr/>
        </p:nvSpPr>
        <p:spPr>
          <a:xfrm>
            <a:off x="431640" y="698400"/>
            <a:ext cx="8277840" cy="70200"/>
          </a:xfrm>
          <a:prstGeom prst="rect">
            <a:avLst/>
          </a:prstGeom>
          <a:solidFill>
            <a:schemeClr val="tx1"/>
          </a:solidFill>
          <a:ln w="9360">
            <a:solidFill>
              <a:schemeClr val="tx1"/>
            </a:solidFill>
            <a:miter/>
          </a:ln>
        </p:spPr>
        <p:style>
          <a:lnRef idx="0"/>
          <a:fillRef idx="0"/>
          <a:effectRef idx="0"/>
          <a:fontRef idx="minor"/>
        </p:style>
      </p:sp>
      <p:pic>
        <p:nvPicPr>
          <p:cNvPr id="117" name="Picture 10" descr=""/>
          <p:cNvPicPr/>
          <p:nvPr/>
        </p:nvPicPr>
        <p:blipFill>
          <a:blip r:embed="rId2"/>
          <a:stretch/>
        </p:blipFill>
        <p:spPr>
          <a:xfrm>
            <a:off x="7783560" y="290520"/>
            <a:ext cx="913320" cy="365760"/>
          </a:xfrm>
          <a:prstGeom prst="rect">
            <a:avLst/>
          </a:prstGeom>
          <a:ln>
            <a:noFill/>
          </a:ln>
        </p:spPr>
      </p:pic>
      <p:sp>
        <p:nvSpPr>
          <p:cNvPr id="118" name="PlaceHolder 2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GB" sz="4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119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GB" sz="3200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GB" sz="2800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GB" sz="2400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GB" sz="2000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GB" sz="2000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GB" sz="2000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GB" sz="2000">
                <a:latin typeface="Arial"/>
              </a:rPr>
              <a:t>Seventh Outline Level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image" Target="../media/image16.jpeg"/><Relationship Id="rId3" Type="http://schemas.openxmlformats.org/officeDocument/2006/relationships/image" Target="../media/image17.jpeg"/><Relationship Id="rId4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slideLayout" Target="../slideLayouts/slideLayout37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3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21.png"/><Relationship Id="rId3" Type="http://schemas.openxmlformats.org/officeDocument/2006/relationships/slideLayout" Target="../slideLayouts/slideLayout37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image" Target="../media/image23.png"/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slideLayout" Target="../slideLayouts/slideLayout3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CustomShape 1"/>
          <p:cNvSpPr/>
          <p:nvPr/>
        </p:nvSpPr>
        <p:spPr>
          <a:xfrm>
            <a:off x="519120" y="2674440"/>
            <a:ext cx="8225280" cy="1468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>
              <a:lnSpc>
                <a:spcPct val="100000"/>
              </a:lnSpc>
            </a:pPr>
            <a:r>
              <a:rPr lang="en-GB" sz="3000" strike="noStrike">
                <a:solidFill>
                  <a:srgbClr val="000000"/>
                </a:solidFill>
                <a:latin typeface="Arial Black"/>
                <a:ea typeface="DejaVu Sans"/>
              </a:rPr>
              <a:t>WP3.9 Assessment of glacier, land cover and (sea level) data for hydrological modeling of the Arctic ocean drainage basin </a:t>
            </a:r>
            <a:endParaRPr/>
          </a:p>
        </p:txBody>
      </p:sp>
      <p:sp>
        <p:nvSpPr>
          <p:cNvPr id="155" name="CustomShape 2"/>
          <p:cNvSpPr/>
          <p:nvPr/>
        </p:nvSpPr>
        <p:spPr>
          <a:xfrm>
            <a:off x="531720" y="1906560"/>
            <a:ext cx="8212680" cy="560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/>
          <a:p>
            <a:pPr>
              <a:lnSpc>
                <a:spcPct val="100000"/>
              </a:lnSpc>
            </a:pPr>
            <a:r>
              <a:rPr lang="en-GB" sz="1200" strike="noStrike">
                <a:solidFill>
                  <a:srgbClr val="000000"/>
                </a:solidFill>
                <a:latin typeface="Arial Black"/>
                <a:ea typeface="DejaVu Sans"/>
              </a:rPr>
              <a:t>Inputs to ESA CCI Sixth Integration meeting</a:t>
            </a:r>
            <a:endParaRPr/>
          </a:p>
        </p:txBody>
      </p:sp>
      <p:sp>
        <p:nvSpPr>
          <p:cNvPr id="156" name="CustomShape 3"/>
          <p:cNvSpPr/>
          <p:nvPr/>
        </p:nvSpPr>
        <p:spPr>
          <a:xfrm>
            <a:off x="1704240" y="5055480"/>
            <a:ext cx="5316480" cy="912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lang="en-GB" strike="noStrike">
                <a:solidFill>
                  <a:srgbClr val="000000"/>
                </a:solidFill>
                <a:latin typeface="Arial"/>
                <a:ea typeface="DejaVu Sans"/>
              </a:rPr>
              <a:t>David Gustafsson, Kristina Isberg, Jörgen Rosberg</a:t>
            </a:r>
            <a:endParaRPr/>
          </a:p>
          <a:p>
            <a:pPr algn="ctr">
              <a:lnSpc>
                <a:spcPct val="100000"/>
              </a:lnSpc>
            </a:pPr>
            <a:r>
              <a:rPr lang="en-GB" strike="noStrike">
                <a:solidFill>
                  <a:srgbClr val="000000"/>
                </a:solidFill>
                <a:latin typeface="Arial"/>
                <a:ea typeface="DejaVu Sans"/>
              </a:rPr>
              <a:t>SMHI</a:t>
            </a:r>
            <a:endParaRPr/>
          </a:p>
          <a:p>
            <a:pPr algn="ctr">
              <a:lnSpc>
                <a:spcPct val="100000"/>
              </a:lnSpc>
            </a:pPr>
            <a:r>
              <a:rPr lang="en-GB" strike="noStrike">
                <a:solidFill>
                  <a:srgbClr val="000000"/>
                </a:solidFill>
                <a:latin typeface="Arial"/>
                <a:ea typeface="DejaVu Sans"/>
              </a:rPr>
              <a:t>10 March 2016</a:t>
            </a:r>
            <a:endParaRPr/>
          </a:p>
        </p:txBody>
      </p:sp>
      <p:pic>
        <p:nvPicPr>
          <p:cNvPr id="157" name="" descr=""/>
          <p:cNvPicPr/>
          <p:nvPr/>
        </p:nvPicPr>
        <p:blipFill>
          <a:blip r:embed="rId1"/>
          <a:stretch/>
        </p:blipFill>
        <p:spPr>
          <a:xfrm>
            <a:off x="2196000" y="4429800"/>
            <a:ext cx="429480" cy="645480"/>
          </a:xfrm>
          <a:prstGeom prst="rect">
            <a:avLst/>
          </a:prstGeom>
          <a:ln>
            <a:noFill/>
          </a:ln>
        </p:spPr>
      </p:pic>
      <p:pic>
        <p:nvPicPr>
          <p:cNvPr id="158" name="" descr=""/>
          <p:cNvPicPr/>
          <p:nvPr/>
        </p:nvPicPr>
        <p:blipFill>
          <a:blip r:embed="rId2"/>
          <a:stretch/>
        </p:blipFill>
        <p:spPr>
          <a:xfrm>
            <a:off x="4248000" y="4415040"/>
            <a:ext cx="461160" cy="696240"/>
          </a:xfrm>
          <a:prstGeom prst="rect">
            <a:avLst/>
          </a:prstGeom>
          <a:ln>
            <a:noFill/>
          </a:ln>
        </p:spPr>
      </p:pic>
      <p:pic>
        <p:nvPicPr>
          <p:cNvPr id="159" name="" descr=""/>
          <p:cNvPicPr/>
          <p:nvPr/>
        </p:nvPicPr>
        <p:blipFill>
          <a:blip r:embed="rId3"/>
          <a:stretch/>
        </p:blipFill>
        <p:spPr>
          <a:xfrm>
            <a:off x="5868000" y="4395960"/>
            <a:ext cx="575640" cy="7693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Picture 5" descr=""/>
          <p:cNvPicPr/>
          <p:nvPr/>
        </p:nvPicPr>
        <p:blipFill>
          <a:blip r:embed="rId1"/>
          <a:stretch/>
        </p:blipFill>
        <p:spPr>
          <a:xfrm>
            <a:off x="3780000" y="1500840"/>
            <a:ext cx="4963680" cy="4618080"/>
          </a:xfrm>
          <a:prstGeom prst="rect">
            <a:avLst/>
          </a:prstGeom>
          <a:ln>
            <a:noFill/>
          </a:ln>
        </p:spPr>
      </p:pic>
      <p:sp>
        <p:nvSpPr>
          <p:cNvPr id="201" name="CustomShape 1"/>
          <p:cNvSpPr/>
          <p:nvPr/>
        </p:nvSpPr>
        <p:spPr>
          <a:xfrm>
            <a:off x="438840" y="806040"/>
            <a:ext cx="6137640" cy="333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en-GB" sz="1600" strike="noStrike">
                <a:solidFill>
                  <a:srgbClr val="000000"/>
                </a:solidFill>
                <a:latin typeface="Arial"/>
                <a:ea typeface="DejaVu Sans"/>
              </a:rPr>
              <a:t>Largest changes for Arctic domain using v 1.6 instead of v 1.4</a:t>
            </a:r>
            <a:endParaRPr/>
          </a:p>
        </p:txBody>
      </p:sp>
      <p:sp>
        <p:nvSpPr>
          <p:cNvPr id="202" name="CustomShape 2"/>
          <p:cNvSpPr/>
          <p:nvPr/>
        </p:nvSpPr>
        <p:spPr>
          <a:xfrm>
            <a:off x="4502880" y="2925000"/>
            <a:ext cx="1155600" cy="226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i="1" lang="en-GB" sz="900" strike="noStrike">
                <a:solidFill>
                  <a:srgbClr val="d30713"/>
                </a:solidFill>
                <a:latin typeface="Arial"/>
                <a:ea typeface="DejaVu Sans"/>
              </a:rPr>
              <a:t>1% = 235 000 km2</a:t>
            </a:r>
            <a:endParaRPr/>
          </a:p>
        </p:txBody>
      </p:sp>
    </p:spTree>
  </p:cSld>
  <p:timing>
    <p:tnLst>
      <p:par>
        <p:cTn id="19" dur="indefinite" restart="never" nodeType="tmRoot">
          <p:childTnLst>
            <p:seq>
              <p:cTn id="2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ustomShape 1"/>
          <p:cNvSpPr/>
          <p:nvPr/>
        </p:nvSpPr>
        <p:spPr>
          <a:xfrm>
            <a:off x="385200" y="1422360"/>
            <a:ext cx="4039920" cy="638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/>
          <a:p>
            <a:pPr>
              <a:lnSpc>
                <a:spcPct val="100000"/>
              </a:lnSpc>
            </a:pPr>
            <a:r>
              <a:rPr b="1" lang="en-GB" sz="2400" strike="noStrike">
                <a:solidFill>
                  <a:srgbClr val="000000"/>
                </a:solidFill>
                <a:latin typeface="Arial"/>
                <a:ea typeface="DejaVu Sans"/>
              </a:rPr>
              <a:t>Objectives</a:t>
            </a:r>
            <a:endParaRPr/>
          </a:p>
        </p:txBody>
      </p:sp>
      <p:sp>
        <p:nvSpPr>
          <p:cNvPr id="161" name="CustomShape 2"/>
          <p:cNvSpPr/>
          <p:nvPr/>
        </p:nvSpPr>
        <p:spPr>
          <a:xfrm>
            <a:off x="385200" y="2133720"/>
            <a:ext cx="7176600" cy="3950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>
              <a:lnSpc>
                <a:spcPct val="100000"/>
              </a:lnSpc>
              <a:buSzPct val="120000"/>
              <a:buFont typeface="Wingdings" charset="2"/>
              <a:buChar char=""/>
            </a:pPr>
            <a:r>
              <a:rPr lang="en-GB" sz="2000" strike="noStrike">
                <a:solidFill>
                  <a:srgbClr val="000000"/>
                </a:solidFill>
                <a:latin typeface="Arial"/>
                <a:ea typeface="DejaVu Sans"/>
              </a:rPr>
              <a:t>Assess the use of ESA CCI Glacier, Land cover (and Sea level) in hydrological modelling for the Arctic: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SzPct val="120000"/>
              <a:buFont typeface="Arial"/>
              <a:buChar char="•"/>
            </a:pPr>
            <a:r>
              <a:rPr lang="en-GB" sz="2000" strike="noStrike">
                <a:solidFill>
                  <a:srgbClr val="000000"/>
                </a:solidFill>
                <a:latin typeface="Arial"/>
                <a:ea typeface="DejaVu Sans"/>
              </a:rPr>
              <a:t>Compare CCI data with existing datasets: long term trends and seasonal variations? 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SzPct val="120000"/>
              <a:buFont typeface="Arial"/>
              <a:buChar char="•"/>
            </a:pPr>
            <a:r>
              <a:rPr lang="en-GB" sz="2000" strike="noStrike">
                <a:solidFill>
                  <a:srgbClr val="000000"/>
                </a:solidFill>
                <a:latin typeface="Arial"/>
                <a:ea typeface="DejaVu Sans"/>
              </a:rPr>
              <a:t>Can use of CCI Glacier and Land cover improve simulated river runoff to the Arctic Ocean?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SzPct val="120000"/>
              <a:buFont typeface="Arial"/>
              <a:buChar char="•"/>
            </a:pPr>
            <a:r>
              <a:rPr lang="en-GB" sz="2000" strike="noStrike">
                <a:solidFill>
                  <a:srgbClr val="000000"/>
                </a:solidFill>
                <a:latin typeface="Arial"/>
                <a:ea typeface="DejaVu Sans"/>
              </a:rPr>
              <a:t>Is there a relation between changes in observed land cover and the simulated river runoff? </a:t>
            </a:r>
            <a:endParaRPr/>
          </a:p>
        </p:txBody>
      </p:sp>
      <p:pic>
        <p:nvPicPr>
          <p:cNvPr id="162" name="Picture 1" descr=""/>
          <p:cNvPicPr/>
          <p:nvPr/>
        </p:nvPicPr>
        <p:blipFill>
          <a:blip r:embed="rId1"/>
          <a:stretch/>
        </p:blipFill>
        <p:spPr>
          <a:xfrm>
            <a:off x="190440" y="184320"/>
            <a:ext cx="1364400" cy="5925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CustomShape 1"/>
          <p:cNvSpPr/>
          <p:nvPr/>
        </p:nvSpPr>
        <p:spPr>
          <a:xfrm>
            <a:off x="610200" y="497160"/>
            <a:ext cx="7633080" cy="816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/>
          <a:p>
            <a:pPr>
              <a:lnSpc>
                <a:spcPct val="100000"/>
              </a:lnSpc>
            </a:pPr>
            <a:r>
              <a:rPr lang="en-GB" sz="2600" strike="noStrike">
                <a:solidFill>
                  <a:srgbClr val="000000"/>
                </a:solidFill>
                <a:latin typeface="Arial Black"/>
                <a:ea typeface="DejaVu Sans"/>
              </a:rPr>
              <a:t>Progress since May 2015</a:t>
            </a:r>
            <a:endParaRPr/>
          </a:p>
        </p:txBody>
      </p:sp>
      <p:sp>
        <p:nvSpPr>
          <p:cNvPr id="164" name="CustomShape 2"/>
          <p:cNvSpPr/>
          <p:nvPr/>
        </p:nvSpPr>
        <p:spPr>
          <a:xfrm>
            <a:off x="610200" y="1391040"/>
            <a:ext cx="7633080" cy="4485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>
              <a:lnSpc>
                <a:spcPct val="100000"/>
              </a:lnSpc>
              <a:buSzPct val="120000"/>
              <a:buFont typeface="Wingdings" charset="2"/>
              <a:buChar char=""/>
            </a:pPr>
            <a:r>
              <a:rPr lang="en-GB" sz="1600" strike="noStrike">
                <a:solidFill>
                  <a:srgbClr val="000000"/>
                </a:solidFill>
                <a:latin typeface="Arial"/>
                <a:ea typeface="DejaVu Sans"/>
              </a:rPr>
              <a:t>Arctic-HYPE Pan-Arctic hydrological model updated using CCI land Cover v1.4 and CCI Glacier (RGI v4.0) – (version available in May 2015)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SzPct val="120000"/>
              <a:buFont typeface="Wingdings" charset="2"/>
              <a:buChar char=""/>
            </a:pPr>
            <a:r>
              <a:rPr lang="en-GB" sz="1600" strike="noStrike">
                <a:solidFill>
                  <a:srgbClr val="000000"/>
                </a:solidFill>
                <a:latin typeface="Arial"/>
                <a:ea typeface="DejaVu Sans"/>
              </a:rPr>
              <a:t>Additional information added after recommendation from CCI teams:</a:t>
            </a:r>
            <a:endParaRPr/>
          </a:p>
          <a:p>
            <a:pPr lvl="1">
              <a:lnSpc>
                <a:spcPct val="100000"/>
              </a:lnSpc>
              <a:buSzPct val="120000"/>
              <a:buFont typeface="Wingdings" charset="2"/>
              <a:buChar char=""/>
            </a:pPr>
            <a:r>
              <a:rPr lang="en-GB" sz="1600" strike="noStrike">
                <a:solidFill>
                  <a:srgbClr val="000000"/>
                </a:solidFill>
                <a:latin typeface="Arial"/>
                <a:ea typeface="DejaVu Sans"/>
              </a:rPr>
              <a:t>Glacier volumes adapted to regional estimates published by Huss&amp;Farinotti (2012) </a:t>
            </a:r>
            <a:endParaRPr/>
          </a:p>
          <a:p>
            <a:pPr lvl="2">
              <a:lnSpc>
                <a:spcPct val="100000"/>
              </a:lnSpc>
              <a:buSzPct val="120000"/>
              <a:buFont typeface="Wingdings" charset="2"/>
              <a:buChar char=""/>
            </a:pPr>
            <a:r>
              <a:rPr lang="en-GB" sz="1600" strike="noStrike">
                <a:solidFill>
                  <a:srgbClr val="000000"/>
                </a:solidFill>
                <a:latin typeface="Arial"/>
                <a:ea typeface="DejaVu Sans"/>
              </a:rPr>
              <a:t>– </a:t>
            </a:r>
            <a:r>
              <a:rPr lang="en-GB" sz="1600" strike="noStrike">
                <a:solidFill>
                  <a:srgbClr val="000000"/>
                </a:solidFill>
                <a:latin typeface="Arial"/>
                <a:ea typeface="DejaVu Sans"/>
              </a:rPr>
              <a:t>still CCI glacier </a:t>
            </a:r>
            <a:r>
              <a:rPr b="1" lang="en-GB" sz="1600" strike="noStrike">
                <a:solidFill>
                  <a:srgbClr val="000000"/>
                </a:solidFill>
                <a:latin typeface="Arial"/>
                <a:ea typeface="DejaVu Sans"/>
              </a:rPr>
              <a:t>does not </a:t>
            </a:r>
            <a:r>
              <a:rPr lang="en-GB" sz="1600" strike="noStrike">
                <a:solidFill>
                  <a:srgbClr val="000000"/>
                </a:solidFill>
                <a:latin typeface="Arial"/>
                <a:ea typeface="DejaVu Sans"/>
              </a:rPr>
              <a:t>provide consistent information on the temporal development of glacier area and volume which is needed to initialize and evaluate glacier hydrological models in a climate change perspective!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SzPct val="120000"/>
              <a:buFont typeface="Wingdings" charset="2"/>
              <a:buChar char=""/>
            </a:pPr>
            <a:r>
              <a:rPr lang="en-GB" sz="1600" strike="noStrike">
                <a:solidFill>
                  <a:srgbClr val="000000"/>
                </a:solidFill>
                <a:latin typeface="Arial"/>
                <a:ea typeface="DejaVu Sans"/>
              </a:rPr>
              <a:t>Re-calibration is still on-going and comparison with previous model versions with regard to improved understanding of the arctic hydrology is still in progress.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SzPct val="120000"/>
              <a:buFont typeface="Wingdings" charset="2"/>
              <a:buChar char=""/>
            </a:pPr>
            <a:r>
              <a:rPr lang="en-GB" sz="1600" strike="noStrike">
                <a:solidFill>
                  <a:srgbClr val="000000"/>
                </a:solidFill>
                <a:latin typeface="Arial"/>
                <a:ea typeface="DejaVu Sans"/>
              </a:rPr>
              <a:t>Main improvements so far:</a:t>
            </a:r>
            <a:endParaRPr/>
          </a:p>
          <a:p>
            <a:pPr lvl="1">
              <a:lnSpc>
                <a:spcPct val="100000"/>
              </a:lnSpc>
              <a:buSzPct val="120000"/>
              <a:buFont typeface="Wingdings" charset="2"/>
              <a:buChar char=""/>
            </a:pPr>
            <a:r>
              <a:rPr lang="en-GB" sz="1600" strike="noStrike">
                <a:solidFill>
                  <a:srgbClr val="000000"/>
                </a:solidFill>
                <a:latin typeface="Arial"/>
                <a:ea typeface="DejaVu Sans"/>
              </a:rPr>
              <a:t>Much improved representation of glacierized area and volume compared to previous model versions</a:t>
            </a:r>
            <a:endParaRPr/>
          </a:p>
          <a:p>
            <a:pPr lvl="1">
              <a:lnSpc>
                <a:spcPct val="100000"/>
              </a:lnSpc>
              <a:buSzPct val="120000"/>
              <a:buFont typeface="Wingdings" charset="2"/>
              <a:buChar char=""/>
            </a:pPr>
            <a:r>
              <a:rPr lang="en-GB" sz="1600" strike="noStrike">
                <a:solidFill>
                  <a:srgbClr val="000000"/>
                </a:solidFill>
                <a:latin typeface="Arial"/>
                <a:ea typeface="DejaVu Sans"/>
              </a:rPr>
              <a:t>Improved representation of surface water areas – however, we believe the total surface water area is still underestimated in v1.4 (see next slides)</a:t>
            </a:r>
            <a:endParaRPr/>
          </a:p>
        </p:txBody>
      </p:sp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CustomShape 1"/>
          <p:cNvSpPr/>
          <p:nvPr/>
        </p:nvSpPr>
        <p:spPr>
          <a:xfrm>
            <a:off x="757080" y="828720"/>
            <a:ext cx="7633080" cy="816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/>
          <a:p>
            <a:pPr>
              <a:lnSpc>
                <a:spcPct val="100000"/>
              </a:lnSpc>
            </a:pPr>
            <a:r>
              <a:rPr lang="en-GB" sz="2600" strike="noStrike">
                <a:solidFill>
                  <a:srgbClr val="000000"/>
                </a:solidFill>
                <a:latin typeface="Arial Black"/>
                <a:ea typeface="DejaVu Sans"/>
              </a:rPr>
              <a:t>Plans until June 2016</a:t>
            </a:r>
            <a:endParaRPr/>
          </a:p>
        </p:txBody>
      </p:sp>
      <p:sp>
        <p:nvSpPr>
          <p:cNvPr id="166" name="CustomShape 2"/>
          <p:cNvSpPr/>
          <p:nvPr/>
        </p:nvSpPr>
        <p:spPr>
          <a:xfrm>
            <a:off x="757080" y="1722600"/>
            <a:ext cx="7633080" cy="4485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/>
          <a:p>
            <a:pPr>
              <a:lnSpc>
                <a:spcPct val="100000"/>
              </a:lnSpc>
              <a:buSzPct val="120000"/>
              <a:buFont typeface="Wingdings" charset="2"/>
              <a:buChar char=""/>
            </a:pPr>
            <a:r>
              <a:rPr lang="en-GB" sz="1600" strike="noStrike">
                <a:solidFill>
                  <a:srgbClr val="000000"/>
                </a:solidFill>
                <a:latin typeface="Arial"/>
                <a:ea typeface="DejaVu Sans"/>
              </a:rPr>
              <a:t>Evaluate impact of Arctic-HYPE model updated with CCI data (land cover and glacier) with regard to longterm simulation of key water storages and fluxes in pan-arctic region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SzPct val="120000"/>
              <a:buFont typeface="Wingdings" charset="2"/>
              <a:buChar char=""/>
            </a:pPr>
            <a:r>
              <a:rPr lang="en-GB" sz="1600" strike="noStrike">
                <a:solidFill>
                  <a:srgbClr val="000000"/>
                </a:solidFill>
                <a:latin typeface="Arial"/>
                <a:ea typeface="DejaVu Sans"/>
              </a:rPr>
              <a:t>Evaluate if temporal changes in land cover in CCI data (mainly decideous needle leef forest in Siberia) is also reflected in the hydrology (biases between model and observations)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SzPct val="120000"/>
              <a:buFont typeface="Wingdings" charset="2"/>
              <a:buChar char=""/>
            </a:pPr>
            <a:r>
              <a:rPr lang="en-GB" sz="1600" strike="noStrike">
                <a:solidFill>
                  <a:srgbClr val="000000"/>
                </a:solidFill>
                <a:latin typeface="Arial"/>
                <a:ea typeface="DejaVu Sans"/>
              </a:rPr>
              <a:t>Evaluate the impact of increase amount and details in surface water area in Land cover v1.6 vs v1.4</a:t>
            </a:r>
            <a:endParaRPr/>
          </a:p>
        </p:txBody>
      </p:sp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CustomShape 1"/>
          <p:cNvSpPr/>
          <p:nvPr/>
        </p:nvSpPr>
        <p:spPr>
          <a:xfrm>
            <a:off x="395640" y="908640"/>
            <a:ext cx="7775640" cy="1611000"/>
          </a:xfrm>
          <a:prstGeom prst="rect">
            <a:avLst/>
          </a:prstGeom>
          <a:ln>
            <a:solidFill>
              <a:srgbClr val="46aac4"/>
            </a:solidFill>
            <a:round/>
          </a:ln>
          <a:effectLst>
            <a:outerShdw blurRad="40000" dir="5400000" dist="2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i="1" lang="en-GB" sz="1400" strike="noStrike">
                <a:solidFill>
                  <a:srgbClr val="ff0000"/>
                </a:solidFill>
                <a:latin typeface="Arial"/>
                <a:ea typeface="DejaVu Sans"/>
              </a:rPr>
              <a:t>January 2016 - New release of data from ESA CCI 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n-GB" sz="1200" strike="noStrike">
                <a:solidFill>
                  <a:srgbClr val="ff0000"/>
                </a:solidFill>
                <a:latin typeface="Arial"/>
                <a:ea typeface="DejaVu Sans"/>
              </a:rPr>
              <a:t>3 new global </a:t>
            </a:r>
            <a:r>
              <a:rPr b="1" lang="en-GB" sz="1200" strike="noStrike">
                <a:solidFill>
                  <a:srgbClr val="ff0000"/>
                </a:solidFill>
                <a:latin typeface="Arial"/>
                <a:ea typeface="DejaVu Sans"/>
              </a:rPr>
              <a:t>LC maps version 1.6.1</a:t>
            </a:r>
            <a:r>
              <a:rPr lang="en-GB" sz="1200" strike="noStrike">
                <a:solidFill>
                  <a:srgbClr val="ff0000"/>
                </a:solidFill>
                <a:latin typeface="Arial"/>
                <a:ea typeface="DejaVu Sans"/>
              </a:rPr>
              <a:t> with improved representation of lichen and mosses, deforestation patterns in Republic Democratic of Congo and water bodies;</a:t>
            </a:r>
            <a:endParaRPr/>
          </a:p>
          <a:p>
            <a:pPr>
              <a:lnSpc>
                <a:spcPct val="100000"/>
              </a:lnSpc>
            </a:pPr>
            <a:r>
              <a:rPr lang="en-GB" sz="1200" strike="noStrike">
                <a:solidFill>
                  <a:srgbClr val="ff0000"/>
                </a:solidFill>
                <a:latin typeface="Arial"/>
                <a:ea typeface="DejaVu Sans"/>
              </a:rPr>
              <a:t>1 new global static map of open </a:t>
            </a:r>
            <a:r>
              <a:rPr b="1" lang="en-GB" sz="1200" strike="noStrike">
                <a:solidFill>
                  <a:srgbClr val="ff0000"/>
                </a:solidFill>
                <a:latin typeface="Arial"/>
                <a:ea typeface="DejaVu Sans"/>
              </a:rPr>
              <a:t>water bodies version 4.0</a:t>
            </a:r>
            <a:r>
              <a:rPr lang="en-GB" sz="1200" strike="noStrike">
                <a:solidFill>
                  <a:srgbClr val="ff0000"/>
                </a:solidFill>
                <a:latin typeface="Arial"/>
                <a:ea typeface="DejaVu Sans"/>
              </a:rPr>
              <a:t> at 150 m spatial resolution;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n-GB" sz="1200" strike="noStrike">
                <a:solidFill>
                  <a:srgbClr val="ff0000"/>
                </a:solidFill>
                <a:latin typeface="Arial"/>
                <a:ea typeface="DejaVu Sans"/>
              </a:rPr>
              <a:t>Data is available here:</a:t>
            </a:r>
            <a:endParaRPr/>
          </a:p>
          <a:p>
            <a:pPr>
              <a:lnSpc>
                <a:spcPct val="100000"/>
              </a:lnSpc>
            </a:pPr>
            <a:r>
              <a:rPr lang="en-GB" sz="1200" strike="noStrike" u="sng">
                <a:solidFill>
                  <a:srgbClr val="0000ff"/>
                </a:solidFill>
                <a:latin typeface="Arial"/>
                <a:ea typeface="DejaVu Sans"/>
              </a:rPr>
              <a:t>http://maps.elie.ucl.ac.be/CCI/viewer/download.php</a:t>
            </a:r>
            <a:r>
              <a:rPr lang="en-GB" sz="1200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/>
          </a:p>
        </p:txBody>
      </p:sp>
      <p:sp>
        <p:nvSpPr>
          <p:cNvPr id="168" name="CustomShape 2"/>
          <p:cNvSpPr/>
          <p:nvPr/>
        </p:nvSpPr>
        <p:spPr>
          <a:xfrm>
            <a:off x="395640" y="2781000"/>
            <a:ext cx="7559640" cy="3740040"/>
          </a:xfrm>
          <a:prstGeom prst="rect">
            <a:avLst/>
          </a:prstGeom>
          <a:ln>
            <a:round/>
          </a:ln>
          <a:effectLst>
            <a:outerShdw blurRad="40000" dir="5400000" dist="2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n-GB" sz="1200" strike="noStrike">
                <a:solidFill>
                  <a:srgbClr val="000000"/>
                </a:solidFill>
                <a:latin typeface="Arial"/>
                <a:ea typeface="DejaVu Sans"/>
              </a:rPr>
              <a:t>This data was downloaded 20160307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b="1" lang="en-GB" sz="1200" strike="noStrike">
                <a:solidFill>
                  <a:srgbClr val="000000"/>
                </a:solidFill>
                <a:latin typeface="Arial"/>
                <a:ea typeface="DejaVu Sans"/>
              </a:rPr>
              <a:t>Land Cover Maps - v1.6.1</a:t>
            </a:r>
            <a:endParaRPr/>
          </a:p>
          <a:p>
            <a:pPr>
              <a:lnSpc>
                <a:spcPct val="100000"/>
              </a:lnSpc>
            </a:pPr>
            <a:r>
              <a:rPr lang="en-GB" sz="1200" strike="noStrike" u="sng">
                <a:solidFill>
                  <a:srgbClr val="0000ff"/>
                </a:solidFill>
                <a:latin typeface="Arial"/>
                <a:ea typeface="DejaVu Sans"/>
              </a:rPr>
              <a:t>2008-2012 epoch - v1.6.1 (tif, 7z)</a:t>
            </a:r>
            <a:r>
              <a:rPr lang="en-GB" sz="1200" strike="noStrike">
                <a:solidFill>
                  <a:srgbClr val="000000"/>
                </a:solidFill>
                <a:latin typeface="Arial"/>
                <a:ea typeface="DejaVu Sans"/>
              </a:rPr>
              <a:t> - 2.8Go (previous used v1.3)</a:t>
            </a:r>
            <a:endParaRPr/>
          </a:p>
          <a:p>
            <a:pPr>
              <a:lnSpc>
                <a:spcPct val="100000"/>
              </a:lnSpc>
            </a:pPr>
            <a:r>
              <a:rPr lang="en-GB" sz="1200" strike="noStrike" u="sng">
                <a:solidFill>
                  <a:srgbClr val="0000ff"/>
                </a:solidFill>
                <a:latin typeface="Arial"/>
                <a:ea typeface="DejaVu Sans"/>
              </a:rPr>
              <a:t>2003-2007 epoch - v1.6.1 (tif, 7z)</a:t>
            </a:r>
            <a:r>
              <a:rPr lang="en-GB" sz="1200" strike="noStrike">
                <a:solidFill>
                  <a:srgbClr val="000000"/>
                </a:solidFill>
                <a:latin typeface="Arial"/>
                <a:ea typeface="DejaVu Sans"/>
              </a:rPr>
              <a:t> - 2.8Go (previous used v1.4)</a:t>
            </a:r>
            <a:endParaRPr/>
          </a:p>
          <a:p>
            <a:pPr>
              <a:lnSpc>
                <a:spcPct val="100000"/>
              </a:lnSpc>
            </a:pPr>
            <a:r>
              <a:rPr lang="en-GB" sz="1200" strike="noStrike" u="sng">
                <a:solidFill>
                  <a:srgbClr val="0000ff"/>
                </a:solidFill>
                <a:latin typeface="Arial"/>
                <a:ea typeface="DejaVu Sans"/>
              </a:rPr>
              <a:t>1998-2002 epoch - v1.6.1 (tif, 7z)</a:t>
            </a:r>
            <a:r>
              <a:rPr lang="en-GB" sz="1200" strike="noStrike">
                <a:solidFill>
                  <a:srgbClr val="000000"/>
                </a:solidFill>
                <a:latin typeface="Arial"/>
                <a:ea typeface="DejaVu Sans"/>
              </a:rPr>
              <a:t> - 1.7Go (previous used v1.4)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n-GB" sz="1200" strike="noStrike">
                <a:solidFill>
                  <a:srgbClr val="000000"/>
                </a:solidFill>
                <a:latin typeface="Arial"/>
                <a:ea typeface="DejaVu Sans"/>
              </a:rPr>
              <a:t>3-epoch series of global land cover maps at 300m spatial resolution, where each epoch covers a 5-year period (2008-2012, 2003-2007, 1998-2002).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b="1" lang="en-GB" sz="1200" strike="noStrike">
                <a:solidFill>
                  <a:srgbClr val="000000"/>
                </a:solidFill>
                <a:latin typeface="Arial"/>
                <a:ea typeface="DejaVu Sans"/>
              </a:rPr>
              <a:t>Water Bodies - v4.0</a:t>
            </a:r>
            <a:endParaRPr/>
          </a:p>
          <a:p>
            <a:pPr>
              <a:lnSpc>
                <a:spcPct val="100000"/>
              </a:lnSpc>
            </a:pPr>
            <a:r>
              <a:rPr lang="en-GB" sz="1200" strike="noStrike" u="sng">
                <a:solidFill>
                  <a:srgbClr val="0000ff"/>
                </a:solidFill>
                <a:latin typeface="Arial"/>
                <a:ea typeface="DejaVu Sans"/>
              </a:rPr>
              <a:t>Water Bodies v4.0 (tif)</a:t>
            </a:r>
            <a:r>
              <a:rPr lang="en-GB" sz="1200" strike="noStrike">
                <a:solidFill>
                  <a:srgbClr val="000000"/>
                </a:solidFill>
                <a:latin typeface="Arial"/>
                <a:ea typeface="DejaVu Sans"/>
              </a:rPr>
              <a:t> - 296Mo</a:t>
            </a:r>
            <a:endParaRPr/>
          </a:p>
          <a:p>
            <a:pPr>
              <a:lnSpc>
                <a:spcPct val="100000"/>
              </a:lnSpc>
            </a:pPr>
            <a:r>
              <a:rPr lang="en-GB" sz="1200" strike="noStrike">
                <a:solidFill>
                  <a:srgbClr val="000000"/>
                </a:solidFill>
                <a:latin typeface="Arial"/>
                <a:ea typeface="DejaVu Sans"/>
              </a:rPr>
              <a:t>Static map of open water bodies at 150 m spatial resolution resulting from a compilation and editions of land/water classifications: the Envisat ASAR water bodies indicator, a sub-dataset from the Global Forest Change 2000 - 2012 and the Global Inland Water product.</a:t>
            </a:r>
            <a:endParaRPr/>
          </a:p>
          <a:p>
            <a:pPr>
              <a:lnSpc>
                <a:spcPct val="100000"/>
              </a:lnSpc>
            </a:pPr>
            <a:r>
              <a:rPr lang="en-GB" sz="1200" strike="noStrike" u="sng">
                <a:solidFill>
                  <a:srgbClr val="000000"/>
                </a:solidFill>
                <a:latin typeface="Arial"/>
                <a:ea typeface="DejaVu Sans"/>
              </a:rPr>
              <a:t>This product is delivered at 150 m as a stand-alone product but it forms class </a:t>
            </a:r>
            <a:r>
              <a:rPr b="1" lang="en-GB" sz="1200" strike="noStrike" u="sng">
                <a:solidFill>
                  <a:srgbClr val="000000"/>
                </a:solidFill>
                <a:latin typeface="Arial"/>
                <a:ea typeface="DejaVu Sans"/>
              </a:rPr>
              <a:t>"Water Bodies" of the LC Maps v1.6.1</a:t>
            </a:r>
            <a:r>
              <a:rPr lang="en-GB" sz="1200" strike="noStrike" u="sng">
                <a:solidFill>
                  <a:srgbClr val="000000"/>
                </a:solidFill>
                <a:latin typeface="Arial"/>
                <a:ea typeface="DejaVu Sans"/>
              </a:rPr>
              <a:t> after resampling to 300 m using an average algorithm.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n-GB" sz="1200" strike="noStrike">
                <a:solidFill>
                  <a:srgbClr val="000000"/>
                </a:solidFill>
                <a:latin typeface="Arial"/>
                <a:ea typeface="DejaVu Sans"/>
              </a:rPr>
              <a:t>The product consists of 1 classification layer with legend : 1-Land, 2-Water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CustomShape 1"/>
          <p:cNvSpPr/>
          <p:nvPr/>
        </p:nvSpPr>
        <p:spPr>
          <a:xfrm>
            <a:off x="0" y="4365000"/>
            <a:ext cx="6519240" cy="2430000"/>
          </a:xfrm>
          <a:prstGeom prst="rect">
            <a:avLst/>
          </a:prstGeom>
          <a:ln>
            <a:solidFill>
              <a:srgbClr val="46aac4"/>
            </a:solidFill>
            <a:round/>
          </a:ln>
          <a:effectLst>
            <a:outerShdw blurRad="40000" dir="5400000" dist="2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/>
        </p:style>
        <p:txBody>
          <a:bodyPr lIns="90000" rIns="90000" tIns="45000" bIns="45000"/>
          <a:p>
            <a:pPr algn="just">
              <a:lnSpc>
                <a:spcPct val="100000"/>
              </a:lnSpc>
            </a:pPr>
            <a:r>
              <a:rPr b="1" lang="en-GB" sz="1200" strike="noStrike">
                <a:solidFill>
                  <a:srgbClr val="17375e"/>
                </a:solidFill>
                <a:latin typeface="Arial"/>
                <a:ea typeface="DejaVu Sans"/>
              </a:rPr>
              <a:t>Conclusions from Progress meeting at SMHI 26-28/5 2015</a:t>
            </a:r>
            <a:endParaRPr/>
          </a:p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b="1" lang="en-GB" sz="1200" strike="noStrike">
                <a:solidFill>
                  <a:srgbClr val="145079"/>
                </a:solidFill>
                <a:latin typeface="Arial"/>
                <a:ea typeface="DejaVu Sans"/>
              </a:rPr>
              <a:t>CCI Glacier </a:t>
            </a:r>
            <a:r>
              <a:rPr lang="en-GB" sz="1200" strike="noStrike">
                <a:solidFill>
                  <a:srgbClr val="404040"/>
                </a:solidFill>
                <a:latin typeface="Arial"/>
                <a:ea typeface="DejaVu Sans"/>
              </a:rPr>
              <a:t>very useful for hydrological modelling:</a:t>
            </a:r>
            <a:endParaRPr/>
          </a:p>
          <a:p>
            <a:pPr lvl="1" algn="just">
              <a:lnSpc>
                <a:spcPct val="100000"/>
              </a:lnSpc>
              <a:buFont typeface="Arial"/>
              <a:buChar char="•"/>
            </a:pPr>
            <a:r>
              <a:rPr lang="en-GB" sz="1200" strike="noStrike">
                <a:solidFill>
                  <a:srgbClr val="404040"/>
                </a:solidFill>
                <a:latin typeface="Arial"/>
                <a:ea typeface="DejaVu Sans"/>
              </a:rPr>
              <a:t>setup and evaluation of glacier area and volume</a:t>
            </a:r>
            <a:endParaRPr/>
          </a:p>
          <a:p>
            <a:pPr lvl="1" algn="just">
              <a:lnSpc>
                <a:spcPct val="100000"/>
              </a:lnSpc>
              <a:buFont typeface="Arial"/>
              <a:buChar char="•"/>
            </a:pPr>
            <a:r>
              <a:rPr lang="en-GB" sz="1200" strike="noStrike">
                <a:solidFill>
                  <a:srgbClr val="404040"/>
                </a:solidFill>
                <a:latin typeface="Arial"/>
                <a:ea typeface="DejaVu Sans"/>
              </a:rPr>
              <a:t>Very high resolution and level of detail</a:t>
            </a:r>
            <a:endParaRPr/>
          </a:p>
          <a:p>
            <a:pPr lvl="1" algn="just">
              <a:lnSpc>
                <a:spcPct val="100000"/>
              </a:lnSpc>
              <a:buFont typeface="Arial"/>
              <a:buChar char="•"/>
            </a:pPr>
            <a:r>
              <a:rPr lang="en-GB" sz="1200" strike="noStrike">
                <a:solidFill>
                  <a:srgbClr val="404040"/>
                </a:solidFill>
                <a:latin typeface="Arial"/>
                <a:ea typeface="DejaVu Sans"/>
              </a:rPr>
              <a:t>Global coverage</a:t>
            </a:r>
            <a:endParaRPr/>
          </a:p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i="1" lang="en-GB" sz="1200" strike="noStrike">
                <a:solidFill>
                  <a:srgbClr val="404040"/>
                </a:solidFill>
                <a:latin typeface="Arial"/>
                <a:ea typeface="DejaVu Sans"/>
              </a:rPr>
              <a:t>Current limitations:</a:t>
            </a:r>
            <a:endParaRPr/>
          </a:p>
          <a:p>
            <a:pPr lvl="1" algn="just">
              <a:lnSpc>
                <a:spcPct val="100000"/>
              </a:lnSpc>
              <a:buFont typeface="Arial"/>
              <a:buChar char="•"/>
            </a:pPr>
            <a:r>
              <a:rPr lang="en-GB" sz="1200" strike="noStrike">
                <a:solidFill>
                  <a:srgbClr val="404040"/>
                </a:solidFill>
                <a:latin typeface="Arial"/>
                <a:ea typeface="DejaVu Sans"/>
              </a:rPr>
              <a:t>Time series missing in RGI dataset</a:t>
            </a:r>
            <a:endParaRPr/>
          </a:p>
          <a:p>
            <a:pPr lvl="2" algn="just">
              <a:lnSpc>
                <a:spcPct val="100000"/>
              </a:lnSpc>
              <a:buFont typeface="Arial"/>
              <a:buChar char="•"/>
            </a:pPr>
            <a:r>
              <a:rPr lang="en-GB" sz="1200" strike="noStrike">
                <a:solidFill>
                  <a:srgbClr val="404040"/>
                </a:solidFill>
                <a:latin typeface="Arial"/>
                <a:ea typeface="DejaVu Sans"/>
              </a:rPr>
              <a:t>needed for initialization, calibration, evaluation of long term modelling</a:t>
            </a:r>
            <a:endParaRPr/>
          </a:p>
          <a:p>
            <a:pPr lvl="1" algn="just">
              <a:lnSpc>
                <a:spcPct val="100000"/>
              </a:lnSpc>
              <a:buFont typeface="Arial"/>
              <a:buChar char="•"/>
            </a:pPr>
            <a:r>
              <a:rPr lang="en-GB" sz="1200" strike="noStrike">
                <a:solidFill>
                  <a:srgbClr val="404040"/>
                </a:solidFill>
                <a:latin typeface="Arial"/>
                <a:ea typeface="DejaVu Sans"/>
              </a:rPr>
              <a:t>Users may compile information from other data sets:</a:t>
            </a:r>
            <a:endParaRPr/>
          </a:p>
          <a:p>
            <a:pPr lvl="2" algn="just">
              <a:lnSpc>
                <a:spcPct val="100000"/>
              </a:lnSpc>
              <a:buFont typeface="Arial"/>
              <a:buChar char="•"/>
            </a:pPr>
            <a:r>
              <a:rPr lang="en-GB" sz="1200" strike="noStrike">
                <a:solidFill>
                  <a:srgbClr val="404040"/>
                </a:solidFill>
                <a:latin typeface="Arial"/>
                <a:ea typeface="DejaVu Sans"/>
              </a:rPr>
              <a:t>GLIMS/WGMS/litterture/etc.</a:t>
            </a:r>
            <a:endParaRPr/>
          </a:p>
        </p:txBody>
      </p:sp>
      <p:sp>
        <p:nvSpPr>
          <p:cNvPr id="170" name="CustomShape 2"/>
          <p:cNvSpPr/>
          <p:nvPr/>
        </p:nvSpPr>
        <p:spPr>
          <a:xfrm>
            <a:off x="4500000" y="936360"/>
            <a:ext cx="4568040" cy="4183200"/>
          </a:xfrm>
          <a:prstGeom prst="rect">
            <a:avLst/>
          </a:prstGeom>
          <a:ln>
            <a:solidFill>
              <a:srgbClr val="3599de"/>
            </a:solidFill>
            <a:round/>
          </a:ln>
          <a:effectLst>
            <a:outerShdw blurRad="40000" dir="5400000" dist="2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n-GB" sz="1400" strike="noStrike">
                <a:solidFill>
                  <a:srgbClr val="000000"/>
                </a:solidFill>
                <a:latin typeface="Arial"/>
                <a:ea typeface="DejaVu Sans"/>
              </a:rPr>
              <a:t>Conclusions from v1.6 evaluation 8/3 2016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GB" sz="1200" strike="noStrike">
                <a:solidFill>
                  <a:srgbClr val="000000"/>
                </a:solidFill>
                <a:latin typeface="Arial"/>
                <a:ea typeface="DejaVu Sans"/>
              </a:rPr>
              <a:t>CCI Land cover v 1.6 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n-GB" sz="1200" strike="noStrike">
                <a:solidFill>
                  <a:srgbClr val="000000"/>
                </a:solidFill>
                <a:latin typeface="Arial"/>
                <a:ea typeface="DejaVu Sans"/>
              </a:rPr>
              <a:t>The CCI glaciers (RGI glaciers) are still not inserted to the Land cover with correct resolution. 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n-GB" sz="1200" strike="noStrike">
                <a:solidFill>
                  <a:srgbClr val="000000"/>
                </a:solidFill>
                <a:latin typeface="Arial"/>
                <a:ea typeface="DejaVu Sans"/>
              </a:rPr>
              <a:t>Water surface area has improved and for Arctic-HYPE domain it increases.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n-GB" sz="1200" strike="noStrike">
                <a:solidFill>
                  <a:srgbClr val="0d0d0d"/>
                </a:solidFill>
                <a:latin typeface="Arial"/>
                <a:ea typeface="DejaVu Sans"/>
              </a:rPr>
              <a:t>Still trends (2000-2010) in Arctic forest vegetation (larch)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n-GB" sz="1200" strike="noStrike">
                <a:solidFill>
                  <a:srgbClr val="0d0d0d"/>
                </a:solidFill>
                <a:latin typeface="Arial"/>
                <a:ea typeface="DejaVu Sans"/>
              </a:rPr>
              <a:t>Changes in several other classes both globally and in particular for Arctic-HYPE domain: lichens and mosses, needle leaved forest, different types of shrublands/sparse vegetation/bare land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GB" sz="1200" strike="noStrike">
                <a:solidFill>
                  <a:srgbClr val="000000"/>
                </a:solidFill>
                <a:latin typeface="Arial"/>
                <a:ea typeface="DejaVu Sans"/>
              </a:rPr>
              <a:t>Current limitations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n-GB" sz="1200" strike="noStrike">
                <a:solidFill>
                  <a:srgbClr val="000000"/>
                </a:solidFill>
                <a:latin typeface="Arial"/>
                <a:ea typeface="DejaVu Sans"/>
              </a:rPr>
              <a:t>Still static water and glacier information 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n-GB" sz="1200" strike="noStrike">
                <a:solidFill>
                  <a:srgbClr val="000000"/>
                </a:solidFill>
                <a:latin typeface="Arial"/>
                <a:ea typeface="DejaVu Sans"/>
              </a:rPr>
              <a:t>It would be a large advantage if the waterbodies could be separated into rivers (at least for the largest rivers) and lakes and perhaps also ocean.</a:t>
            </a:r>
            <a:endParaRPr/>
          </a:p>
        </p:txBody>
      </p:sp>
      <p:sp>
        <p:nvSpPr>
          <p:cNvPr id="171" name="CustomShape 3"/>
          <p:cNvSpPr/>
          <p:nvPr/>
        </p:nvSpPr>
        <p:spPr>
          <a:xfrm>
            <a:off x="6769800" y="5661720"/>
            <a:ext cx="2231640" cy="912600"/>
          </a:xfrm>
          <a:prstGeom prst="rect">
            <a:avLst/>
          </a:prstGeom>
          <a:ln>
            <a:solidFill>
              <a:srgbClr val="3599de"/>
            </a:solidFill>
            <a:round/>
          </a:ln>
          <a:effectLst>
            <a:outerShdw blurRad="40000" dir="5400000" dist="2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en-GB" strike="noStrike">
                <a:solidFill>
                  <a:srgbClr val="ff0000"/>
                </a:solidFill>
                <a:latin typeface="Arial"/>
                <a:ea typeface="DejaVu Sans"/>
              </a:rPr>
              <a:t>No changes – </a:t>
            </a:r>
            <a:endParaRPr/>
          </a:p>
          <a:p>
            <a:pPr algn="ctr">
              <a:lnSpc>
                <a:spcPct val="100000"/>
              </a:lnSpc>
            </a:pPr>
            <a:r>
              <a:rPr lang="en-GB" strike="noStrike">
                <a:solidFill>
                  <a:srgbClr val="ff0000"/>
                </a:solidFill>
                <a:latin typeface="Arial"/>
                <a:ea typeface="DejaVu Sans"/>
              </a:rPr>
              <a:t>our comments remains</a:t>
            </a:r>
            <a:endParaRPr/>
          </a:p>
        </p:txBody>
      </p:sp>
      <p:sp>
        <p:nvSpPr>
          <p:cNvPr id="172" name="CustomShape 4"/>
          <p:cNvSpPr/>
          <p:nvPr/>
        </p:nvSpPr>
        <p:spPr>
          <a:xfrm>
            <a:off x="1440" y="924840"/>
            <a:ext cx="4235040" cy="3011760"/>
          </a:xfrm>
          <a:prstGeom prst="rect">
            <a:avLst/>
          </a:prstGeom>
          <a:ln>
            <a:solidFill>
              <a:srgbClr val="46aac4"/>
            </a:solidFill>
            <a:round/>
          </a:ln>
          <a:effectLst>
            <a:outerShdw blurRad="40000" dir="5400000" dist="2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n-GB" sz="1200" strike="noStrike">
                <a:solidFill>
                  <a:srgbClr val="17375e"/>
                </a:solidFill>
                <a:latin typeface="Arial"/>
                <a:ea typeface="DejaVu Sans"/>
              </a:rPr>
              <a:t>Conclusions from Progress meeting, SMHI 26-28/5 2015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GB" sz="1200" strike="noStrike">
                <a:solidFill>
                  <a:srgbClr val="17375e"/>
                </a:solidFill>
                <a:latin typeface="Arial"/>
                <a:ea typeface="DejaVu Sans"/>
              </a:rPr>
              <a:t>CCI Land cover v</a:t>
            </a:r>
            <a:r>
              <a:rPr b="1" lang="en-GB" sz="1400" strike="noStrike">
                <a:solidFill>
                  <a:srgbClr val="17375e"/>
                </a:solidFill>
                <a:latin typeface="Arial"/>
                <a:ea typeface="DejaVu Sans"/>
              </a:rPr>
              <a:t>1.3-1.4 </a:t>
            </a:r>
            <a:r>
              <a:rPr b="1" lang="en-GB" sz="1200" strike="noStrike">
                <a:solidFill>
                  <a:srgbClr val="17375e"/>
                </a:solidFill>
                <a:latin typeface="Arial"/>
                <a:ea typeface="DejaVu Sans"/>
              </a:rPr>
              <a:t>(2000, 2005, 2010)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GB" sz="1200" strike="noStrike">
                <a:solidFill>
                  <a:srgbClr val="404040"/>
                </a:solidFill>
                <a:latin typeface="Arial"/>
                <a:ea typeface="DejaVu Sans"/>
              </a:rPr>
              <a:t>Improved snow and ice area 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n-GB" sz="1200" strike="noStrike">
                <a:solidFill>
                  <a:srgbClr val="404040"/>
                </a:solidFill>
                <a:latin typeface="Arial"/>
                <a:ea typeface="DejaVu Sans"/>
              </a:rPr>
              <a:t>(comp to Globcover)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n-GB" sz="1200" strike="noStrike">
                <a:solidFill>
                  <a:srgbClr val="404040"/>
                </a:solidFill>
                <a:latin typeface="Arial"/>
                <a:ea typeface="DejaVu Sans"/>
              </a:rPr>
              <a:t>Increased water surface area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n-GB" sz="1200" strike="noStrike">
                <a:solidFill>
                  <a:srgbClr val="404040"/>
                </a:solidFill>
                <a:latin typeface="Arial"/>
                <a:ea typeface="DejaVu Sans"/>
              </a:rPr>
              <a:t>(comp to Globcover)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n-GB" sz="1200" strike="noStrike">
                <a:solidFill>
                  <a:srgbClr val="404040"/>
                </a:solidFill>
                <a:latin typeface="Arial"/>
                <a:ea typeface="DejaVu Sans"/>
              </a:rPr>
              <a:t>Interesting trends in Arctic forest vegetation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GB" sz="1200" strike="noStrike">
                <a:solidFill>
                  <a:srgbClr val="404040"/>
                </a:solidFill>
                <a:latin typeface="Arial"/>
                <a:ea typeface="DejaVu Sans"/>
              </a:rPr>
              <a:t>Current limitations: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n-GB" sz="1200" strike="noStrike">
                <a:solidFill>
                  <a:srgbClr val="404040"/>
                </a:solidFill>
                <a:latin typeface="Arial"/>
                <a:ea typeface="DejaVu Sans"/>
              </a:rPr>
              <a:t>Static Surface water and Glacier information 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73" name="CustomShape 5"/>
          <p:cNvSpPr/>
          <p:nvPr/>
        </p:nvSpPr>
        <p:spPr>
          <a:xfrm>
            <a:off x="3835800" y="1301760"/>
            <a:ext cx="506880" cy="646920"/>
          </a:xfrm>
          <a:prstGeom prst="rightArrow">
            <a:avLst>
              <a:gd name="adj1" fmla="val 50000"/>
              <a:gd name="adj2" fmla="val 50000"/>
            </a:avLst>
          </a:prstGeom>
          <a:ln>
            <a:solidFill>
              <a:srgbClr val="f72531"/>
            </a:solidFill>
            <a:round/>
          </a:ln>
          <a:effectLst>
            <a:outerShdw blurRad="40000" dir="5400000" dist="23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/>
        </p:style>
      </p:sp>
      <p:sp>
        <p:nvSpPr>
          <p:cNvPr id="174" name="CustomShape 6"/>
          <p:cNvSpPr/>
          <p:nvPr/>
        </p:nvSpPr>
        <p:spPr>
          <a:xfrm>
            <a:off x="6156000" y="5475240"/>
            <a:ext cx="506880" cy="646920"/>
          </a:xfrm>
          <a:prstGeom prst="rightArrow">
            <a:avLst>
              <a:gd name="adj1" fmla="val 50000"/>
              <a:gd name="adj2" fmla="val 50000"/>
            </a:avLst>
          </a:prstGeom>
          <a:ln>
            <a:solidFill>
              <a:srgbClr val="f72531"/>
            </a:solidFill>
            <a:round/>
          </a:ln>
          <a:effectLst>
            <a:outerShdw blurRad="40000" dir="5400000" dist="23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/>
        </p:style>
      </p:sp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CustomShape 1"/>
          <p:cNvSpPr/>
          <p:nvPr/>
        </p:nvSpPr>
        <p:spPr>
          <a:xfrm>
            <a:off x="328320" y="893520"/>
            <a:ext cx="2087280" cy="1368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n-GB" sz="1400" strike="noStrike">
                <a:solidFill>
                  <a:srgbClr val="000000"/>
                </a:solidFill>
                <a:latin typeface="Arial"/>
                <a:ea typeface="DejaVu Sans"/>
              </a:rPr>
              <a:t>The CCI glaciers (RGI v 4.0) are still not inserted to the Land cover with correct resolution. 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76" name="CustomShape 2"/>
          <p:cNvSpPr/>
          <p:nvPr/>
        </p:nvSpPr>
        <p:spPr>
          <a:xfrm>
            <a:off x="1104480" y="2235600"/>
            <a:ext cx="322920" cy="657360"/>
          </a:xfrm>
          <a:prstGeom prst="down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7" name="CustomShape 3"/>
          <p:cNvSpPr/>
          <p:nvPr/>
        </p:nvSpPr>
        <p:spPr>
          <a:xfrm>
            <a:off x="330480" y="2997000"/>
            <a:ext cx="2087280" cy="1368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n-GB" sz="1400" strike="noStrike">
                <a:solidFill>
                  <a:srgbClr val="000000"/>
                </a:solidFill>
                <a:latin typeface="Arial"/>
                <a:ea typeface="DejaVu Sans"/>
              </a:rPr>
              <a:t>ESA CCI Landuse v 1.6 still gives (like v 1.4) ~30% larger area than CCI glacier (RGI v 4.0)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pic>
        <p:nvPicPr>
          <p:cNvPr id="178" name="Picture 2" descr=""/>
          <p:cNvPicPr/>
          <p:nvPr/>
        </p:nvPicPr>
        <p:blipFill>
          <a:blip r:embed="rId1"/>
          <a:stretch/>
        </p:blipFill>
        <p:spPr>
          <a:xfrm>
            <a:off x="2988000" y="908640"/>
            <a:ext cx="5698440" cy="3722760"/>
          </a:xfrm>
          <a:prstGeom prst="rect">
            <a:avLst/>
          </a:prstGeom>
          <a:ln>
            <a:noFill/>
          </a:ln>
        </p:spPr>
      </p:pic>
      <p:sp>
        <p:nvSpPr>
          <p:cNvPr id="179" name="CustomShape 4"/>
          <p:cNvSpPr/>
          <p:nvPr/>
        </p:nvSpPr>
        <p:spPr>
          <a:xfrm>
            <a:off x="6902280" y="4652640"/>
            <a:ext cx="1780560" cy="272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i="1" lang="en-GB" sz="1200" strike="noStrike">
                <a:solidFill>
                  <a:srgbClr val="000000"/>
                </a:solidFill>
                <a:latin typeface="Arial"/>
                <a:ea typeface="DejaVu Sans"/>
              </a:rPr>
              <a:t>Part of glacier in Alaska</a:t>
            </a:r>
            <a:endParaRPr/>
          </a:p>
        </p:txBody>
      </p:sp>
      <p:sp>
        <p:nvSpPr>
          <p:cNvPr id="180" name="CustomShape 5"/>
          <p:cNvSpPr/>
          <p:nvPr/>
        </p:nvSpPr>
        <p:spPr>
          <a:xfrm>
            <a:off x="124560" y="4786200"/>
            <a:ext cx="394920" cy="270720"/>
          </a:xfrm>
          <a:prstGeom prst="rect">
            <a:avLst/>
          </a:prstGeom>
          <a:solidFill>
            <a:srgbClr val="0808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1" name="CustomShape 6"/>
          <p:cNvSpPr/>
          <p:nvPr/>
        </p:nvSpPr>
        <p:spPr>
          <a:xfrm>
            <a:off x="130320" y="5233320"/>
            <a:ext cx="394920" cy="2707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2" name="CustomShape 7"/>
          <p:cNvSpPr/>
          <p:nvPr/>
        </p:nvSpPr>
        <p:spPr>
          <a:xfrm>
            <a:off x="348120" y="4808520"/>
            <a:ext cx="4191480" cy="302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en-GB" sz="1400" strike="noStrike">
                <a:solidFill>
                  <a:srgbClr val="000000"/>
                </a:solidFill>
                <a:latin typeface="Arial"/>
                <a:ea typeface="DejaVu Sans"/>
              </a:rPr>
              <a:t>Glaciers in ESA CCI Landcover 2010 version1.6</a:t>
            </a:r>
            <a:endParaRPr/>
          </a:p>
        </p:txBody>
      </p:sp>
      <p:sp>
        <p:nvSpPr>
          <p:cNvPr id="183" name="CustomShape 8"/>
          <p:cNvSpPr/>
          <p:nvPr/>
        </p:nvSpPr>
        <p:spPr>
          <a:xfrm>
            <a:off x="448920" y="5244120"/>
            <a:ext cx="1910160" cy="302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en-GB" sz="1400" strike="noStrike">
                <a:solidFill>
                  <a:srgbClr val="000000"/>
                </a:solidFill>
                <a:latin typeface="Arial"/>
                <a:ea typeface="DejaVu Sans"/>
              </a:rPr>
              <a:t>Glaciers in RGI v 4.0</a:t>
            </a:r>
            <a:endParaRPr/>
          </a:p>
        </p:txBody>
      </p:sp>
      <p:sp>
        <p:nvSpPr>
          <p:cNvPr id="184" name="CustomShape 9"/>
          <p:cNvSpPr/>
          <p:nvPr/>
        </p:nvSpPr>
        <p:spPr>
          <a:xfrm>
            <a:off x="4516560" y="5272920"/>
            <a:ext cx="4570920" cy="1184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n-GB" sz="1200" strike="noStrike">
                <a:solidFill>
                  <a:srgbClr val="000000"/>
                </a:solidFill>
                <a:latin typeface="Arial"/>
                <a:ea typeface="DejaVu Sans"/>
              </a:rPr>
              <a:t>Results: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i="1" lang="en-GB" sz="1200" strike="noStrike">
                <a:solidFill>
                  <a:srgbClr val="000000"/>
                </a:solidFill>
                <a:latin typeface="Arial"/>
                <a:ea typeface="DejaVu Sans"/>
              </a:rPr>
              <a:t>The RGI glaciers should be represented better. 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i="1" lang="en-GB" sz="1200" strike="noStrike">
                <a:solidFill>
                  <a:srgbClr val="000000"/>
                </a:solidFill>
                <a:latin typeface="Arial"/>
                <a:ea typeface="DejaVu Sans"/>
              </a:rPr>
              <a:t>=&gt; The land cover class ”Permanent Snow and ice” could perhaps be separated into two classes: Glaciers and Permanent snow (or similar).</a:t>
            </a:r>
            <a:endParaRPr/>
          </a:p>
        </p:txBody>
      </p:sp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Picture 3" descr=""/>
          <p:cNvPicPr/>
          <p:nvPr/>
        </p:nvPicPr>
        <p:blipFill>
          <a:blip r:embed="rId1"/>
          <a:stretch/>
        </p:blipFill>
        <p:spPr>
          <a:xfrm>
            <a:off x="4500000" y="836640"/>
            <a:ext cx="4516200" cy="2841120"/>
          </a:xfrm>
          <a:prstGeom prst="rect">
            <a:avLst/>
          </a:prstGeom>
          <a:ln>
            <a:noFill/>
          </a:ln>
        </p:spPr>
      </p:pic>
      <p:pic>
        <p:nvPicPr>
          <p:cNvPr id="186" name="Picture 4" descr=""/>
          <p:cNvPicPr/>
          <p:nvPr/>
        </p:nvPicPr>
        <p:blipFill>
          <a:blip r:embed="rId2"/>
          <a:stretch/>
        </p:blipFill>
        <p:spPr>
          <a:xfrm>
            <a:off x="4524120" y="3789000"/>
            <a:ext cx="4516200" cy="2841120"/>
          </a:xfrm>
          <a:prstGeom prst="rect">
            <a:avLst/>
          </a:prstGeom>
          <a:ln>
            <a:noFill/>
          </a:ln>
        </p:spPr>
      </p:pic>
      <p:sp>
        <p:nvSpPr>
          <p:cNvPr id="187" name="CustomShape 1"/>
          <p:cNvSpPr/>
          <p:nvPr/>
        </p:nvSpPr>
        <p:spPr>
          <a:xfrm>
            <a:off x="467640" y="1196640"/>
            <a:ext cx="3527280" cy="5382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n-GB" sz="1200" strike="noStrike">
                <a:solidFill>
                  <a:srgbClr val="000000"/>
                </a:solidFill>
                <a:latin typeface="Arial"/>
                <a:ea typeface="DejaVu Sans"/>
              </a:rPr>
              <a:t>The landuse class Waterbodies has improved resolution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n-GB" sz="1200" strike="noStrike">
                <a:solidFill>
                  <a:srgbClr val="000000"/>
                </a:solidFill>
                <a:latin typeface="Arial"/>
                <a:ea typeface="DejaVu Sans"/>
              </a:rPr>
              <a:t>The waterbodies are now based on the new stand alone product for waterbodies (ESACCI-LC-L4-WB-Map-150m-P13Y-2000-v4.0.tif) which is prepared with a resolution of 150m instead of 300 m. In the ESA CCI LU v1.6 it is resampled to 300m but still show an improved picture of the waterbodies in two ways: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n-GB" sz="1200" strike="noStrike">
                <a:solidFill>
                  <a:srgbClr val="000000"/>
                </a:solidFill>
                <a:latin typeface="Arial"/>
                <a:ea typeface="DejaVu Sans"/>
              </a:rPr>
              <a:t>A. Rivers and smaller lakes which did not exist before appears =&gt; increased area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n-GB" sz="1200" strike="noStrike">
                <a:solidFill>
                  <a:srgbClr val="000000"/>
                </a:solidFill>
                <a:latin typeface="Arial"/>
                <a:ea typeface="DejaVu Sans"/>
              </a:rPr>
              <a:t>B. Very broad rivers increase their resolution =&gt; decrease in area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b="1" lang="en-GB" sz="1200" strike="noStrike">
                <a:solidFill>
                  <a:srgbClr val="000000"/>
                </a:solidFill>
                <a:latin typeface="Arial"/>
                <a:ea typeface="DejaVu Sans"/>
              </a:rPr>
              <a:t>Results: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i="1" lang="en-GB" sz="1200" strike="noStrike">
                <a:solidFill>
                  <a:srgbClr val="000000"/>
                </a:solidFill>
                <a:latin typeface="Arial"/>
                <a:ea typeface="DejaVu Sans"/>
              </a:rPr>
              <a:t>The total amount of waterbodies over the world remains the same.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i="1" lang="en-GB" sz="1200" strike="noStrike">
                <a:solidFill>
                  <a:srgbClr val="000000"/>
                </a:solidFill>
                <a:latin typeface="Arial"/>
                <a:ea typeface="DejaVu Sans"/>
              </a:rPr>
              <a:t>For Arctic-HYPE domain it would be an increase from 1.10 million km2  to  1.38 million km2 .</a:t>
            </a:r>
            <a:endParaRPr/>
          </a:p>
          <a:p>
            <a:pPr>
              <a:lnSpc>
                <a:spcPct val="100000"/>
              </a:lnSpc>
            </a:pPr>
            <a:r>
              <a:rPr i="1" lang="en-GB" sz="1200" strike="noStrike">
                <a:solidFill>
                  <a:srgbClr val="000000"/>
                </a:solidFill>
                <a:latin typeface="Arial"/>
                <a:ea typeface="DejaVu Sans"/>
              </a:rPr>
              <a:t>   </a:t>
            </a:r>
            <a:r>
              <a:rPr i="1" lang="en-GB" sz="1200" strike="noStrike">
                <a:solidFill>
                  <a:srgbClr val="000000"/>
                </a:solidFill>
                <a:latin typeface="Arial"/>
                <a:ea typeface="DejaVu Sans"/>
              </a:rPr>
              <a:t>=&gt; decrease in several other classes</a:t>
            </a:r>
            <a:endParaRPr/>
          </a:p>
          <a:p>
            <a:pPr>
              <a:lnSpc>
                <a:spcPct val="100000"/>
              </a:lnSpc>
            </a:pPr>
            <a:r>
              <a:rPr i="1" lang="en-GB" sz="1200" strike="noStrike">
                <a:solidFill>
                  <a:srgbClr val="000000"/>
                </a:solidFill>
                <a:latin typeface="Arial"/>
                <a:ea typeface="DejaVu Sans"/>
              </a:rPr>
              <a:t>   </a:t>
            </a:r>
            <a:endParaRPr/>
          </a:p>
          <a:p>
            <a:pPr>
              <a:lnSpc>
                <a:spcPct val="100000"/>
              </a:lnSpc>
            </a:pPr>
            <a:r>
              <a:rPr i="1" lang="en-GB" sz="1200" strike="noStrike">
                <a:solidFill>
                  <a:srgbClr val="000000"/>
                </a:solidFill>
                <a:latin typeface="Arial"/>
                <a:ea typeface="DejaVu Sans"/>
              </a:rPr>
              <a:t>We think this is an improvement!</a:t>
            </a:r>
            <a:endParaRPr/>
          </a:p>
        </p:txBody>
      </p:sp>
      <p:sp>
        <p:nvSpPr>
          <p:cNvPr id="188" name="CustomShape 2"/>
          <p:cNvSpPr/>
          <p:nvPr/>
        </p:nvSpPr>
        <p:spPr>
          <a:xfrm>
            <a:off x="4528080" y="3116520"/>
            <a:ext cx="71388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lang="en-GB" strike="noStrike">
                <a:solidFill>
                  <a:srgbClr val="000000"/>
                </a:solidFill>
                <a:latin typeface="Arial"/>
                <a:ea typeface="DejaVu Sans"/>
              </a:rPr>
              <a:t>V 1.4</a:t>
            </a:r>
            <a:endParaRPr/>
          </a:p>
        </p:txBody>
      </p:sp>
      <p:sp>
        <p:nvSpPr>
          <p:cNvPr id="189" name="CustomShape 3"/>
          <p:cNvSpPr/>
          <p:nvPr/>
        </p:nvSpPr>
        <p:spPr>
          <a:xfrm>
            <a:off x="4575960" y="6237360"/>
            <a:ext cx="713880" cy="63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lang="en-GB" strike="noStrike">
                <a:solidFill>
                  <a:srgbClr val="000000"/>
                </a:solidFill>
                <a:latin typeface="Arial"/>
                <a:ea typeface="DejaVu Sans"/>
              </a:rPr>
              <a:t>V 1.6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Picture 2" descr=""/>
          <p:cNvPicPr/>
          <p:nvPr/>
        </p:nvPicPr>
        <p:blipFill>
          <a:blip r:embed="rId1"/>
          <a:stretch/>
        </p:blipFill>
        <p:spPr>
          <a:xfrm>
            <a:off x="5645520" y="3391200"/>
            <a:ext cx="3399840" cy="1620720"/>
          </a:xfrm>
          <a:prstGeom prst="rect">
            <a:avLst/>
          </a:prstGeom>
          <a:ln>
            <a:noFill/>
          </a:ln>
        </p:spPr>
      </p:pic>
      <p:pic>
        <p:nvPicPr>
          <p:cNvPr id="191" name="Picture 3" descr=""/>
          <p:cNvPicPr/>
          <p:nvPr/>
        </p:nvPicPr>
        <p:blipFill>
          <a:blip r:embed="rId2"/>
          <a:stretch/>
        </p:blipFill>
        <p:spPr>
          <a:xfrm>
            <a:off x="1835640" y="1411200"/>
            <a:ext cx="3399840" cy="1620720"/>
          </a:xfrm>
          <a:prstGeom prst="rect">
            <a:avLst/>
          </a:prstGeom>
          <a:ln>
            <a:noFill/>
          </a:ln>
        </p:spPr>
      </p:pic>
      <p:pic>
        <p:nvPicPr>
          <p:cNvPr id="192" name="Picture 4" descr=""/>
          <p:cNvPicPr/>
          <p:nvPr/>
        </p:nvPicPr>
        <p:blipFill>
          <a:blip r:embed="rId3"/>
          <a:stretch/>
        </p:blipFill>
        <p:spPr>
          <a:xfrm>
            <a:off x="1890360" y="3385080"/>
            <a:ext cx="3360600" cy="1602000"/>
          </a:xfrm>
          <a:prstGeom prst="rect">
            <a:avLst/>
          </a:prstGeom>
          <a:ln>
            <a:noFill/>
          </a:ln>
        </p:spPr>
      </p:pic>
      <p:pic>
        <p:nvPicPr>
          <p:cNvPr id="193" name="Picture 5" descr=""/>
          <p:cNvPicPr/>
          <p:nvPr/>
        </p:nvPicPr>
        <p:blipFill>
          <a:blip r:embed="rId4"/>
          <a:stretch/>
        </p:blipFill>
        <p:spPr>
          <a:xfrm>
            <a:off x="5652000" y="1414440"/>
            <a:ext cx="3393360" cy="1617840"/>
          </a:xfrm>
          <a:prstGeom prst="rect">
            <a:avLst/>
          </a:prstGeom>
          <a:ln>
            <a:noFill/>
          </a:ln>
        </p:spPr>
      </p:pic>
      <p:sp>
        <p:nvSpPr>
          <p:cNvPr id="194" name="CustomShape 1"/>
          <p:cNvSpPr/>
          <p:nvPr/>
        </p:nvSpPr>
        <p:spPr>
          <a:xfrm>
            <a:off x="2639880" y="1083960"/>
            <a:ext cx="192852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lang="en-GB" strike="noStrike">
                <a:solidFill>
                  <a:srgbClr val="000000"/>
                </a:solidFill>
                <a:latin typeface="Arial"/>
                <a:ea typeface="DejaVu Sans"/>
              </a:rPr>
              <a:t>Northern Canada</a:t>
            </a:r>
            <a:endParaRPr/>
          </a:p>
        </p:txBody>
      </p:sp>
      <p:sp>
        <p:nvSpPr>
          <p:cNvPr id="195" name="CustomShape 2"/>
          <p:cNvSpPr/>
          <p:nvPr/>
        </p:nvSpPr>
        <p:spPr>
          <a:xfrm>
            <a:off x="6380280" y="1083960"/>
            <a:ext cx="189180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lang="en-GB" strike="noStrike">
                <a:solidFill>
                  <a:srgbClr val="000000"/>
                </a:solidFill>
                <a:latin typeface="Arial"/>
                <a:ea typeface="DejaVu Sans"/>
              </a:rPr>
              <a:t>Northern  Russia</a:t>
            </a:r>
            <a:endParaRPr/>
          </a:p>
        </p:txBody>
      </p:sp>
      <p:sp>
        <p:nvSpPr>
          <p:cNvPr id="196" name="CustomShape 3"/>
          <p:cNvSpPr/>
          <p:nvPr/>
        </p:nvSpPr>
        <p:spPr>
          <a:xfrm>
            <a:off x="474480" y="243720"/>
            <a:ext cx="4141080" cy="333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en-GB" sz="1600" strike="noStrike">
                <a:solidFill>
                  <a:srgbClr val="000000"/>
                </a:solidFill>
                <a:latin typeface="Arial"/>
                <a:ea typeface="DejaVu Sans"/>
              </a:rPr>
              <a:t>Increased amount of lichens and mosses</a:t>
            </a:r>
            <a:endParaRPr/>
          </a:p>
        </p:txBody>
      </p:sp>
      <p:sp>
        <p:nvSpPr>
          <p:cNvPr id="197" name="CustomShape 4"/>
          <p:cNvSpPr/>
          <p:nvPr/>
        </p:nvSpPr>
        <p:spPr>
          <a:xfrm>
            <a:off x="450360" y="2061000"/>
            <a:ext cx="649800" cy="2284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lang="en-GB" strike="noStrike">
                <a:solidFill>
                  <a:srgbClr val="000000"/>
                </a:solidFill>
                <a:latin typeface="Arial"/>
                <a:ea typeface="DejaVu Sans"/>
              </a:rPr>
              <a:t>V1.4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n-GB" strike="noStrike">
                <a:solidFill>
                  <a:srgbClr val="000000"/>
                </a:solidFill>
                <a:latin typeface="Arial"/>
                <a:ea typeface="DejaVu Sans"/>
              </a:rPr>
              <a:t>V1.6</a:t>
            </a:r>
            <a:endParaRPr/>
          </a:p>
        </p:txBody>
      </p:sp>
      <p:sp>
        <p:nvSpPr>
          <p:cNvPr id="198" name="CustomShape 5"/>
          <p:cNvSpPr/>
          <p:nvPr/>
        </p:nvSpPr>
        <p:spPr>
          <a:xfrm>
            <a:off x="4932000" y="243720"/>
            <a:ext cx="303480" cy="337320"/>
          </a:xfrm>
          <a:prstGeom prst="rect">
            <a:avLst/>
          </a:prstGeom>
          <a:solidFill>
            <a:srgbClr val="e436cf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9" name="CustomShape 6"/>
          <p:cNvSpPr/>
          <p:nvPr/>
        </p:nvSpPr>
        <p:spPr>
          <a:xfrm>
            <a:off x="463320" y="5163480"/>
            <a:ext cx="7775640" cy="1367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n-GB" sz="1200" strike="noStrike">
                <a:solidFill>
                  <a:srgbClr val="000000"/>
                </a:solidFill>
                <a:latin typeface="Arial"/>
                <a:ea typeface="DejaVu Sans"/>
              </a:rPr>
              <a:t>Results: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i="1" lang="en-GB" sz="1200" strike="noStrike">
                <a:solidFill>
                  <a:srgbClr val="000000"/>
                </a:solidFill>
                <a:latin typeface="Arial"/>
                <a:ea typeface="DejaVu Sans"/>
              </a:rPr>
              <a:t>Lichens and mosses is a landcover class which has increased a lot for the Arctic domain with version 1.6</a:t>
            </a:r>
            <a:endParaRPr/>
          </a:p>
          <a:p>
            <a:pPr>
              <a:lnSpc>
                <a:spcPct val="100000"/>
              </a:lnSpc>
            </a:pPr>
            <a:r>
              <a:rPr i="1" lang="en-GB" sz="1200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i="1" lang="en-GB" sz="1200" strike="noStrike">
                <a:solidFill>
                  <a:srgbClr val="000000"/>
                </a:solidFill>
                <a:latin typeface="Arial"/>
                <a:ea typeface="DejaVu Sans"/>
              </a:rPr>
              <a:t>=&gt; several other classes like  sparse vegetation, bare areas, shrubland and also evergreen tree cover has therefore decreased.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i="1" lang="en-GB" sz="1200" strike="noStrike">
                <a:solidFill>
                  <a:srgbClr val="000000"/>
                </a:solidFill>
                <a:latin typeface="Arial"/>
                <a:ea typeface="DejaVu Sans"/>
              </a:rPr>
              <a:t>=&gt; We think this is an improvement and that we probably should separate land cover classes  bare land and open land in the Arctic-HYPE model into three and use this information better .</a:t>
            </a:r>
            <a:endParaRPr/>
          </a:p>
        </p:txBody>
      </p:sp>
    </p:spTree>
  </p:cSld>
  <p:timing>
    <p:tnLst>
      <p:par>
        <p:cTn id="17" dur="indefinite" restart="never" nodeType="tmRoot">
          <p:childTnLst>
            <p:seq>
              <p:cTn id="1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