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rels" ContentType="application/vnd.openxmlformats-package.relationships+xml"/>
  <Default Extension="emf" ContentType="image/x-em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0"/>
  </p:notesMasterIdLst>
  <p:handoutMasterIdLst>
    <p:handoutMasterId r:id="rId21"/>
  </p:handoutMasterIdLst>
  <p:sldIdLst>
    <p:sldId id="256" r:id="rId2"/>
    <p:sldId id="257" r:id="rId3"/>
    <p:sldId id="277" r:id="rId4"/>
    <p:sldId id="278" r:id="rId5"/>
    <p:sldId id="279" r:id="rId6"/>
    <p:sldId id="260" r:id="rId7"/>
    <p:sldId id="271" r:id="rId8"/>
    <p:sldId id="272" r:id="rId9"/>
    <p:sldId id="273" r:id="rId10"/>
    <p:sldId id="276" r:id="rId11"/>
    <p:sldId id="269" r:id="rId12"/>
    <p:sldId id="263" r:id="rId13"/>
    <p:sldId id="264" r:id="rId14"/>
    <p:sldId id="268" r:id="rId15"/>
    <p:sldId id="275" r:id="rId16"/>
    <p:sldId id="259" r:id="rId17"/>
    <p:sldId id="267" r:id="rId18"/>
    <p:sldId id="262" r:id="rId19"/>
  </p:sldIdLst>
  <p:sldSz cx="9144000" cy="6858000" type="screen4x3"/>
  <p:notesSz cx="6858000" cy="9144000"/>
  <p:defaultTextStyle>
    <a:defPPr>
      <a:defRPr lang="de-DE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Geneva" charset="0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Geneva" charset="0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Geneva" charset="0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Geneva" charset="0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Geneva" charset="0"/>
      </a:defRPr>
    </a:lvl5pPr>
    <a:lvl6pPr marL="22860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Geneva" charset="0"/>
      </a:defRPr>
    </a:lvl6pPr>
    <a:lvl7pPr marL="27432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Geneva" charset="0"/>
      </a:defRPr>
    </a:lvl7pPr>
    <a:lvl8pPr marL="32004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Geneva" charset="0"/>
      </a:defRPr>
    </a:lvl8pPr>
    <a:lvl9pPr marL="36576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Geneva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clrMru>
    <a:srgbClr val="EDF8F6"/>
    <a:srgbClr val="EBF7F4"/>
    <a:srgbClr val="DBF1F7"/>
    <a:srgbClr val="DAE2E2"/>
    <a:srgbClr val="DBE3E1"/>
    <a:srgbClr val="BFDAD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08"/>
    <p:restoredTop sz="94618"/>
  </p:normalViewPr>
  <p:slideViewPr>
    <p:cSldViewPr snapToObjects="1">
      <p:cViewPr varScale="1">
        <p:scale>
          <a:sx n="93" d="100"/>
          <a:sy n="93" d="100"/>
        </p:scale>
        <p:origin x="1664" y="20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Objects="1">
      <p:cViewPr varScale="1">
        <p:scale>
          <a:sx n="108" d="100"/>
          <a:sy n="108" d="100"/>
        </p:scale>
        <p:origin x="-2840" y="-104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notesMaster" Target="notesMasters/notesMaster1.xml"/><Relationship Id="rId21" Type="http://schemas.openxmlformats.org/officeDocument/2006/relationships/handoutMaster" Target="handoutMasters/handoutMaster1.xml"/><Relationship Id="rId22" Type="http://schemas.openxmlformats.org/officeDocument/2006/relationships/presProps" Target="presProps.xml"/><Relationship Id="rId23" Type="http://schemas.openxmlformats.org/officeDocument/2006/relationships/viewProps" Target="viewProps.xml"/><Relationship Id="rId24" Type="http://schemas.openxmlformats.org/officeDocument/2006/relationships/theme" Target="theme/theme1.xml"/><Relationship Id="rId25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ea typeface="Geneva" charset="0"/>
                <a:cs typeface="Geneva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BBE4667C-F2BA-BF45-825E-F1944750E6AB}" type="datetime1">
              <a:rPr lang="de-DE"/>
              <a:pPr/>
              <a:t>08.02.17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ea typeface="Geneva" charset="0"/>
                <a:cs typeface="Geneva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17D683FA-2A16-0740-B0A3-130124308DA1}" type="slidenum">
              <a:rPr lang="de-DE"/>
              <a:pPr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5912716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ea typeface="Geneva" charset="0"/>
                <a:cs typeface="Geneva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5410BD32-7675-9F44-974C-D2A80C3B59FF}" type="datetime1">
              <a:rPr lang="de-DE"/>
              <a:pPr/>
              <a:t>08.02.17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endParaRPr lang="de-DE" noProof="0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de-DE" noProof="0"/>
              <a:t>Mastertextformat bearbeiten</a:t>
            </a:r>
          </a:p>
          <a:p>
            <a:pPr lvl="1"/>
            <a:r>
              <a:rPr lang="de-DE" noProof="0"/>
              <a:t>Zweite Ebene</a:t>
            </a:r>
          </a:p>
          <a:p>
            <a:pPr lvl="2"/>
            <a:r>
              <a:rPr lang="de-DE" noProof="0"/>
              <a:t>Dritte Ebene</a:t>
            </a:r>
          </a:p>
          <a:p>
            <a:pPr lvl="3"/>
            <a:r>
              <a:rPr lang="de-DE" noProof="0"/>
              <a:t>Vierte Ebene</a:t>
            </a:r>
          </a:p>
          <a:p>
            <a:pPr lvl="4"/>
            <a:r>
              <a:rPr lang="de-DE" noProof="0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ea typeface="Geneva" charset="0"/>
                <a:cs typeface="Geneva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5D7B7EA0-0AB8-0649-965E-7980009E74DE}" type="slidenum">
              <a:rPr lang="de-DE"/>
              <a:pPr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754668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/>
        <a:ea typeface="ＭＳ Ｐゴシック" charset="0"/>
        <a:cs typeface="Geneva" pitchFamily="24" charset="-128"/>
      </a:defRPr>
    </a:lvl1pPr>
    <a:lvl2pPr marL="4572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/>
        <a:ea typeface="Geneva" pitchFamily="24" charset="-128"/>
        <a:cs typeface="Geneva" charset="0"/>
      </a:defRPr>
    </a:lvl2pPr>
    <a:lvl3pPr marL="9144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/>
        <a:ea typeface="ＭＳ Ｐゴシック" pitchFamily="-107" charset="-128"/>
        <a:cs typeface="ＭＳ Ｐゴシック" charset="-128"/>
      </a:defRPr>
    </a:lvl3pPr>
    <a:lvl4pPr marL="13716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/>
        <a:ea typeface="ＭＳ Ｐゴシック" pitchFamily="-107" charset="-128"/>
        <a:cs typeface="+mn-cs"/>
      </a:defRPr>
    </a:lvl4pPr>
    <a:lvl5pPr marL="18288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/>
        <a:ea typeface="ＭＳ Ｐゴシック" pitchFamily="-107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emf"/><Relationship Id="rId3" Type="http://schemas.openxmlformats.org/officeDocument/2006/relationships/image" Target="../media/image2.emf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emf"/><Relationship Id="rId3" Type="http://schemas.openxmlformats.org/officeDocument/2006/relationships/image" Target="../media/image3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/>
          <p:cNvSpPr/>
          <p:nvPr userDrawn="1"/>
        </p:nvSpPr>
        <p:spPr>
          <a:xfrm>
            <a:off x="0" y="6318250"/>
            <a:ext cx="9144000" cy="539750"/>
          </a:xfrm>
          <a:prstGeom prst="rect">
            <a:avLst/>
          </a:prstGeom>
          <a:solidFill>
            <a:srgbClr val="EDF8F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>
              <a:solidFill>
                <a:srgbClr val="FFFFFF"/>
              </a:solidFill>
              <a:latin typeface="Arial" charset="0"/>
              <a:ea typeface="Geneva" charset="0"/>
              <a:cs typeface="Geneva" charset="0"/>
            </a:endParaRPr>
          </a:p>
        </p:txBody>
      </p:sp>
      <p:pic>
        <p:nvPicPr>
          <p:cNvPr id="5" name="Bild 4" descr="MPIM_SF.pdf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96175" y="6410325"/>
            <a:ext cx="1536700" cy="360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Bild 5" descr="MPG.pdf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413" y="6410325"/>
            <a:ext cx="360362" cy="360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 dirty="0" smtClean="0"/>
              <a:t>Mastertitelformat bearbeiten</a:t>
            </a:r>
            <a:endParaRPr lang="de-DE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dirty="0" smtClean="0"/>
              <a:t>Master-Untertitelformat bearbeiten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502990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Mastertitelformat bearbeiten</a:t>
            </a:r>
            <a:endParaRPr lang="de-DE" dirty="0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dirty="0" smtClean="0"/>
              <a:t>Mastertextformat bearbeiten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  <a:endParaRPr lang="de-DE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>
          <a:xfrm>
            <a:off x="381000" y="6356350"/>
            <a:ext cx="1371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EC609F6C-3B40-7E4C-BFAF-ACBB2BC2846A}" type="datetime1">
              <a:rPr lang="de-DE"/>
              <a:pPr/>
              <a:t>08.02.17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>
          <a:xfrm>
            <a:off x="21336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Arial" charset="0"/>
                <a:ea typeface="Geneva" charset="0"/>
                <a:cs typeface="Geneva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5410200" y="6356350"/>
            <a:ext cx="12954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BB43C647-9C91-444D-94FB-CFBA10435D52}" type="slidenum">
              <a:rPr lang="de-DE"/>
              <a:pPr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252242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 dirty="0" smtClean="0"/>
              <a:t>Mastertitelformat bearbeiten</a:t>
            </a:r>
            <a:endParaRPr lang="de-DE" dirty="0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 dirty="0" smtClean="0"/>
              <a:t>Mastertextformat bearbeiten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  <a:endParaRPr lang="de-DE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>
          <a:xfrm>
            <a:off x="381000" y="6356350"/>
            <a:ext cx="1371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AFB88912-59AA-BA49-B33D-3CBF5B8D83B5}" type="datetime1">
              <a:rPr lang="de-DE"/>
              <a:pPr/>
              <a:t>08.02.17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>
          <a:xfrm>
            <a:off x="21336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Arial" charset="0"/>
                <a:ea typeface="Geneva" charset="0"/>
                <a:cs typeface="Geneva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5410200" y="6356350"/>
            <a:ext cx="12954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08A72AF8-DEB5-7041-99A8-3E970B4789EB}" type="slidenum">
              <a:rPr lang="de-DE"/>
              <a:pPr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193638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/>
          <p:cNvSpPr/>
          <p:nvPr userDrawn="1"/>
        </p:nvSpPr>
        <p:spPr>
          <a:xfrm>
            <a:off x="0" y="6318250"/>
            <a:ext cx="9144000" cy="539750"/>
          </a:xfrm>
          <a:prstGeom prst="rect">
            <a:avLst/>
          </a:prstGeom>
          <a:solidFill>
            <a:srgbClr val="EDF8F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>
              <a:solidFill>
                <a:srgbClr val="FFFFFF"/>
              </a:solidFill>
              <a:latin typeface="Arial" charset="0"/>
              <a:ea typeface="Geneva" charset="0"/>
              <a:cs typeface="Geneva" charset="0"/>
            </a:endParaRPr>
          </a:p>
        </p:txBody>
      </p:sp>
      <p:pic>
        <p:nvPicPr>
          <p:cNvPr id="5" name="Bild 4" descr="MPIM_SF.pdf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413" y="6410325"/>
            <a:ext cx="1536700" cy="360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Bild 16" descr="UniHH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5588" y="6410325"/>
            <a:ext cx="1157287" cy="395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Mastertitelformat bearbeiten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dirty="0" smtClean="0"/>
              <a:t>Mastertextformat bearbeiten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8386524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dirty="0" smtClean="0"/>
              <a:t>Mastertitelformat bearbeiten</a:t>
            </a:r>
            <a:endParaRPr lang="de-DE" dirty="0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dirty="0" smtClean="0"/>
              <a:t>Mastertextformat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>
          <a:xfrm>
            <a:off x="381000" y="6356350"/>
            <a:ext cx="1371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81128C7E-E80E-B14F-A0C6-3F79E278B6DC}" type="datetime1">
              <a:rPr lang="de-DE"/>
              <a:pPr/>
              <a:t>08.02.17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>
          <a:xfrm>
            <a:off x="21336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Arial" charset="0"/>
                <a:ea typeface="Geneva" charset="0"/>
                <a:cs typeface="Geneva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5410200" y="6356350"/>
            <a:ext cx="12954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E971F268-185E-834A-9CC4-DBE97E1D835C}" type="slidenum">
              <a:rPr lang="de-DE"/>
              <a:pPr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908830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Mastertitelformat bearbeiten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dirty="0" smtClean="0"/>
              <a:t>Mastertextformat bearbeiten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  <a:endParaRPr lang="de-DE" dirty="0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dirty="0" smtClean="0"/>
              <a:t>Mastertextformat bearbeiten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  <a:endParaRPr lang="de-DE" dirty="0"/>
          </a:p>
        </p:txBody>
      </p:sp>
      <p:sp>
        <p:nvSpPr>
          <p:cNvPr id="5" name="Datumsplatzhalter 3"/>
          <p:cNvSpPr>
            <a:spLocks noGrp="1"/>
          </p:cNvSpPr>
          <p:nvPr>
            <p:ph type="dt" sz="half" idx="10"/>
          </p:nvPr>
        </p:nvSpPr>
        <p:spPr>
          <a:xfrm>
            <a:off x="381000" y="6356350"/>
            <a:ext cx="1371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15F5F164-03F4-6E44-9C08-A28CFF939A50}" type="datetime1">
              <a:rPr lang="de-DE"/>
              <a:pPr/>
              <a:t>08.02.17</a:t>
            </a:fld>
            <a:endParaRPr lang="de-DE"/>
          </a:p>
        </p:txBody>
      </p:sp>
      <p:sp>
        <p:nvSpPr>
          <p:cNvPr id="6" name="Fußzeilenplatzhalter 4"/>
          <p:cNvSpPr>
            <a:spLocks noGrp="1"/>
          </p:cNvSpPr>
          <p:nvPr>
            <p:ph type="ftr" sz="quarter" idx="11"/>
          </p:nvPr>
        </p:nvSpPr>
        <p:spPr>
          <a:xfrm>
            <a:off x="21336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Arial" charset="0"/>
                <a:ea typeface="Geneva" charset="0"/>
                <a:cs typeface="Geneva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5410200" y="6356350"/>
            <a:ext cx="12954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AC2CA000-C9FE-4342-B19A-09A9AB390948}" type="slidenum">
              <a:rPr lang="de-DE"/>
              <a:pPr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593271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dirty="0" smtClean="0"/>
              <a:t>Mastertitelformat bearbeiten</a:t>
            </a:r>
            <a:endParaRPr lang="de-DE" dirty="0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dirty="0" smtClean="0"/>
              <a:t>Mastertextformat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dirty="0" smtClean="0"/>
              <a:t>Mastertextformat bearbeiten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  <a:endParaRPr lang="de-DE" dirty="0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dirty="0" smtClean="0"/>
              <a:t>Mastertextformat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dirty="0" smtClean="0"/>
              <a:t>Mastertextformat bearbeiten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  <a:endParaRPr lang="de-DE" dirty="0"/>
          </a:p>
        </p:txBody>
      </p:sp>
      <p:sp>
        <p:nvSpPr>
          <p:cNvPr id="7" name="Datumsplatzhalter 3"/>
          <p:cNvSpPr>
            <a:spLocks noGrp="1"/>
          </p:cNvSpPr>
          <p:nvPr>
            <p:ph type="dt" sz="half" idx="10"/>
          </p:nvPr>
        </p:nvSpPr>
        <p:spPr>
          <a:xfrm>
            <a:off x="381000" y="6356350"/>
            <a:ext cx="1371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F5959248-A7AE-BE47-98B3-A3C45EE603A2}" type="datetime1">
              <a:rPr lang="de-DE"/>
              <a:pPr/>
              <a:t>08.02.17</a:t>
            </a:fld>
            <a:endParaRPr lang="de-DE"/>
          </a:p>
        </p:txBody>
      </p:sp>
      <p:sp>
        <p:nvSpPr>
          <p:cNvPr id="8" name="Fußzeilenplatzhalter 4"/>
          <p:cNvSpPr>
            <a:spLocks noGrp="1"/>
          </p:cNvSpPr>
          <p:nvPr>
            <p:ph type="ftr" sz="quarter" idx="11"/>
          </p:nvPr>
        </p:nvSpPr>
        <p:spPr>
          <a:xfrm>
            <a:off x="21336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Arial" charset="0"/>
                <a:ea typeface="Geneva" charset="0"/>
                <a:cs typeface="Geneva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9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5410200" y="6356350"/>
            <a:ext cx="12954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688C7196-6BAE-784B-9DBD-83A84BFBC2FE}" type="slidenum">
              <a:rPr lang="de-DE"/>
              <a:pPr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159668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Mastertitelformat bearbeiten</a:t>
            </a:r>
            <a:endParaRPr lang="de-DE" dirty="0"/>
          </a:p>
        </p:txBody>
      </p:sp>
      <p:sp>
        <p:nvSpPr>
          <p:cNvPr id="3" name="Datumsplatzhalter 3"/>
          <p:cNvSpPr>
            <a:spLocks noGrp="1"/>
          </p:cNvSpPr>
          <p:nvPr>
            <p:ph type="dt" sz="half" idx="10"/>
          </p:nvPr>
        </p:nvSpPr>
        <p:spPr>
          <a:xfrm>
            <a:off x="381000" y="6356350"/>
            <a:ext cx="1371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8150F542-0D3E-2043-9B71-DB903A094CEE}" type="datetime1">
              <a:rPr lang="de-DE"/>
              <a:pPr/>
              <a:t>08.02.17</a:t>
            </a:fld>
            <a:endParaRPr lang="de-DE"/>
          </a:p>
        </p:txBody>
      </p:sp>
      <p:sp>
        <p:nvSpPr>
          <p:cNvPr id="4" name="Fußzeilenplatzhalter 4"/>
          <p:cNvSpPr>
            <a:spLocks noGrp="1"/>
          </p:cNvSpPr>
          <p:nvPr>
            <p:ph type="ftr" sz="quarter" idx="11"/>
          </p:nvPr>
        </p:nvSpPr>
        <p:spPr>
          <a:xfrm>
            <a:off x="21336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Arial" charset="0"/>
                <a:ea typeface="Geneva" charset="0"/>
                <a:cs typeface="Geneva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5410200" y="6356350"/>
            <a:ext cx="12954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F74D8EE4-77D1-5444-ABE5-E0D48DD1C3AE}" type="slidenum">
              <a:rPr lang="de-DE"/>
              <a:pPr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047080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3"/>
          <p:cNvSpPr>
            <a:spLocks noGrp="1"/>
          </p:cNvSpPr>
          <p:nvPr>
            <p:ph type="dt" sz="half" idx="10"/>
          </p:nvPr>
        </p:nvSpPr>
        <p:spPr>
          <a:xfrm>
            <a:off x="381000" y="6356350"/>
            <a:ext cx="1371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EAF5B9E1-9948-554E-9E4B-26D6CEE15B5D}" type="datetime1">
              <a:rPr lang="de-DE"/>
              <a:pPr/>
              <a:t>08.02.17</a:t>
            </a:fld>
            <a:endParaRPr lang="de-DE"/>
          </a:p>
        </p:txBody>
      </p:sp>
      <p:sp>
        <p:nvSpPr>
          <p:cNvPr id="3" name="Fußzeilenplatzhalter 4"/>
          <p:cNvSpPr>
            <a:spLocks noGrp="1"/>
          </p:cNvSpPr>
          <p:nvPr>
            <p:ph type="ftr" sz="quarter" idx="11"/>
          </p:nvPr>
        </p:nvSpPr>
        <p:spPr>
          <a:xfrm>
            <a:off x="21336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Arial" charset="0"/>
                <a:ea typeface="Geneva" charset="0"/>
                <a:cs typeface="Geneva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5410200" y="6356350"/>
            <a:ext cx="12954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9227DEF4-D718-AC49-8B07-54E7804D446B}" type="slidenum">
              <a:rPr lang="de-DE"/>
              <a:pPr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946857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dirty="0" smtClean="0"/>
              <a:t>Mastertitelformat bearbeiten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dirty="0" smtClean="0"/>
              <a:t>Mastertextformat bearbeiten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  <a:endParaRPr lang="de-DE" dirty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dirty="0" smtClean="0"/>
              <a:t>Mastertextformat bearbeiten</a:t>
            </a:r>
          </a:p>
        </p:txBody>
      </p:sp>
      <p:sp>
        <p:nvSpPr>
          <p:cNvPr id="5" name="Datumsplatzhalter 3"/>
          <p:cNvSpPr>
            <a:spLocks noGrp="1"/>
          </p:cNvSpPr>
          <p:nvPr>
            <p:ph type="dt" sz="half" idx="10"/>
          </p:nvPr>
        </p:nvSpPr>
        <p:spPr>
          <a:xfrm>
            <a:off x="381000" y="6356350"/>
            <a:ext cx="1371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A8998246-D2AB-F540-BA9F-90AC6A751F24}" type="datetime1">
              <a:rPr lang="de-DE"/>
              <a:pPr/>
              <a:t>08.02.17</a:t>
            </a:fld>
            <a:endParaRPr lang="de-DE"/>
          </a:p>
        </p:txBody>
      </p:sp>
      <p:sp>
        <p:nvSpPr>
          <p:cNvPr id="6" name="Fußzeilenplatzhalter 4"/>
          <p:cNvSpPr>
            <a:spLocks noGrp="1"/>
          </p:cNvSpPr>
          <p:nvPr>
            <p:ph type="ftr" sz="quarter" idx="11"/>
          </p:nvPr>
        </p:nvSpPr>
        <p:spPr>
          <a:xfrm>
            <a:off x="21336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Arial" charset="0"/>
                <a:ea typeface="Geneva" charset="0"/>
                <a:cs typeface="Geneva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5410200" y="6356350"/>
            <a:ext cx="12954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1A612F6A-48D6-8941-BD8C-073CABCDB8B0}" type="slidenum">
              <a:rPr lang="de-DE"/>
              <a:pPr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60735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dirty="0" smtClean="0"/>
              <a:t>Mastertitelformat bearbeiten</a:t>
            </a:r>
            <a:endParaRPr lang="de-DE" dirty="0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DE" noProof="0" smtClean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dirty="0" smtClean="0"/>
              <a:t>Mastertextformat bearbeiten</a:t>
            </a:r>
          </a:p>
        </p:txBody>
      </p:sp>
      <p:sp>
        <p:nvSpPr>
          <p:cNvPr id="5" name="Datumsplatzhalter 3"/>
          <p:cNvSpPr>
            <a:spLocks noGrp="1"/>
          </p:cNvSpPr>
          <p:nvPr>
            <p:ph type="dt" sz="half" idx="10"/>
          </p:nvPr>
        </p:nvSpPr>
        <p:spPr>
          <a:xfrm>
            <a:off x="381000" y="6356350"/>
            <a:ext cx="1371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471CDA6A-B6C7-5D4B-8402-E9671769BFAA}" type="datetime1">
              <a:rPr lang="de-DE"/>
              <a:pPr/>
              <a:t>08.02.17</a:t>
            </a:fld>
            <a:endParaRPr lang="de-DE"/>
          </a:p>
        </p:txBody>
      </p:sp>
      <p:sp>
        <p:nvSpPr>
          <p:cNvPr id="6" name="Fußzeilenplatzhalter 4"/>
          <p:cNvSpPr>
            <a:spLocks noGrp="1"/>
          </p:cNvSpPr>
          <p:nvPr>
            <p:ph type="ftr" sz="quarter" idx="11"/>
          </p:nvPr>
        </p:nvSpPr>
        <p:spPr>
          <a:xfrm>
            <a:off x="21336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Arial" charset="0"/>
                <a:ea typeface="Geneva" charset="0"/>
                <a:cs typeface="Geneva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5410200" y="6356350"/>
            <a:ext cx="12954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B27121E4-52F1-AF42-8DC3-DD154C2ECDBC}" type="slidenum">
              <a:rPr lang="de-DE"/>
              <a:pPr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627879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elplatzhalter 1"/>
          <p:cNvSpPr>
            <a:spLocks noGrp="1"/>
          </p:cNvSpPr>
          <p:nvPr>
            <p:ph type="title"/>
          </p:nvPr>
        </p:nvSpPr>
        <p:spPr bwMode="auto">
          <a:xfrm>
            <a:off x="381000" y="274638"/>
            <a:ext cx="8305800" cy="1143000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/>
              <a:t>Mastertitelformat bearbeiten</a:t>
            </a:r>
          </a:p>
        </p:txBody>
      </p:sp>
      <p:sp>
        <p:nvSpPr>
          <p:cNvPr id="1027" name="Textplatzhalter 2"/>
          <p:cNvSpPr>
            <a:spLocks noGrp="1"/>
          </p:cNvSpPr>
          <p:nvPr>
            <p:ph type="body" idx="1"/>
          </p:nvPr>
        </p:nvSpPr>
        <p:spPr bwMode="auto">
          <a:xfrm>
            <a:off x="381000" y="1600200"/>
            <a:ext cx="8305800" cy="4525963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45" r:id="rId1"/>
    <p:sldLayoutId id="2147484046" r:id="rId2"/>
    <p:sldLayoutId id="2147484047" r:id="rId3"/>
    <p:sldLayoutId id="2147484048" r:id="rId4"/>
    <p:sldLayoutId id="2147484049" r:id="rId5"/>
    <p:sldLayoutId id="2147484050" r:id="rId6"/>
    <p:sldLayoutId id="2147484051" r:id="rId7"/>
    <p:sldLayoutId id="2147484052" r:id="rId8"/>
    <p:sldLayoutId id="2147484053" r:id="rId9"/>
    <p:sldLayoutId id="2147484054" r:id="rId10"/>
    <p:sldLayoutId id="2147484055" r:id="rId11"/>
  </p:sldLayoutIdLs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b="1" kern="1200">
          <a:solidFill>
            <a:schemeClr val="tx1"/>
          </a:solidFill>
          <a:latin typeface="Arial"/>
          <a:ea typeface="Geneva" pitchFamily="24" charset="-128"/>
          <a:cs typeface="Arial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Arial" pitchFamily="24" charset="0"/>
          <a:ea typeface="Geneva" pitchFamily="24" charset="-128"/>
          <a:cs typeface="Geneva" pitchFamily="24" charset="-128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Arial" pitchFamily="24" charset="0"/>
          <a:ea typeface="Geneva" pitchFamily="24" charset="-128"/>
          <a:cs typeface="Geneva" pitchFamily="24" charset="-128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Arial" pitchFamily="24" charset="0"/>
          <a:ea typeface="Geneva" pitchFamily="24" charset="-128"/>
          <a:cs typeface="Geneva" pitchFamily="24" charset="-128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Arial" pitchFamily="24" charset="0"/>
          <a:ea typeface="Geneva" pitchFamily="24" charset="-128"/>
          <a:cs typeface="Geneva" pitchFamily="24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24" charset="0"/>
          <a:ea typeface="Geneva" pitchFamily="24" charset="-128"/>
          <a:cs typeface="Geneva" pitchFamily="24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24" charset="0"/>
          <a:ea typeface="Geneva" pitchFamily="24" charset="-128"/>
          <a:cs typeface="Geneva" pitchFamily="24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24" charset="0"/>
          <a:ea typeface="Geneva" pitchFamily="24" charset="-128"/>
          <a:cs typeface="Geneva" pitchFamily="24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24" charset="0"/>
          <a:ea typeface="Geneva" pitchFamily="24" charset="-128"/>
          <a:cs typeface="Geneva" pitchFamily="24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Arial"/>
          <a:ea typeface="Geneva" pitchFamily="24" charset="-128"/>
          <a:cs typeface="Arial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Arial"/>
          <a:ea typeface="Geneva" pitchFamily="24" charset="-128"/>
          <a:cs typeface="Arial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Arial"/>
          <a:ea typeface="Geneva" pitchFamily="24" charset="-128"/>
          <a:cs typeface="Arial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Arial"/>
          <a:ea typeface="Geneva" pitchFamily="24" charset="-128"/>
          <a:cs typeface="Arial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Arial"/>
          <a:ea typeface="Geneva" pitchFamily="24" charset="-128"/>
          <a:cs typeface="Arial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8.png"/><Relationship Id="rId3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8.png"/><Relationship Id="rId3" Type="http://schemas.openxmlformats.org/officeDocument/2006/relationships/image" Target="../media/image9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0.png"/><Relationship Id="rId3" Type="http://schemas.openxmlformats.org/officeDocument/2006/relationships/image" Target="../media/image11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2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3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4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4.png"/><Relationship Id="rId3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el 1"/>
          <p:cNvSpPr>
            <a:spLocks noGrp="1"/>
          </p:cNvSpPr>
          <p:nvPr>
            <p:ph type="ctrTitle"/>
          </p:nvPr>
        </p:nvSpPr>
        <p:spPr>
          <a:xfrm>
            <a:off x="1219200" y="685800"/>
            <a:ext cx="7086600" cy="1470025"/>
          </a:xfrm>
        </p:spPr>
        <p:txBody>
          <a:bodyPr/>
          <a:lstStyle/>
          <a:p>
            <a:pPr eaLnBrk="1" hangingPunct="1"/>
            <a:r>
              <a:rPr lang="de-DE" dirty="0" err="1" smtClean="0">
                <a:latin typeface="Arial" charset="0"/>
                <a:ea typeface="Geneva" charset="0"/>
              </a:rPr>
              <a:t>Fire</a:t>
            </a:r>
            <a:r>
              <a:rPr lang="de-DE" dirty="0" smtClean="0">
                <a:latin typeface="Arial" charset="0"/>
                <a:ea typeface="Geneva" charset="0"/>
              </a:rPr>
              <a:t>  / </a:t>
            </a:r>
            <a:r>
              <a:rPr lang="de-DE" dirty="0" err="1" smtClean="0">
                <a:latin typeface="Arial" charset="0"/>
                <a:ea typeface="Geneva" charset="0"/>
              </a:rPr>
              <a:t>Soil</a:t>
            </a:r>
            <a:r>
              <a:rPr lang="de-DE" dirty="0" smtClean="0">
                <a:latin typeface="Arial" charset="0"/>
                <a:ea typeface="Geneva" charset="0"/>
              </a:rPr>
              <a:t> </a:t>
            </a:r>
            <a:r>
              <a:rPr lang="de-DE" dirty="0" err="1" smtClean="0">
                <a:latin typeface="Arial" charset="0"/>
                <a:ea typeface="Geneva" charset="0"/>
              </a:rPr>
              <a:t>Moisture</a:t>
            </a:r>
            <a:r>
              <a:rPr lang="de-DE" dirty="0" smtClean="0">
                <a:latin typeface="Arial" charset="0"/>
                <a:ea typeface="Geneva" charset="0"/>
              </a:rPr>
              <a:t> </a:t>
            </a:r>
            <a:endParaRPr lang="de-DE" dirty="0">
              <a:latin typeface="Arial" charset="0"/>
              <a:ea typeface="Geneva" charset="0"/>
            </a:endParaRPr>
          </a:p>
        </p:txBody>
      </p:sp>
      <p:sp>
        <p:nvSpPr>
          <p:cNvPr id="15363" name="Untertitel 2"/>
          <p:cNvSpPr>
            <a:spLocks noGrp="1"/>
          </p:cNvSpPr>
          <p:nvPr>
            <p:ph type="subTitle" idx="1"/>
          </p:nvPr>
        </p:nvSpPr>
        <p:spPr>
          <a:xfrm>
            <a:off x="1562100" y="2366963"/>
            <a:ext cx="6400800" cy="911225"/>
          </a:xfrm>
        </p:spPr>
        <p:txBody>
          <a:bodyPr/>
          <a:lstStyle/>
          <a:p>
            <a:pPr eaLnBrk="1" hangingPunct="1"/>
            <a:r>
              <a:rPr lang="de-DE" sz="2800" dirty="0" err="1">
                <a:solidFill>
                  <a:schemeClr val="tx1"/>
                </a:solidFill>
                <a:latin typeface="Arial" charset="0"/>
                <a:ea typeface="Geneva" charset="0"/>
              </a:rPr>
              <a:t>Stiig</a:t>
            </a:r>
            <a:r>
              <a:rPr lang="de-DE" sz="2800" dirty="0">
                <a:solidFill>
                  <a:schemeClr val="tx1"/>
                </a:solidFill>
                <a:latin typeface="Arial" charset="0"/>
                <a:ea typeface="Geneva" charset="0"/>
              </a:rPr>
              <a:t> </a:t>
            </a:r>
            <a:r>
              <a:rPr lang="de-DE" sz="2800" dirty="0" err="1">
                <a:solidFill>
                  <a:schemeClr val="tx1"/>
                </a:solidFill>
                <a:latin typeface="Arial" charset="0"/>
                <a:ea typeface="Geneva" charset="0"/>
              </a:rPr>
              <a:t>Wilkenskjeld</a:t>
            </a:r>
            <a:r>
              <a:rPr lang="de-DE" sz="2800" dirty="0">
                <a:solidFill>
                  <a:schemeClr val="tx1"/>
                </a:solidFill>
                <a:latin typeface="Arial" charset="0"/>
                <a:ea typeface="Geneva" charset="0"/>
              </a:rPr>
              <a:t>, Gitta </a:t>
            </a:r>
            <a:r>
              <a:rPr lang="de-DE" sz="2800" dirty="0" err="1">
                <a:solidFill>
                  <a:schemeClr val="tx1"/>
                </a:solidFill>
                <a:latin typeface="Arial" charset="0"/>
                <a:ea typeface="Geneva" charset="0"/>
              </a:rPr>
              <a:t>Lasslop</a:t>
            </a:r>
            <a:endParaRPr lang="de-DE" sz="2800" dirty="0">
              <a:solidFill>
                <a:schemeClr val="tx1"/>
              </a:solidFill>
              <a:latin typeface="Arial" charset="0"/>
              <a:ea typeface="Geneva" charset="0"/>
            </a:endParaRPr>
          </a:p>
          <a:p>
            <a:pPr eaLnBrk="1" hangingPunct="1"/>
            <a:r>
              <a:rPr lang="de-DE" sz="2800" dirty="0" smtClean="0">
                <a:solidFill>
                  <a:schemeClr val="tx1"/>
                </a:solidFill>
                <a:latin typeface="Arial" charset="0"/>
                <a:ea typeface="Geneva" charset="0"/>
              </a:rPr>
              <a:t>Silvia Kloster</a:t>
            </a:r>
            <a:endParaRPr lang="de-DE" sz="2800" dirty="0">
              <a:solidFill>
                <a:schemeClr val="tx1"/>
              </a:solidFill>
              <a:latin typeface="Arial" charset="0"/>
              <a:ea typeface="Geneva" charset="0"/>
            </a:endParaRPr>
          </a:p>
        </p:txBody>
      </p:sp>
      <p:sp>
        <p:nvSpPr>
          <p:cNvPr id="15364" name="Untertitel 2"/>
          <p:cNvSpPr txBox="1">
            <a:spLocks/>
          </p:cNvSpPr>
          <p:nvPr/>
        </p:nvSpPr>
        <p:spPr bwMode="auto">
          <a:xfrm>
            <a:off x="1562100" y="4191000"/>
            <a:ext cx="6400800" cy="152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Geneva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Geneva" charset="0"/>
                <a:cs typeface="Geneva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Geneva" charset="0"/>
                <a:cs typeface="Geneva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Geneva" charset="0"/>
                <a:cs typeface="Geneva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Geneva" charset="0"/>
                <a:cs typeface="Geneva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Geneva" charset="0"/>
                <a:cs typeface="Geneva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Geneva" charset="0"/>
                <a:cs typeface="Geneva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Geneva" charset="0"/>
                <a:cs typeface="Geneva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Geneva" charset="0"/>
                <a:cs typeface="Geneva" charset="0"/>
              </a:defRPr>
            </a:lvl9pPr>
          </a:lstStyle>
          <a:p>
            <a:pPr algn="ctr" eaLnBrk="1" hangingPunct="1">
              <a:spcBef>
                <a:spcPct val="20000"/>
              </a:spcBef>
              <a:buFont typeface="Arial" charset="0"/>
              <a:buNone/>
            </a:pPr>
            <a:r>
              <a:rPr lang="de-DE" sz="3000" dirty="0" smtClean="0">
                <a:solidFill>
                  <a:srgbClr val="000000"/>
                </a:solidFill>
                <a:cs typeface="Arial" charset="0"/>
              </a:rPr>
              <a:t>Max-Planck-Institute </a:t>
            </a:r>
            <a:r>
              <a:rPr lang="de-DE" sz="3000" dirty="0" err="1" smtClean="0">
                <a:solidFill>
                  <a:srgbClr val="000000"/>
                </a:solidFill>
                <a:cs typeface="Arial" charset="0"/>
              </a:rPr>
              <a:t>for</a:t>
            </a:r>
            <a:r>
              <a:rPr lang="de-DE" sz="3000" dirty="0" smtClean="0">
                <a:solidFill>
                  <a:srgbClr val="000000"/>
                </a:solidFill>
                <a:cs typeface="Arial" charset="0"/>
              </a:rPr>
              <a:t> </a:t>
            </a:r>
            <a:r>
              <a:rPr lang="de-DE" sz="3000" dirty="0" err="1" smtClean="0">
                <a:solidFill>
                  <a:srgbClr val="000000"/>
                </a:solidFill>
                <a:cs typeface="Arial" charset="0"/>
              </a:rPr>
              <a:t>Meteorology</a:t>
            </a:r>
            <a:r>
              <a:rPr lang="de-DE" sz="3000" dirty="0">
                <a:solidFill>
                  <a:srgbClr val="000000"/>
                </a:solidFill>
                <a:cs typeface="Arial" charset="0"/>
              </a:rPr>
              <a:t/>
            </a:r>
            <a:br>
              <a:rPr lang="de-DE" sz="3000" dirty="0">
                <a:solidFill>
                  <a:srgbClr val="000000"/>
                </a:solidFill>
                <a:cs typeface="Arial" charset="0"/>
              </a:rPr>
            </a:br>
            <a:r>
              <a:rPr lang="de-DE" sz="3000" dirty="0">
                <a:solidFill>
                  <a:srgbClr val="000000"/>
                </a:solidFill>
                <a:cs typeface="Arial" charset="0"/>
              </a:rPr>
              <a:t/>
            </a:r>
            <a:br>
              <a:rPr lang="de-DE" sz="3000" dirty="0">
                <a:solidFill>
                  <a:srgbClr val="000000"/>
                </a:solidFill>
                <a:cs typeface="Arial" charset="0"/>
              </a:rPr>
            </a:br>
            <a:r>
              <a:rPr lang="de-DE" sz="3000" dirty="0">
                <a:solidFill>
                  <a:srgbClr val="000000"/>
                </a:solidFill>
                <a:cs typeface="Arial" charset="0"/>
              </a:rPr>
              <a:t>Hamburg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9144000" cy="620688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b="1" dirty="0" smtClean="0"/>
              <a:t>Fire </a:t>
            </a:r>
            <a:r>
              <a:rPr lang="mr-IN" sz="2800" b="1" dirty="0" smtClean="0"/>
              <a:t>–</a:t>
            </a:r>
            <a:r>
              <a:rPr lang="en-US" sz="2800" b="1" dirty="0" smtClean="0"/>
              <a:t>  Burned area </a:t>
            </a:r>
            <a:r>
              <a:rPr lang="en-US" sz="2800" b="1" dirty="0" smtClean="0">
                <a:sym typeface="Wingdings"/>
              </a:rPr>
              <a:t> Carbon Emissions</a:t>
            </a:r>
            <a:endParaRPr lang="en-US" sz="2800" b="1" dirty="0"/>
          </a:p>
        </p:txBody>
      </p:sp>
      <p:sp>
        <p:nvSpPr>
          <p:cNvPr id="8" name="TextBox 7"/>
          <p:cNvSpPr txBox="1"/>
          <p:nvPr/>
        </p:nvSpPr>
        <p:spPr>
          <a:xfrm>
            <a:off x="1979712" y="1264388"/>
            <a:ext cx="914400" cy="914400"/>
          </a:xfrm>
          <a:prstGeom prst="rect">
            <a:avLst/>
          </a:prstGeom>
          <a:noFill/>
        </p:spPr>
        <p:txBody>
          <a:bodyPr wrap="none" rtlCol="0">
            <a:normAutofit/>
          </a:bodyPr>
          <a:lstStyle/>
          <a:p>
            <a:pPr algn="ctr"/>
            <a:r>
              <a:rPr lang="en-US" sz="2400" b="1" dirty="0"/>
              <a:t>b</a:t>
            </a:r>
            <a:r>
              <a:rPr lang="en-US" sz="2400" b="1" dirty="0" smtClean="0"/>
              <a:t>urned area</a:t>
            </a:r>
          </a:p>
          <a:p>
            <a:pPr algn="ctr"/>
            <a:r>
              <a:rPr lang="en-US" sz="2400" b="1" dirty="0" smtClean="0"/>
              <a:t>346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Mha</a:t>
            </a:r>
            <a:endParaRPr lang="en-US" sz="2400" b="1" dirty="0" smtClean="0"/>
          </a:p>
        </p:txBody>
      </p:sp>
      <p:sp>
        <p:nvSpPr>
          <p:cNvPr id="9" name="TextBox 8"/>
          <p:cNvSpPr txBox="1"/>
          <p:nvPr/>
        </p:nvSpPr>
        <p:spPr>
          <a:xfrm>
            <a:off x="5724128" y="1196752"/>
            <a:ext cx="914400" cy="914400"/>
          </a:xfrm>
          <a:prstGeom prst="rect">
            <a:avLst/>
          </a:prstGeom>
          <a:noFill/>
        </p:spPr>
        <p:txBody>
          <a:bodyPr wrap="none" rtlCol="0">
            <a:normAutofit/>
          </a:bodyPr>
          <a:lstStyle/>
          <a:p>
            <a:r>
              <a:rPr lang="en-US" sz="2400" b="1" dirty="0" smtClean="0"/>
              <a:t> C emissions</a:t>
            </a:r>
          </a:p>
          <a:p>
            <a:r>
              <a:rPr lang="en-US" sz="2400" b="1" dirty="0" smtClean="0"/>
              <a:t>2.19 </a:t>
            </a:r>
            <a:r>
              <a:rPr lang="en-US" sz="2400" b="1" dirty="0" err="1" smtClean="0"/>
              <a:t>PgC</a:t>
            </a:r>
            <a:r>
              <a:rPr lang="en-US" sz="2400" b="1" dirty="0" smtClean="0"/>
              <a:t>/year</a:t>
            </a:r>
            <a:endParaRPr lang="en-US" sz="2400" b="1" dirty="0" smtClean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523" y="2111152"/>
            <a:ext cx="4392488" cy="3160532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2803" y="2111152"/>
            <a:ext cx="4295378" cy="30906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77944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9144000" cy="620688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b="1" dirty="0" smtClean="0"/>
              <a:t>Fire </a:t>
            </a:r>
            <a:r>
              <a:rPr lang="mr-IN" sz="2800" b="1" dirty="0" smtClean="0"/>
              <a:t>–</a:t>
            </a:r>
            <a:r>
              <a:rPr lang="en-US" sz="2800" b="1" dirty="0" smtClean="0"/>
              <a:t>  Burned area </a:t>
            </a:r>
            <a:r>
              <a:rPr lang="en-US" sz="2800" b="1" dirty="0" smtClean="0">
                <a:sym typeface="Wingdings"/>
              </a:rPr>
              <a:t> Carbon Emissions</a:t>
            </a:r>
            <a:endParaRPr lang="en-US" sz="2800" b="1" dirty="0"/>
          </a:p>
        </p:txBody>
      </p:sp>
      <p:sp>
        <p:nvSpPr>
          <p:cNvPr id="8" name="TextBox 7"/>
          <p:cNvSpPr txBox="1"/>
          <p:nvPr/>
        </p:nvSpPr>
        <p:spPr>
          <a:xfrm>
            <a:off x="1979712" y="1264388"/>
            <a:ext cx="914400" cy="914400"/>
          </a:xfrm>
          <a:prstGeom prst="rect">
            <a:avLst/>
          </a:prstGeom>
          <a:noFill/>
        </p:spPr>
        <p:txBody>
          <a:bodyPr wrap="none" rtlCol="0">
            <a:normAutofit/>
          </a:bodyPr>
          <a:lstStyle/>
          <a:p>
            <a:pPr algn="ctr"/>
            <a:r>
              <a:rPr lang="en-US" sz="2400" b="1" dirty="0"/>
              <a:t>b</a:t>
            </a:r>
            <a:r>
              <a:rPr lang="en-US" sz="2400" b="1" dirty="0" smtClean="0"/>
              <a:t>urned area</a:t>
            </a:r>
          </a:p>
          <a:p>
            <a:pPr algn="ctr"/>
            <a:r>
              <a:rPr lang="en-US" sz="2400" b="1" dirty="0" smtClean="0"/>
              <a:t>346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Mha</a:t>
            </a:r>
            <a:endParaRPr lang="en-US" sz="2400" b="1" dirty="0" smtClean="0"/>
          </a:p>
        </p:txBody>
      </p:sp>
      <p:sp>
        <p:nvSpPr>
          <p:cNvPr id="9" name="TextBox 8"/>
          <p:cNvSpPr txBox="1"/>
          <p:nvPr/>
        </p:nvSpPr>
        <p:spPr>
          <a:xfrm>
            <a:off x="5724128" y="1196752"/>
            <a:ext cx="914400" cy="914400"/>
          </a:xfrm>
          <a:prstGeom prst="rect">
            <a:avLst/>
          </a:prstGeom>
          <a:noFill/>
        </p:spPr>
        <p:txBody>
          <a:bodyPr wrap="none" rtlCol="0">
            <a:normAutofit/>
          </a:bodyPr>
          <a:lstStyle/>
          <a:p>
            <a:r>
              <a:rPr lang="en-US" sz="2400" b="1" dirty="0" smtClean="0"/>
              <a:t> C emissions</a:t>
            </a:r>
          </a:p>
          <a:p>
            <a:r>
              <a:rPr lang="en-US" sz="2400" b="1" dirty="0" smtClean="0"/>
              <a:t>2.19 </a:t>
            </a:r>
            <a:r>
              <a:rPr lang="en-US" sz="2400" b="1" dirty="0" err="1" smtClean="0"/>
              <a:t>PgC</a:t>
            </a:r>
            <a:r>
              <a:rPr lang="en-US" sz="2400" b="1" dirty="0" smtClean="0"/>
              <a:t>/year</a:t>
            </a:r>
            <a:endParaRPr lang="en-US" sz="2400" b="1" dirty="0" smtClean="0"/>
          </a:p>
        </p:txBody>
      </p:sp>
      <p:sp>
        <p:nvSpPr>
          <p:cNvPr id="2" name="TextBox 1"/>
          <p:cNvSpPr txBox="1"/>
          <p:nvPr/>
        </p:nvSpPr>
        <p:spPr>
          <a:xfrm>
            <a:off x="179512" y="5271684"/>
            <a:ext cx="914400" cy="914400"/>
          </a:xfrm>
          <a:prstGeom prst="rect">
            <a:avLst/>
          </a:prstGeom>
          <a:noFill/>
        </p:spPr>
        <p:txBody>
          <a:bodyPr wrap="none" rtlCol="0">
            <a:normAutofit fontScale="92500" lnSpcReduction="10000"/>
          </a:bodyPr>
          <a:lstStyle/>
          <a:p>
            <a:r>
              <a:rPr lang="en-US" sz="2400" b="1" dirty="0" smtClean="0"/>
              <a:t>GFED4s:			402 </a:t>
            </a:r>
            <a:r>
              <a:rPr lang="en-US" sz="2400" b="1" dirty="0" err="1" smtClean="0"/>
              <a:t>Mha</a:t>
            </a:r>
            <a:r>
              <a:rPr lang="en-US" sz="2400" b="1" dirty="0" smtClean="0"/>
              <a:t>						2.18 </a:t>
            </a:r>
            <a:r>
              <a:rPr lang="en-US" sz="2400" b="1" dirty="0" err="1" smtClean="0"/>
              <a:t>PgC</a:t>
            </a:r>
            <a:r>
              <a:rPr lang="en-US" sz="2400" b="1" dirty="0" smtClean="0"/>
              <a:t>/year</a:t>
            </a:r>
          </a:p>
          <a:p>
            <a:endParaRPr lang="en-US" sz="2400" b="1" dirty="0" smtClean="0"/>
          </a:p>
          <a:p>
            <a:r>
              <a:rPr lang="en-US" sz="1500" b="1" dirty="0" smtClean="0"/>
              <a:t>(van der </a:t>
            </a:r>
            <a:r>
              <a:rPr lang="en-US" sz="1500" b="1" dirty="0" err="1" smtClean="0"/>
              <a:t>Werf</a:t>
            </a:r>
            <a:r>
              <a:rPr lang="en-US" sz="1500" b="1" dirty="0" smtClean="0"/>
              <a:t> in prep.)</a:t>
            </a:r>
            <a:endParaRPr lang="en-US" sz="1500" b="1" dirty="0"/>
          </a:p>
          <a:p>
            <a:endParaRPr lang="en-US" sz="2400" b="1" dirty="0" smtClean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523" y="2111152"/>
            <a:ext cx="4392488" cy="3160532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2803" y="2111152"/>
            <a:ext cx="4295378" cy="30906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6357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92" y="2060848"/>
            <a:ext cx="4254673" cy="306137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6365" y="2060848"/>
            <a:ext cx="4341328" cy="3123721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0" y="0"/>
            <a:ext cx="9144000" cy="620688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b="1" dirty="0" smtClean="0"/>
              <a:t>Fire </a:t>
            </a:r>
            <a:r>
              <a:rPr lang="mr-IN" sz="2800" b="1" dirty="0" smtClean="0"/>
              <a:t>–</a:t>
            </a:r>
            <a:r>
              <a:rPr lang="en-US" sz="2800" b="1" dirty="0" smtClean="0"/>
              <a:t>  Burned area </a:t>
            </a:r>
            <a:r>
              <a:rPr lang="en-US" sz="2800" b="1" dirty="0" smtClean="0">
                <a:sym typeface="Wingdings"/>
              </a:rPr>
              <a:t> Carbon Emissions</a:t>
            </a:r>
            <a:endParaRPr lang="en-US" sz="28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1979712" y="1264388"/>
            <a:ext cx="914400" cy="914400"/>
          </a:xfrm>
          <a:prstGeom prst="rect">
            <a:avLst/>
          </a:prstGeom>
          <a:noFill/>
        </p:spPr>
        <p:txBody>
          <a:bodyPr wrap="none" rtlCol="0">
            <a:normAutofit/>
          </a:bodyPr>
          <a:lstStyle/>
          <a:p>
            <a:pPr algn="ctr"/>
            <a:r>
              <a:rPr lang="en-US" sz="2400" b="1" dirty="0"/>
              <a:t>b</a:t>
            </a:r>
            <a:r>
              <a:rPr lang="en-US" sz="2400" b="1" dirty="0" smtClean="0"/>
              <a:t>urned area</a:t>
            </a:r>
          </a:p>
          <a:p>
            <a:pPr algn="ctr"/>
            <a:r>
              <a:rPr lang="en-US" sz="2400" b="1" dirty="0" smtClean="0"/>
              <a:t>2005 - 2011</a:t>
            </a:r>
            <a:endParaRPr lang="en-US" sz="2400" b="1" dirty="0" smtClean="0"/>
          </a:p>
        </p:txBody>
      </p:sp>
      <p:sp>
        <p:nvSpPr>
          <p:cNvPr id="8" name="TextBox 7"/>
          <p:cNvSpPr txBox="1"/>
          <p:nvPr/>
        </p:nvSpPr>
        <p:spPr>
          <a:xfrm>
            <a:off x="5724128" y="1196752"/>
            <a:ext cx="914400" cy="914400"/>
          </a:xfrm>
          <a:prstGeom prst="rect">
            <a:avLst/>
          </a:prstGeom>
          <a:noFill/>
        </p:spPr>
        <p:txBody>
          <a:bodyPr wrap="none" rtlCol="0">
            <a:normAutofit/>
          </a:bodyPr>
          <a:lstStyle/>
          <a:p>
            <a:r>
              <a:rPr lang="en-US" sz="2400" b="1" dirty="0" smtClean="0"/>
              <a:t> C emissions</a:t>
            </a:r>
          </a:p>
          <a:p>
            <a:r>
              <a:rPr lang="en-US" sz="2400" b="1" dirty="0" smtClean="0"/>
              <a:t>  2005 </a:t>
            </a:r>
            <a:r>
              <a:rPr lang="en-US" sz="2400" b="1" dirty="0"/>
              <a:t>- 2011</a:t>
            </a:r>
          </a:p>
          <a:p>
            <a:endParaRPr lang="en-US" sz="2400" b="1" dirty="0" smtClean="0"/>
          </a:p>
        </p:txBody>
      </p:sp>
      <p:sp>
        <p:nvSpPr>
          <p:cNvPr id="9" name="TextBox 8"/>
          <p:cNvSpPr txBox="1"/>
          <p:nvPr/>
        </p:nvSpPr>
        <p:spPr>
          <a:xfrm>
            <a:off x="251520" y="4797152"/>
            <a:ext cx="3888432" cy="304926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normAutofit/>
          </a:bodyPr>
          <a:lstStyle/>
          <a:p>
            <a:r>
              <a:rPr lang="en-US" sz="1000" dirty="0" smtClean="0"/>
              <a:t>2005</a:t>
            </a:r>
            <a:r>
              <a:rPr lang="en-US" sz="1000" dirty="0" smtClean="0"/>
              <a:t>.         2006.         2007         2008       2009.       2010       2011</a:t>
            </a:r>
            <a:r>
              <a:rPr lang="en-US" sz="1000" dirty="0" smtClean="0"/>
              <a:t> </a:t>
            </a:r>
            <a:endParaRPr lang="en-US" sz="1000" dirty="0" smtClean="0"/>
          </a:p>
        </p:txBody>
      </p:sp>
      <p:sp>
        <p:nvSpPr>
          <p:cNvPr id="10" name="TextBox 9"/>
          <p:cNvSpPr txBox="1"/>
          <p:nvPr/>
        </p:nvSpPr>
        <p:spPr>
          <a:xfrm>
            <a:off x="4572000" y="4834808"/>
            <a:ext cx="3888432" cy="304926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normAutofit/>
          </a:bodyPr>
          <a:lstStyle/>
          <a:p>
            <a:r>
              <a:rPr lang="en-US" sz="1000" dirty="0" smtClean="0"/>
              <a:t>2005</a:t>
            </a:r>
            <a:r>
              <a:rPr lang="en-US" sz="1000" dirty="0" smtClean="0"/>
              <a:t>.         2006.         2007         2008       2009.       2010       2011</a:t>
            </a:r>
            <a:r>
              <a:rPr lang="en-US" sz="1000" dirty="0" smtClean="0"/>
              <a:t> </a:t>
            </a:r>
            <a:endParaRPr lang="en-US" sz="1000" dirty="0" smtClean="0"/>
          </a:p>
        </p:txBody>
      </p:sp>
    </p:spTree>
    <p:extLst>
      <p:ext uri="{BB962C8B-B14F-4D97-AF65-F5344CB8AC3E}">
        <p14:creationId xmlns:p14="http://schemas.microsoft.com/office/powerpoint/2010/main" val="19299453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27108731"/>
              </p:ext>
            </p:extLst>
          </p:nvPr>
        </p:nvGraphicFramePr>
        <p:xfrm>
          <a:off x="1259632" y="1124744"/>
          <a:ext cx="6096000" cy="4754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19200"/>
                <a:gridCol w="1219200"/>
                <a:gridCol w="1219200"/>
                <a:gridCol w="1219200"/>
                <a:gridCol w="1219200"/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Simulation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Burned Area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Land Cover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Combustion completeness </a:t>
                      </a:r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Fire Carbon Emission [</a:t>
                      </a:r>
                      <a:r>
                        <a:rPr lang="en-US" dirty="0" err="1" smtClean="0"/>
                        <a:t>PgC</a:t>
                      </a:r>
                      <a:r>
                        <a:rPr lang="en-US" dirty="0" smtClean="0"/>
                        <a:t>/year]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JSBACH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FIRE CCI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JSBACH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f(soil</a:t>
                      </a:r>
                      <a:r>
                        <a:rPr lang="en-US" baseline="0" dirty="0" smtClean="0"/>
                        <a:t> moisture), max=0.3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/>
                        <a:t>2.19</a:t>
                      </a:r>
                      <a:endParaRPr lang="en-US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CCI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FIRE CCI</a:t>
                      </a:r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LC</a:t>
                      </a:r>
                      <a:r>
                        <a:rPr lang="en-US" baseline="0" dirty="0" smtClean="0"/>
                        <a:t> CCI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f(soil</a:t>
                      </a:r>
                      <a:r>
                        <a:rPr lang="en-US" baseline="0" dirty="0" smtClean="0"/>
                        <a:t> moisture), max=0.3</a:t>
                      </a:r>
                      <a:endParaRPr lang="en-US" dirty="0" smtClean="0"/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1" dirty="0" smtClean="0"/>
                        <a:t>1.86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JSBACH_Boreal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FIRE CCI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JSBACH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f(soil</a:t>
                      </a:r>
                      <a:r>
                        <a:rPr lang="en-US" baseline="0" dirty="0" smtClean="0"/>
                        <a:t> moisture), boreal = 0.6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1" dirty="0" smtClean="0"/>
                        <a:t>2.21</a:t>
                      </a: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" name="Rectangle 2"/>
          <p:cNvSpPr/>
          <p:nvPr/>
        </p:nvSpPr>
        <p:spPr>
          <a:xfrm>
            <a:off x="0" y="0"/>
            <a:ext cx="9144000" cy="620688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b="1" dirty="0" smtClean="0"/>
              <a:t>Fire </a:t>
            </a:r>
            <a:r>
              <a:rPr lang="mr-IN" sz="2800" b="1" dirty="0" smtClean="0"/>
              <a:t>–</a:t>
            </a:r>
            <a:r>
              <a:rPr lang="en-US" sz="2800" b="1" dirty="0" smtClean="0"/>
              <a:t>  Burned area </a:t>
            </a:r>
            <a:r>
              <a:rPr lang="en-US" sz="2800" b="1" dirty="0" smtClean="0">
                <a:sym typeface="Wingdings"/>
              </a:rPr>
              <a:t> Carbon Emissions</a:t>
            </a: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10671991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8801160"/>
              </p:ext>
            </p:extLst>
          </p:nvPr>
        </p:nvGraphicFramePr>
        <p:xfrm>
          <a:off x="1043608" y="1124744"/>
          <a:ext cx="7200800" cy="431019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40160"/>
                <a:gridCol w="1440160"/>
                <a:gridCol w="1440160"/>
                <a:gridCol w="1440160"/>
                <a:gridCol w="1440160"/>
              </a:tblGrid>
              <a:tr h="1481307">
                <a:tc>
                  <a:txBody>
                    <a:bodyPr/>
                    <a:lstStyle/>
                    <a:p>
                      <a:r>
                        <a:rPr lang="en-US" dirty="0" smtClean="0"/>
                        <a:t>Simulation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Burned Area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Land Cover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Combustion completeness </a:t>
                      </a:r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Fire Carbon Emission [</a:t>
                      </a:r>
                      <a:r>
                        <a:rPr lang="en-US" dirty="0" err="1" smtClean="0"/>
                        <a:t>PgC</a:t>
                      </a:r>
                      <a:r>
                        <a:rPr lang="en-US" dirty="0" smtClean="0"/>
                        <a:t>/year]</a:t>
                      </a:r>
                      <a:endParaRPr lang="en-US" dirty="0"/>
                    </a:p>
                  </a:txBody>
                  <a:tcPr/>
                </a:tc>
              </a:tr>
              <a:tr h="925817">
                <a:tc>
                  <a:txBody>
                    <a:bodyPr/>
                    <a:lstStyle/>
                    <a:p>
                      <a:r>
                        <a:rPr lang="en-US" dirty="0" smtClean="0"/>
                        <a:t>JSBACH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FIRE CCI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JSBACH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f(soil</a:t>
                      </a:r>
                      <a:r>
                        <a:rPr lang="en-US" baseline="0" dirty="0" smtClean="0"/>
                        <a:t> moisture), max=0.3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/>
                        <a:t>2.19</a:t>
                      </a:r>
                      <a:endParaRPr lang="en-US" b="1" dirty="0"/>
                    </a:p>
                  </a:txBody>
                  <a:tcPr/>
                </a:tc>
              </a:tr>
              <a:tr h="977252">
                <a:tc>
                  <a:txBody>
                    <a:bodyPr/>
                    <a:lstStyle/>
                    <a:p>
                      <a:r>
                        <a:rPr lang="en-US" dirty="0" smtClean="0"/>
                        <a:t>JSBACH</a:t>
                      </a:r>
                      <a:r>
                        <a:rPr lang="en-US" baseline="0" dirty="0" smtClean="0"/>
                        <a:t> +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FIRE CCI + uncertainty</a:t>
                      </a:r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JSBACH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f(soil</a:t>
                      </a:r>
                      <a:r>
                        <a:rPr lang="en-US" baseline="0" dirty="0" smtClean="0"/>
                        <a:t> moisture), max=0.3</a:t>
                      </a:r>
                      <a:endParaRPr lang="en-US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1" dirty="0" smtClean="0"/>
                        <a:t>2.52 (+15 %)</a:t>
                      </a:r>
                    </a:p>
                  </a:txBody>
                  <a:tcPr/>
                </a:tc>
              </a:tr>
              <a:tr h="925817">
                <a:tc>
                  <a:txBody>
                    <a:bodyPr/>
                    <a:lstStyle/>
                    <a:p>
                      <a:r>
                        <a:rPr lang="en-US" dirty="0" smtClean="0"/>
                        <a:t>JSBACH -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FIRE CCI - uncertainty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JSBACH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f(soil</a:t>
                      </a:r>
                      <a:r>
                        <a:rPr lang="en-US" baseline="0" dirty="0" smtClean="0"/>
                        <a:t> moisture), max=0.3</a:t>
                      </a:r>
                      <a:endParaRPr lang="en-US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1" dirty="0" smtClean="0"/>
                        <a:t>1.78 (-19%)</a:t>
                      </a: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127898" y="5661248"/>
            <a:ext cx="914400" cy="914400"/>
          </a:xfrm>
          <a:prstGeom prst="rect">
            <a:avLst/>
          </a:prstGeom>
          <a:noFill/>
        </p:spPr>
        <p:txBody>
          <a:bodyPr wrap="none" rtlCol="0">
            <a:normAutofit/>
          </a:bodyPr>
          <a:lstStyle/>
          <a:p>
            <a:pPr marL="342900" indent="-342900">
              <a:buFont typeface="Arial" charset="0"/>
              <a:buChar char="•"/>
            </a:pPr>
            <a:r>
              <a:rPr lang="en-US" sz="2000" dirty="0" smtClean="0"/>
              <a:t>Burned area Min= 248 </a:t>
            </a:r>
            <a:r>
              <a:rPr lang="en-US" sz="2000" dirty="0" err="1" smtClean="0"/>
              <a:t>Mha</a:t>
            </a:r>
            <a:r>
              <a:rPr lang="en-US" sz="2000" dirty="0" smtClean="0"/>
              <a:t> / Max = 444 </a:t>
            </a:r>
            <a:r>
              <a:rPr lang="en-US" sz="2000" dirty="0" err="1" smtClean="0"/>
              <a:t>Mha</a:t>
            </a:r>
            <a:r>
              <a:rPr lang="en-US" sz="2000" dirty="0" smtClean="0"/>
              <a:t>   +/- 28% </a:t>
            </a:r>
          </a:p>
          <a:p>
            <a:pPr marL="342900" indent="-342900">
              <a:buFont typeface="Arial" charset="0"/>
              <a:buChar char="•"/>
            </a:pPr>
            <a:endParaRPr lang="en-US" sz="2000" dirty="0" smtClean="0"/>
          </a:p>
        </p:txBody>
      </p:sp>
      <p:sp>
        <p:nvSpPr>
          <p:cNvPr id="4" name="Rectangle 3"/>
          <p:cNvSpPr/>
          <p:nvPr/>
        </p:nvSpPr>
        <p:spPr>
          <a:xfrm>
            <a:off x="0" y="0"/>
            <a:ext cx="9144000" cy="620688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b="1" dirty="0" smtClean="0"/>
              <a:t>Fire </a:t>
            </a:r>
            <a:r>
              <a:rPr lang="mr-IN" sz="2800" b="1" dirty="0" smtClean="0"/>
              <a:t>–</a:t>
            </a:r>
            <a:r>
              <a:rPr lang="en-US" sz="2800" b="1" dirty="0" smtClean="0"/>
              <a:t>  Burned area </a:t>
            </a:r>
            <a:r>
              <a:rPr lang="en-US" sz="2800" b="1" dirty="0" smtClean="0">
                <a:sym typeface="Wingdings"/>
              </a:rPr>
              <a:t> Carbon Emissions</a:t>
            </a: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13600095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79512" y="908720"/>
            <a:ext cx="7560840" cy="5112568"/>
          </a:xfrm>
          <a:prstGeom prst="rect">
            <a:avLst/>
          </a:prstGeom>
          <a:noFill/>
        </p:spPr>
        <p:txBody>
          <a:bodyPr wrap="none" rtlCol="0">
            <a:normAutofit/>
          </a:bodyPr>
          <a:lstStyle/>
          <a:p>
            <a:pPr marL="571500" indent="-571500">
              <a:buFont typeface="Arial" charset="0"/>
              <a:buChar char="•"/>
            </a:pPr>
            <a:endParaRPr lang="en-US" sz="1600" dirty="0" smtClean="0">
              <a:ea typeface="Arial" charset="0"/>
              <a:cs typeface="Arial" charset="0"/>
            </a:endParaRPr>
          </a:p>
          <a:p>
            <a:pPr marL="571500" indent="-571500">
              <a:buFont typeface="Arial" charset="0"/>
              <a:buChar char="•"/>
            </a:pPr>
            <a:r>
              <a:rPr lang="en-US" sz="1600" dirty="0" smtClean="0">
                <a:ea typeface="Arial" charset="0"/>
                <a:cs typeface="Arial" charset="0"/>
              </a:rPr>
              <a:t>ESA CCI burned area as boundary condition in JSBACH </a:t>
            </a:r>
            <a:r>
              <a:rPr lang="en-US" sz="1600" dirty="0" smtClean="0">
                <a:ea typeface="Arial" charset="0"/>
                <a:cs typeface="Arial" charset="0"/>
                <a:sym typeface="Wingdings"/>
              </a:rPr>
              <a:t> fire emissions</a:t>
            </a:r>
          </a:p>
          <a:p>
            <a:pPr marL="571500" indent="-571500">
              <a:buFont typeface="Arial" charset="0"/>
              <a:buChar char="•"/>
            </a:pPr>
            <a:endParaRPr lang="en-US" sz="1600" dirty="0">
              <a:ea typeface="Arial" charset="0"/>
              <a:cs typeface="Arial" charset="0"/>
              <a:sym typeface="Wingdings"/>
            </a:endParaRPr>
          </a:p>
          <a:p>
            <a:pPr marL="1028700" lvl="1" indent="-571500">
              <a:buFont typeface="Arial" charset="0"/>
              <a:buChar char="•"/>
            </a:pPr>
            <a:r>
              <a:rPr lang="en-US" sz="1600" dirty="0" smtClean="0">
                <a:ea typeface="Arial" charset="0"/>
                <a:cs typeface="Arial" charset="0"/>
                <a:sym typeface="Wingdings"/>
              </a:rPr>
              <a:t>Consistency between FIRE CCI and LC CCI assures that models burn </a:t>
            </a:r>
          </a:p>
          <a:p>
            <a:pPr lvl="1"/>
            <a:r>
              <a:rPr lang="en-US" sz="1600" dirty="0">
                <a:ea typeface="Arial" charset="0"/>
                <a:cs typeface="Arial" charset="0"/>
                <a:sym typeface="Wingdings"/>
              </a:rPr>
              <a:t>	 </a:t>
            </a:r>
            <a:r>
              <a:rPr lang="en-US" sz="1600" dirty="0" smtClean="0">
                <a:ea typeface="Arial" charset="0"/>
                <a:cs typeface="Arial" charset="0"/>
                <a:sym typeface="Wingdings"/>
              </a:rPr>
              <a:t>  the correct trees</a:t>
            </a:r>
            <a:endParaRPr lang="en-US" sz="1600" dirty="0">
              <a:ea typeface="Arial" charset="0"/>
              <a:cs typeface="Arial" charset="0"/>
            </a:endParaRPr>
          </a:p>
          <a:p>
            <a:endParaRPr lang="en-US" sz="1600" dirty="0" smtClean="0">
              <a:ea typeface="Arial" charset="0"/>
              <a:cs typeface="Arial" charset="0"/>
            </a:endParaRPr>
          </a:p>
          <a:p>
            <a:pPr marL="571500" indent="-571500">
              <a:buFont typeface="Arial" charset="0"/>
              <a:buChar char="•"/>
            </a:pPr>
            <a:endParaRPr lang="en-US" sz="1600" dirty="0">
              <a:ea typeface="Arial" charset="0"/>
              <a:cs typeface="Arial" charset="0"/>
            </a:endParaRPr>
          </a:p>
          <a:p>
            <a:pPr marL="571500" indent="-571500">
              <a:buFont typeface="Arial" charset="0"/>
              <a:buChar char="•"/>
            </a:pPr>
            <a:endParaRPr lang="en-US" sz="1600" dirty="0" smtClean="0">
              <a:ea typeface="Arial" charset="0"/>
              <a:cs typeface="Arial" charset="0"/>
            </a:endParaRPr>
          </a:p>
          <a:p>
            <a:pPr marL="571500" indent="-571500">
              <a:buFont typeface="Arial" charset="0"/>
              <a:buChar char="•"/>
            </a:pPr>
            <a:r>
              <a:rPr lang="en-US" sz="1600" dirty="0" smtClean="0">
                <a:ea typeface="Arial" charset="0"/>
                <a:cs typeface="Arial" charset="0"/>
              </a:rPr>
              <a:t>use new release of FIRE CCI (2000 </a:t>
            </a:r>
            <a:r>
              <a:rPr lang="mr-IN" sz="1600" dirty="0" smtClean="0">
                <a:ea typeface="Arial" charset="0"/>
                <a:cs typeface="Arial" charset="0"/>
              </a:rPr>
              <a:t>–</a:t>
            </a:r>
            <a:r>
              <a:rPr lang="en-US" sz="1600" dirty="0" smtClean="0">
                <a:ea typeface="Arial" charset="0"/>
                <a:cs typeface="Arial" charset="0"/>
              </a:rPr>
              <a:t> 2016) </a:t>
            </a:r>
          </a:p>
          <a:p>
            <a:endParaRPr lang="en-US" sz="1600" dirty="0" smtClean="0">
              <a:ea typeface="Arial" charset="0"/>
              <a:cs typeface="Arial" charset="0"/>
            </a:endParaRPr>
          </a:p>
          <a:p>
            <a:pPr marL="571500" indent="-571500">
              <a:buFont typeface="Arial" charset="0"/>
              <a:buChar char="•"/>
            </a:pPr>
            <a:r>
              <a:rPr lang="en-US" sz="1600" dirty="0" smtClean="0">
                <a:ea typeface="Arial" charset="0"/>
                <a:cs typeface="Arial" charset="0"/>
              </a:rPr>
              <a:t>ESA CCI b</a:t>
            </a:r>
            <a:r>
              <a:rPr lang="en-US" sz="1600" dirty="0" smtClean="0">
                <a:ea typeface="Arial" charset="0"/>
                <a:cs typeface="Arial" charset="0"/>
              </a:rPr>
              <a:t>urned area as boundary conditions in Vegetation Models</a:t>
            </a:r>
          </a:p>
          <a:p>
            <a:pPr marL="571500" indent="-571500">
              <a:buFont typeface="Arial" charset="0"/>
              <a:buChar char="•"/>
            </a:pPr>
            <a:endParaRPr lang="en-US" sz="1600" dirty="0">
              <a:ea typeface="Arial" charset="0"/>
              <a:cs typeface="Arial" charset="0"/>
            </a:endParaRPr>
          </a:p>
          <a:p>
            <a:pPr marL="1028700" lvl="1" indent="-571500">
              <a:buFont typeface="Arial" charset="0"/>
              <a:buChar char="•"/>
            </a:pPr>
            <a:r>
              <a:rPr lang="en-US" sz="1600" dirty="0" smtClean="0">
                <a:ea typeface="Arial" charset="0"/>
                <a:cs typeface="Arial" charset="0"/>
              </a:rPr>
              <a:t> Model </a:t>
            </a:r>
            <a:r>
              <a:rPr lang="en-US" sz="1600" dirty="0" err="1" smtClean="0">
                <a:ea typeface="Arial" charset="0"/>
                <a:cs typeface="Arial" charset="0"/>
              </a:rPr>
              <a:t>intercomparison</a:t>
            </a:r>
            <a:r>
              <a:rPr lang="en-US" sz="1600" dirty="0" smtClean="0">
                <a:ea typeface="Arial" charset="0"/>
                <a:cs typeface="Arial" charset="0"/>
              </a:rPr>
              <a:t> </a:t>
            </a:r>
          </a:p>
          <a:p>
            <a:pPr marL="1028700" lvl="1" indent="-571500">
              <a:buFont typeface="Arial" charset="0"/>
              <a:buChar char="•"/>
            </a:pPr>
            <a:r>
              <a:rPr lang="en-US" sz="1600" dirty="0">
                <a:ea typeface="Arial" charset="0"/>
                <a:cs typeface="Arial" charset="0"/>
              </a:rPr>
              <a:t> </a:t>
            </a:r>
            <a:r>
              <a:rPr lang="en-US" sz="1600" dirty="0" smtClean="0">
                <a:ea typeface="Arial" charset="0"/>
                <a:cs typeface="Arial" charset="0"/>
              </a:rPr>
              <a:t>Protocol development </a:t>
            </a:r>
          </a:p>
          <a:p>
            <a:pPr marL="1028700" lvl="1" indent="-571500">
              <a:buFont typeface="Arial" charset="0"/>
              <a:buChar char="•"/>
            </a:pPr>
            <a:endParaRPr lang="en-US" sz="1600" dirty="0">
              <a:ea typeface="Arial" charset="0"/>
              <a:cs typeface="Arial" charset="0"/>
            </a:endParaRPr>
          </a:p>
          <a:p>
            <a:pPr marL="1028700" lvl="1" indent="-571500">
              <a:buFont typeface="Arial" charset="0"/>
              <a:buChar char="•"/>
            </a:pPr>
            <a:endParaRPr lang="en-US" sz="1600" dirty="0" smtClean="0">
              <a:ea typeface="Arial" charset="0"/>
              <a:cs typeface="Arial" charset="0"/>
            </a:endParaRPr>
          </a:p>
          <a:p>
            <a:pPr marL="571500" indent="-571500">
              <a:buFont typeface="Arial" charset="0"/>
              <a:buChar char="•"/>
            </a:pPr>
            <a:r>
              <a:rPr lang="en-US" sz="1600" dirty="0">
                <a:ea typeface="Arial" charset="0"/>
                <a:cs typeface="Arial" charset="0"/>
              </a:rPr>
              <a:t> </a:t>
            </a:r>
            <a:r>
              <a:rPr lang="en-US" sz="1600" dirty="0" smtClean="0">
                <a:ea typeface="Arial" charset="0"/>
                <a:cs typeface="Arial" charset="0"/>
              </a:rPr>
              <a:t>Transport fire emissions </a:t>
            </a:r>
            <a:r>
              <a:rPr lang="en-US" sz="1600" dirty="0" smtClean="0">
                <a:ea typeface="Arial" charset="0"/>
                <a:cs typeface="Arial" charset="0"/>
                <a:sym typeface="Wingdings"/>
              </a:rPr>
              <a:t> compare to ESA CCI GHG </a:t>
            </a:r>
            <a:endParaRPr lang="en-US" sz="1600" dirty="0" smtClean="0">
              <a:ea typeface="Arial" charset="0"/>
              <a:cs typeface="Arial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0" y="0"/>
            <a:ext cx="9144000" cy="620688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b="1" dirty="0" smtClean="0"/>
              <a:t>Summary / Outlook</a:t>
            </a: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7706838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616" y="980728"/>
            <a:ext cx="6660232" cy="47922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72049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616" y="548680"/>
            <a:ext cx="7488832" cy="53884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54855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1640" y="1268760"/>
            <a:ext cx="6120680" cy="4404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09644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9144000" cy="620688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b="1" dirty="0" smtClean="0"/>
              <a:t>Fire </a:t>
            </a:r>
            <a:r>
              <a:rPr lang="mr-IN" sz="2800" b="1" dirty="0" smtClean="0"/>
              <a:t>–</a:t>
            </a:r>
            <a:r>
              <a:rPr lang="en-US" sz="2800" b="1" dirty="0" smtClean="0"/>
              <a:t> Soil Moisture</a:t>
            </a:r>
            <a:endParaRPr lang="en-US" sz="2800" b="1" dirty="0"/>
          </a:p>
        </p:txBody>
      </p:sp>
      <p:pic>
        <p:nvPicPr>
          <p:cNvPr id="8" name="Bild 2" descr="BA_geo_2006-2008b.pn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31" t="7828" r="51178" b="32280"/>
          <a:stretch/>
        </p:blipFill>
        <p:spPr>
          <a:xfrm>
            <a:off x="323527" y="1092674"/>
            <a:ext cx="2880321" cy="2912390"/>
          </a:xfrm>
          <a:prstGeom prst="rect">
            <a:avLst/>
          </a:prstGeom>
        </p:spPr>
      </p:pic>
      <p:sp>
        <p:nvSpPr>
          <p:cNvPr id="9" name="Rechteck 3"/>
          <p:cNvSpPr/>
          <p:nvPr/>
        </p:nvSpPr>
        <p:spPr>
          <a:xfrm>
            <a:off x="3923928" y="1043220"/>
            <a:ext cx="5040560" cy="3670300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0" name="Rechteck 3"/>
          <p:cNvSpPr/>
          <p:nvPr/>
        </p:nvSpPr>
        <p:spPr>
          <a:xfrm>
            <a:off x="3923928" y="1043220"/>
            <a:ext cx="5040560" cy="3670300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1" name="Textfeld 7"/>
          <p:cNvSpPr txBox="1"/>
          <p:nvPr/>
        </p:nvSpPr>
        <p:spPr>
          <a:xfrm>
            <a:off x="4127589" y="2276872"/>
            <a:ext cx="762010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6600" dirty="0" smtClean="0"/>
              <a:t>&amp;</a:t>
            </a:r>
            <a:endParaRPr lang="en-CA" sz="6600" dirty="0"/>
          </a:p>
        </p:txBody>
      </p:sp>
      <p:pic>
        <p:nvPicPr>
          <p:cNvPr id="12" name="Picture 11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552" r="48939"/>
          <a:stretch/>
        </p:blipFill>
        <p:spPr bwMode="auto">
          <a:xfrm>
            <a:off x="4889599" y="1993689"/>
            <a:ext cx="3682971" cy="19664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Textfeld 14"/>
          <p:cNvSpPr txBox="1"/>
          <p:nvPr/>
        </p:nvSpPr>
        <p:spPr>
          <a:xfrm>
            <a:off x="5190719" y="1244155"/>
            <a:ext cx="1076587" cy="461665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de-DE" sz="2400" b="1" dirty="0" smtClean="0"/>
              <a:t>CCI SM</a:t>
            </a:r>
            <a:endParaRPr lang="de-DE" sz="2400" b="1" dirty="0"/>
          </a:p>
        </p:txBody>
      </p:sp>
      <p:pic>
        <p:nvPicPr>
          <p:cNvPr id="15" name="Bild 2" descr="BA_geo_2006-2008b.pn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002" t="39030" r="7107" b="32280"/>
          <a:stretch/>
        </p:blipFill>
        <p:spPr>
          <a:xfrm>
            <a:off x="370043" y="4280143"/>
            <a:ext cx="2880320" cy="1395121"/>
          </a:xfrm>
          <a:prstGeom prst="rect">
            <a:avLst/>
          </a:prstGeom>
        </p:spPr>
      </p:pic>
      <p:pic>
        <p:nvPicPr>
          <p:cNvPr id="16" name="Bild 2" descr="BA_geo_2006-2008b.pn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2907" t="7830" r="510" b="2118"/>
          <a:stretch/>
        </p:blipFill>
        <p:spPr>
          <a:xfrm>
            <a:off x="3356466" y="1159377"/>
            <a:ext cx="432048" cy="43789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063458" y="603354"/>
            <a:ext cx="914400" cy="914400"/>
          </a:xfrm>
          <a:prstGeom prst="rect">
            <a:avLst/>
          </a:prstGeom>
          <a:noFill/>
        </p:spPr>
        <p:txBody>
          <a:bodyPr wrap="none" rtlCol="0">
            <a:normAutofit/>
          </a:bodyPr>
          <a:lstStyle/>
          <a:p>
            <a:endParaRPr lang="en-US" sz="1000" dirty="0" smtClean="0"/>
          </a:p>
        </p:txBody>
      </p:sp>
      <p:sp>
        <p:nvSpPr>
          <p:cNvPr id="6" name="TextBox 5"/>
          <p:cNvSpPr txBox="1"/>
          <p:nvPr/>
        </p:nvSpPr>
        <p:spPr>
          <a:xfrm rot="16200000">
            <a:off x="4045" y="1248620"/>
            <a:ext cx="914400" cy="914400"/>
          </a:xfrm>
          <a:prstGeom prst="rect">
            <a:avLst/>
          </a:prstGeom>
          <a:noFill/>
        </p:spPr>
        <p:txBody>
          <a:bodyPr wrap="none" rtlCol="0">
            <a:normAutofit/>
          </a:bodyPr>
          <a:lstStyle/>
          <a:p>
            <a:r>
              <a:rPr lang="en-US" sz="1400" dirty="0" smtClean="0"/>
              <a:t>ESA CCI</a:t>
            </a:r>
            <a:endParaRPr lang="en-US" sz="1400" dirty="0" smtClean="0"/>
          </a:p>
        </p:txBody>
      </p:sp>
      <p:sp>
        <p:nvSpPr>
          <p:cNvPr id="19" name="TextBox 18"/>
          <p:cNvSpPr txBox="1"/>
          <p:nvPr/>
        </p:nvSpPr>
        <p:spPr>
          <a:xfrm rot="16200000">
            <a:off x="22554" y="2790953"/>
            <a:ext cx="914400" cy="914400"/>
          </a:xfrm>
          <a:prstGeom prst="rect">
            <a:avLst/>
          </a:prstGeom>
          <a:noFill/>
        </p:spPr>
        <p:txBody>
          <a:bodyPr wrap="none" rtlCol="0">
            <a:normAutofit/>
          </a:bodyPr>
          <a:lstStyle/>
          <a:p>
            <a:r>
              <a:rPr lang="en-US" sz="1400" dirty="0" smtClean="0"/>
              <a:t>GFEDv3</a:t>
            </a:r>
            <a:endParaRPr lang="en-US" sz="1400" dirty="0" smtClean="0"/>
          </a:p>
        </p:txBody>
      </p:sp>
      <p:sp>
        <p:nvSpPr>
          <p:cNvPr id="20" name="TextBox 19"/>
          <p:cNvSpPr txBox="1"/>
          <p:nvPr/>
        </p:nvSpPr>
        <p:spPr>
          <a:xfrm rot="16200000">
            <a:off x="30558" y="4455530"/>
            <a:ext cx="914400" cy="914400"/>
          </a:xfrm>
          <a:prstGeom prst="rect">
            <a:avLst/>
          </a:prstGeom>
          <a:noFill/>
        </p:spPr>
        <p:txBody>
          <a:bodyPr wrap="none" rtlCol="0">
            <a:normAutofit/>
          </a:bodyPr>
          <a:lstStyle/>
          <a:p>
            <a:r>
              <a:rPr lang="en-US" sz="1400" dirty="0" smtClean="0"/>
              <a:t>GFEDv4</a:t>
            </a:r>
            <a:endParaRPr lang="en-US" sz="1400" dirty="0" smtClean="0"/>
          </a:p>
        </p:txBody>
      </p:sp>
    </p:spTree>
    <p:extLst>
      <p:ext uri="{BB962C8B-B14F-4D97-AF65-F5344CB8AC3E}">
        <p14:creationId xmlns:p14="http://schemas.microsoft.com/office/powerpoint/2010/main" val="925686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9144000" cy="620688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b="1" dirty="0" smtClean="0"/>
              <a:t>Fire </a:t>
            </a:r>
            <a:r>
              <a:rPr lang="mr-IN" sz="2800" b="1" dirty="0" smtClean="0"/>
              <a:t>–</a:t>
            </a:r>
            <a:r>
              <a:rPr lang="en-US" sz="2800" b="1" dirty="0" smtClean="0"/>
              <a:t> Soil Moisture</a:t>
            </a:r>
            <a:endParaRPr lang="en-US" sz="2800" b="1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4366" y="836712"/>
            <a:ext cx="7195267" cy="5182841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635896" y="5590975"/>
            <a:ext cx="1944216" cy="430313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normAutofit lnSpcReduction="10000"/>
          </a:bodyPr>
          <a:lstStyle/>
          <a:p>
            <a:endParaRPr lang="en-US" sz="1200" dirty="0" smtClean="0"/>
          </a:p>
          <a:p>
            <a:r>
              <a:rPr lang="en-US" sz="1200" dirty="0" smtClean="0"/>
              <a:t>Relative soil moisture [%]</a:t>
            </a:r>
            <a:endParaRPr lang="en-US" sz="1200" dirty="0" smtClean="0"/>
          </a:p>
        </p:txBody>
      </p:sp>
      <p:sp>
        <p:nvSpPr>
          <p:cNvPr id="16" name="TextBox 15"/>
          <p:cNvSpPr txBox="1"/>
          <p:nvPr/>
        </p:nvSpPr>
        <p:spPr>
          <a:xfrm rot="16200000">
            <a:off x="574690" y="3212976"/>
            <a:ext cx="1944216" cy="430313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normAutofit lnSpcReduction="10000"/>
          </a:bodyPr>
          <a:lstStyle/>
          <a:p>
            <a:endParaRPr lang="en-US" sz="1200" dirty="0" smtClean="0"/>
          </a:p>
          <a:p>
            <a:r>
              <a:rPr lang="en-US" sz="1200" dirty="0" smtClean="0"/>
              <a:t>relative burned area []</a:t>
            </a:r>
            <a:endParaRPr lang="en-US" sz="1200" dirty="0" smtClean="0"/>
          </a:p>
        </p:txBody>
      </p:sp>
    </p:spTree>
    <p:extLst>
      <p:ext uri="{BB962C8B-B14F-4D97-AF65-F5344CB8AC3E}">
        <p14:creationId xmlns:p14="http://schemas.microsoft.com/office/powerpoint/2010/main" val="4201582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9144000" cy="620688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b="1" dirty="0" smtClean="0"/>
              <a:t>Fire </a:t>
            </a:r>
            <a:r>
              <a:rPr lang="mr-IN" sz="2800" b="1" dirty="0" smtClean="0"/>
              <a:t>–</a:t>
            </a:r>
            <a:r>
              <a:rPr lang="en-US" sz="2800" b="1" dirty="0" smtClean="0"/>
              <a:t> Soil Moisture</a:t>
            </a:r>
            <a:endParaRPr lang="en-US" sz="2800" b="1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2319" y="1340768"/>
            <a:ext cx="6159362" cy="443666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851920" y="5517232"/>
            <a:ext cx="1944216" cy="358305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noAutofit/>
          </a:bodyPr>
          <a:lstStyle/>
          <a:p>
            <a:endParaRPr lang="en-US" sz="1200" dirty="0" smtClean="0"/>
          </a:p>
          <a:p>
            <a:r>
              <a:rPr lang="en-US" sz="1200" dirty="0" smtClean="0"/>
              <a:t>Relative peak deviation []</a:t>
            </a:r>
            <a:endParaRPr lang="en-US" sz="1200" dirty="0" smtClean="0"/>
          </a:p>
        </p:txBody>
      </p:sp>
      <p:sp>
        <p:nvSpPr>
          <p:cNvPr id="7" name="TextBox 6"/>
          <p:cNvSpPr txBox="1"/>
          <p:nvPr/>
        </p:nvSpPr>
        <p:spPr>
          <a:xfrm rot="16200000">
            <a:off x="699364" y="3213843"/>
            <a:ext cx="1944216" cy="358305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noAutofit/>
          </a:bodyPr>
          <a:lstStyle/>
          <a:p>
            <a:endParaRPr lang="en-US" sz="1200" dirty="0" smtClean="0"/>
          </a:p>
          <a:p>
            <a:r>
              <a:rPr lang="en-US" sz="1200" dirty="0" smtClean="0"/>
              <a:t>Relative width deviation []</a:t>
            </a:r>
            <a:endParaRPr lang="en-US" sz="1200" dirty="0" smtClean="0"/>
          </a:p>
        </p:txBody>
      </p:sp>
    </p:spTree>
    <p:extLst>
      <p:ext uri="{BB962C8B-B14F-4D97-AF65-F5344CB8AC3E}">
        <p14:creationId xmlns:p14="http://schemas.microsoft.com/office/powerpoint/2010/main" val="5672239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9144000" cy="620688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b="1" dirty="0" smtClean="0"/>
              <a:t>Fire </a:t>
            </a:r>
            <a:r>
              <a:rPr lang="mr-IN" sz="2800" b="1" dirty="0" smtClean="0"/>
              <a:t>–</a:t>
            </a:r>
            <a:r>
              <a:rPr lang="en-US" sz="2800" b="1" dirty="0" smtClean="0"/>
              <a:t> Soil Moisture</a:t>
            </a:r>
            <a:endParaRPr lang="en-US" sz="2800" b="1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2319" y="1340768"/>
            <a:ext cx="6159362" cy="4436666"/>
          </a:xfrm>
          <a:prstGeom prst="rect">
            <a:avLst/>
          </a:prstGeom>
        </p:spPr>
      </p:pic>
      <p:sp>
        <p:nvSpPr>
          <p:cNvPr id="2" name="Oval 1"/>
          <p:cNvSpPr/>
          <p:nvPr/>
        </p:nvSpPr>
        <p:spPr>
          <a:xfrm>
            <a:off x="3779912" y="2983037"/>
            <a:ext cx="504056" cy="576064"/>
          </a:xfrm>
          <a:prstGeom prst="ellipse">
            <a:avLst/>
          </a:prstGeom>
          <a:noFill/>
          <a:ln w="28575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5966792" y="5777434"/>
            <a:ext cx="914400" cy="914400"/>
          </a:xfrm>
          <a:prstGeom prst="rect">
            <a:avLst/>
          </a:prstGeom>
          <a:noFill/>
        </p:spPr>
        <p:txBody>
          <a:bodyPr wrap="none" rtlCol="0">
            <a:normAutofit/>
          </a:bodyPr>
          <a:lstStyle/>
          <a:p>
            <a:r>
              <a:rPr lang="en-US" dirty="0" smtClean="0"/>
              <a:t>MPI-ESM / CMIP6 simulations</a:t>
            </a:r>
            <a:endParaRPr lang="en-US" dirty="0" smtClean="0"/>
          </a:p>
        </p:txBody>
      </p:sp>
      <p:sp>
        <p:nvSpPr>
          <p:cNvPr id="11" name="TextBox 10"/>
          <p:cNvSpPr txBox="1"/>
          <p:nvPr/>
        </p:nvSpPr>
        <p:spPr>
          <a:xfrm>
            <a:off x="3851920" y="5517232"/>
            <a:ext cx="1944216" cy="358305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noAutofit/>
          </a:bodyPr>
          <a:lstStyle/>
          <a:p>
            <a:endParaRPr lang="en-US" sz="1200" dirty="0" smtClean="0"/>
          </a:p>
          <a:p>
            <a:r>
              <a:rPr lang="en-US" sz="1200" dirty="0" smtClean="0"/>
              <a:t>Relative peak deviation []</a:t>
            </a:r>
            <a:endParaRPr lang="en-US" sz="1200" dirty="0" smtClean="0"/>
          </a:p>
        </p:txBody>
      </p:sp>
      <p:sp>
        <p:nvSpPr>
          <p:cNvPr id="12" name="TextBox 11"/>
          <p:cNvSpPr txBox="1"/>
          <p:nvPr/>
        </p:nvSpPr>
        <p:spPr>
          <a:xfrm rot="16200000">
            <a:off x="699364" y="3213843"/>
            <a:ext cx="1944216" cy="358305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noAutofit/>
          </a:bodyPr>
          <a:lstStyle/>
          <a:p>
            <a:endParaRPr lang="en-US" sz="1200" dirty="0" smtClean="0"/>
          </a:p>
          <a:p>
            <a:r>
              <a:rPr lang="en-US" sz="1200" dirty="0" smtClean="0"/>
              <a:t>Relative width deviation []</a:t>
            </a:r>
            <a:endParaRPr lang="en-US" sz="1200" dirty="0" smtClean="0"/>
          </a:p>
        </p:txBody>
      </p:sp>
      <p:cxnSp>
        <p:nvCxnSpPr>
          <p:cNvPr id="6" name="Straight Connector 5"/>
          <p:cNvCxnSpPr>
            <a:stCxn id="2" idx="4"/>
          </p:cNvCxnSpPr>
          <p:nvPr/>
        </p:nvCxnSpPr>
        <p:spPr>
          <a:xfrm>
            <a:off x="4031940" y="3559101"/>
            <a:ext cx="0" cy="2390179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>
            <a:off x="4031940" y="5949280"/>
            <a:ext cx="1908212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107047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9144000" cy="620688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b="1" dirty="0" smtClean="0"/>
              <a:t>Fire </a:t>
            </a:r>
            <a:r>
              <a:rPr lang="mr-IN" sz="2800" b="1" dirty="0" smtClean="0"/>
              <a:t>–</a:t>
            </a:r>
            <a:r>
              <a:rPr lang="en-US" sz="2800" b="1" dirty="0" smtClean="0"/>
              <a:t>  Burned area </a:t>
            </a:r>
            <a:r>
              <a:rPr lang="en-US" sz="2800" b="1" dirty="0" smtClean="0">
                <a:sym typeface="Wingdings"/>
              </a:rPr>
              <a:t> Carbon Emissions</a:t>
            </a:r>
            <a:endParaRPr lang="en-US" sz="2800" b="1" dirty="0"/>
          </a:p>
        </p:txBody>
      </p:sp>
      <p:sp>
        <p:nvSpPr>
          <p:cNvPr id="2" name="Rectangle 1"/>
          <p:cNvSpPr/>
          <p:nvPr/>
        </p:nvSpPr>
        <p:spPr>
          <a:xfrm>
            <a:off x="971600" y="1844824"/>
            <a:ext cx="1872208" cy="936104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Burned Area	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419872" y="1844824"/>
            <a:ext cx="1872208" cy="936104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Biomass consumed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6372200" y="1841167"/>
            <a:ext cx="1872208" cy="936104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Fire Emissions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3" name="Plus 2"/>
          <p:cNvSpPr/>
          <p:nvPr/>
        </p:nvSpPr>
        <p:spPr>
          <a:xfrm>
            <a:off x="2951820" y="2093195"/>
            <a:ext cx="360040" cy="432048"/>
          </a:xfrm>
          <a:prstGeom prst="mathPlus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ight Arrow 6"/>
          <p:cNvSpPr/>
          <p:nvPr/>
        </p:nvSpPr>
        <p:spPr>
          <a:xfrm>
            <a:off x="5580112" y="2197550"/>
            <a:ext cx="504056" cy="327693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0450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9144000" cy="620688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b="1" dirty="0" smtClean="0"/>
              <a:t>Fire </a:t>
            </a:r>
            <a:r>
              <a:rPr lang="mr-IN" sz="2800" b="1" dirty="0" smtClean="0"/>
              <a:t>–</a:t>
            </a:r>
            <a:r>
              <a:rPr lang="en-US" sz="2800" b="1" dirty="0" smtClean="0"/>
              <a:t>  Burned area </a:t>
            </a:r>
            <a:r>
              <a:rPr lang="en-US" sz="2800" b="1" dirty="0" smtClean="0">
                <a:sym typeface="Wingdings"/>
              </a:rPr>
              <a:t> Carbon Emissions</a:t>
            </a:r>
            <a:endParaRPr lang="en-US" sz="2800" b="1" dirty="0"/>
          </a:p>
        </p:txBody>
      </p:sp>
      <p:sp>
        <p:nvSpPr>
          <p:cNvPr id="2" name="Rectangle 1"/>
          <p:cNvSpPr/>
          <p:nvPr/>
        </p:nvSpPr>
        <p:spPr>
          <a:xfrm>
            <a:off x="971600" y="1844824"/>
            <a:ext cx="1872208" cy="936104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Burned Area	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419872" y="1844824"/>
            <a:ext cx="1872208" cy="936104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Biomass consumed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6372200" y="1841167"/>
            <a:ext cx="1872208" cy="936104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Fire Emissions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3" name="Plus 2"/>
          <p:cNvSpPr/>
          <p:nvPr/>
        </p:nvSpPr>
        <p:spPr>
          <a:xfrm>
            <a:off x="2951820" y="2093195"/>
            <a:ext cx="360040" cy="432048"/>
          </a:xfrm>
          <a:prstGeom prst="mathPlus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ight Arrow 6"/>
          <p:cNvSpPr/>
          <p:nvPr/>
        </p:nvSpPr>
        <p:spPr>
          <a:xfrm>
            <a:off x="5580112" y="2197550"/>
            <a:ext cx="504056" cy="327693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971600" y="3125300"/>
            <a:ext cx="914400" cy="914400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r>
              <a:rPr lang="en-US" sz="2000" b="1" dirty="0" smtClean="0"/>
              <a:t>Fire </a:t>
            </a:r>
            <a:r>
              <a:rPr lang="en-US" sz="2000" b="1" dirty="0"/>
              <a:t>CCI v 4.1</a:t>
            </a:r>
            <a:endParaRPr lang="en-US" sz="2000" b="1" dirty="0" smtClean="0"/>
          </a:p>
          <a:p>
            <a:pPr marL="171450" indent="-171450">
              <a:buFont typeface="Arial" charset="0"/>
              <a:buChar char="•"/>
            </a:pPr>
            <a:endParaRPr lang="en-US" sz="2000" dirty="0"/>
          </a:p>
          <a:p>
            <a:r>
              <a:rPr lang="en-US" sz="2000" dirty="0" smtClean="0"/>
              <a:t>2005 </a:t>
            </a:r>
            <a:r>
              <a:rPr lang="mr-IN" sz="2000" dirty="0" smtClean="0"/>
              <a:t>–</a:t>
            </a:r>
            <a:r>
              <a:rPr lang="en-US" sz="2000" dirty="0" smtClean="0"/>
              <a:t> 2011</a:t>
            </a:r>
          </a:p>
          <a:p>
            <a:endParaRPr lang="en-US" sz="2000" dirty="0"/>
          </a:p>
          <a:p>
            <a:r>
              <a:rPr lang="en-US" sz="2000" dirty="0" smtClean="0"/>
              <a:t>0.25 x 0.25</a:t>
            </a:r>
          </a:p>
          <a:p>
            <a:r>
              <a:rPr lang="en-US" sz="2000" dirty="0" smtClean="0"/>
              <a:t>Bi-weekly</a:t>
            </a:r>
            <a:endParaRPr lang="en-US" sz="2000" dirty="0" smtClean="0"/>
          </a:p>
        </p:txBody>
      </p:sp>
    </p:spTree>
    <p:extLst>
      <p:ext uri="{BB962C8B-B14F-4D97-AF65-F5344CB8AC3E}">
        <p14:creationId xmlns:p14="http://schemas.microsoft.com/office/powerpoint/2010/main" val="19610234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9144000" cy="620688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b="1" dirty="0" smtClean="0"/>
              <a:t>Fire </a:t>
            </a:r>
            <a:r>
              <a:rPr lang="mr-IN" sz="2800" b="1" dirty="0" smtClean="0"/>
              <a:t>–</a:t>
            </a:r>
            <a:r>
              <a:rPr lang="en-US" sz="2800" b="1" dirty="0" smtClean="0"/>
              <a:t>  Burned area </a:t>
            </a:r>
            <a:r>
              <a:rPr lang="en-US" sz="2800" b="1" dirty="0" smtClean="0">
                <a:sym typeface="Wingdings"/>
              </a:rPr>
              <a:t> Carbon Emissions</a:t>
            </a:r>
            <a:endParaRPr lang="en-US" sz="2800" b="1" dirty="0"/>
          </a:p>
        </p:txBody>
      </p:sp>
      <p:sp>
        <p:nvSpPr>
          <p:cNvPr id="2" name="Rectangle 1"/>
          <p:cNvSpPr/>
          <p:nvPr/>
        </p:nvSpPr>
        <p:spPr>
          <a:xfrm>
            <a:off x="971600" y="1844824"/>
            <a:ext cx="1872208" cy="936104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Burned Area	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419872" y="1844824"/>
            <a:ext cx="1872208" cy="936104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Biomass consumed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6372200" y="1841167"/>
            <a:ext cx="1872208" cy="936104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Fire Emissions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3" name="Plus 2"/>
          <p:cNvSpPr/>
          <p:nvPr/>
        </p:nvSpPr>
        <p:spPr>
          <a:xfrm>
            <a:off x="2951820" y="2093195"/>
            <a:ext cx="360040" cy="432048"/>
          </a:xfrm>
          <a:prstGeom prst="mathPlus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ight Arrow 6"/>
          <p:cNvSpPr/>
          <p:nvPr/>
        </p:nvSpPr>
        <p:spPr>
          <a:xfrm>
            <a:off x="5580112" y="2197550"/>
            <a:ext cx="504056" cy="327693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971600" y="3125300"/>
            <a:ext cx="914400" cy="914400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r>
              <a:rPr lang="en-US" sz="2000" b="1" dirty="0" smtClean="0"/>
              <a:t>Fire </a:t>
            </a:r>
            <a:r>
              <a:rPr lang="en-US" sz="2000" b="1" dirty="0"/>
              <a:t>CCI v </a:t>
            </a:r>
            <a:r>
              <a:rPr lang="en-US" sz="2000" b="1" dirty="0" smtClean="0"/>
              <a:t>4.1</a:t>
            </a:r>
            <a:endParaRPr lang="en-US" sz="2000" b="1" dirty="0" smtClean="0"/>
          </a:p>
          <a:p>
            <a:pPr marL="171450" indent="-171450">
              <a:buFont typeface="Arial" charset="0"/>
              <a:buChar char="•"/>
            </a:pPr>
            <a:endParaRPr lang="en-US" sz="2000" dirty="0"/>
          </a:p>
          <a:p>
            <a:r>
              <a:rPr lang="en-US" sz="2000" dirty="0" smtClean="0"/>
              <a:t>2005 </a:t>
            </a:r>
            <a:r>
              <a:rPr lang="mr-IN" sz="2000" dirty="0" smtClean="0"/>
              <a:t>–</a:t>
            </a:r>
            <a:r>
              <a:rPr lang="en-US" sz="2000" dirty="0" smtClean="0"/>
              <a:t> 2011</a:t>
            </a:r>
          </a:p>
          <a:p>
            <a:endParaRPr lang="en-US" sz="2000" dirty="0"/>
          </a:p>
          <a:p>
            <a:r>
              <a:rPr lang="en-US" sz="2000" dirty="0" smtClean="0"/>
              <a:t>0.25 x 0.25</a:t>
            </a:r>
          </a:p>
          <a:p>
            <a:r>
              <a:rPr lang="en-US" sz="2000" dirty="0" smtClean="0"/>
              <a:t>Bi-weekly</a:t>
            </a:r>
            <a:endParaRPr lang="en-US" sz="2000" dirty="0" smtClean="0"/>
          </a:p>
        </p:txBody>
      </p:sp>
      <p:sp>
        <p:nvSpPr>
          <p:cNvPr id="9" name="TextBox 8"/>
          <p:cNvSpPr txBox="1"/>
          <p:nvPr/>
        </p:nvSpPr>
        <p:spPr>
          <a:xfrm>
            <a:off x="3419872" y="3125300"/>
            <a:ext cx="914400" cy="914400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r>
              <a:rPr lang="en-US" sz="2000" b="1" dirty="0" smtClean="0"/>
              <a:t>Vegetation Model</a:t>
            </a:r>
          </a:p>
          <a:p>
            <a:endParaRPr lang="en-US" sz="2000" b="1" dirty="0"/>
          </a:p>
          <a:p>
            <a:r>
              <a:rPr lang="en-US" sz="2000" b="1" dirty="0" smtClean="0"/>
              <a:t>JSBACH (MPI-ESM)</a:t>
            </a:r>
          </a:p>
          <a:p>
            <a:endParaRPr lang="en-US" dirty="0" smtClean="0"/>
          </a:p>
          <a:p>
            <a:pPr marL="285750" indent="-285750">
              <a:buFontTx/>
              <a:buChar char="-"/>
            </a:pPr>
            <a:r>
              <a:rPr lang="en-US" dirty="0"/>
              <a:t> </a:t>
            </a:r>
            <a:r>
              <a:rPr lang="en-US" dirty="0" smtClean="0"/>
              <a:t>what is burning (tree/grass)?</a:t>
            </a:r>
          </a:p>
          <a:p>
            <a:pPr marL="285750" indent="-285750">
              <a:buFontTx/>
              <a:buChar char="-"/>
            </a:pPr>
            <a:r>
              <a:rPr lang="en-US" dirty="0"/>
              <a:t> </a:t>
            </a:r>
            <a:r>
              <a:rPr lang="en-US" dirty="0" smtClean="0"/>
              <a:t>how much is burning ?</a:t>
            </a:r>
          </a:p>
          <a:p>
            <a:pPr marL="285750" indent="-285750">
              <a:buFontTx/>
              <a:buChar char="-"/>
            </a:pPr>
            <a:r>
              <a:rPr lang="en-US" dirty="0"/>
              <a:t> </a:t>
            </a:r>
            <a:r>
              <a:rPr lang="en-US" dirty="0" smtClean="0"/>
              <a:t>did the fire kill the tree?</a:t>
            </a:r>
          </a:p>
          <a:p>
            <a:pPr marL="285750" indent="-285750">
              <a:buFontTx/>
              <a:buChar char="-"/>
            </a:pPr>
            <a:r>
              <a:rPr lang="en-US" dirty="0"/>
              <a:t> </a:t>
            </a:r>
            <a:r>
              <a:rPr lang="en-US" dirty="0" smtClean="0"/>
              <a:t>what happened before 2005?</a:t>
            </a:r>
          </a:p>
        </p:txBody>
      </p:sp>
    </p:spTree>
    <p:extLst>
      <p:ext uri="{BB962C8B-B14F-4D97-AF65-F5344CB8AC3E}">
        <p14:creationId xmlns:p14="http://schemas.microsoft.com/office/powerpoint/2010/main" val="1651256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9144000" cy="620688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b="1" dirty="0" smtClean="0"/>
              <a:t>Fire </a:t>
            </a:r>
            <a:r>
              <a:rPr lang="mr-IN" sz="2800" b="1" dirty="0" smtClean="0"/>
              <a:t>–</a:t>
            </a:r>
            <a:r>
              <a:rPr lang="en-US" sz="2800" b="1" dirty="0" smtClean="0"/>
              <a:t>  Burned area </a:t>
            </a:r>
            <a:r>
              <a:rPr lang="en-US" sz="2800" b="1" dirty="0" smtClean="0">
                <a:sym typeface="Wingdings"/>
              </a:rPr>
              <a:t> Carbon Emissions</a:t>
            </a:r>
            <a:endParaRPr lang="en-US" sz="2800" b="1" dirty="0"/>
          </a:p>
        </p:txBody>
      </p:sp>
      <p:sp>
        <p:nvSpPr>
          <p:cNvPr id="2" name="Rectangle 1"/>
          <p:cNvSpPr/>
          <p:nvPr/>
        </p:nvSpPr>
        <p:spPr>
          <a:xfrm>
            <a:off x="971600" y="1844824"/>
            <a:ext cx="1872208" cy="936104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Burned Area	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419872" y="1844824"/>
            <a:ext cx="1872208" cy="936104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Biomass consumed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6372200" y="1841167"/>
            <a:ext cx="1872208" cy="936104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Fire Emissions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3" name="Plus 2"/>
          <p:cNvSpPr/>
          <p:nvPr/>
        </p:nvSpPr>
        <p:spPr>
          <a:xfrm>
            <a:off x="2951820" y="2093195"/>
            <a:ext cx="360040" cy="432048"/>
          </a:xfrm>
          <a:prstGeom prst="mathPlus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ight Arrow 6"/>
          <p:cNvSpPr/>
          <p:nvPr/>
        </p:nvSpPr>
        <p:spPr>
          <a:xfrm>
            <a:off x="5580112" y="2197550"/>
            <a:ext cx="504056" cy="327693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3419872" y="3125300"/>
            <a:ext cx="914400" cy="914400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r>
              <a:rPr lang="en-US" sz="2000" b="1" dirty="0" smtClean="0"/>
              <a:t>Vegetation Model</a:t>
            </a:r>
          </a:p>
          <a:p>
            <a:endParaRPr lang="en-US" sz="2000" b="1" dirty="0"/>
          </a:p>
          <a:p>
            <a:r>
              <a:rPr lang="en-US" sz="2000" b="1" dirty="0"/>
              <a:t>JSBACH (MPI-ESM</a:t>
            </a:r>
            <a:r>
              <a:rPr lang="en-US" sz="2000" b="1" dirty="0" smtClean="0"/>
              <a:t>)</a:t>
            </a:r>
          </a:p>
          <a:p>
            <a:endParaRPr lang="en-US" dirty="0" smtClean="0"/>
          </a:p>
          <a:p>
            <a:pPr marL="285750" indent="-285750">
              <a:buFontTx/>
              <a:buChar char="-"/>
            </a:pPr>
            <a:r>
              <a:rPr lang="en-US" dirty="0"/>
              <a:t> </a:t>
            </a:r>
            <a:r>
              <a:rPr lang="en-US" dirty="0" smtClean="0"/>
              <a:t>what is burning (tree/grass)?</a:t>
            </a:r>
          </a:p>
          <a:p>
            <a:pPr marL="285750" indent="-285750">
              <a:buFontTx/>
              <a:buChar char="-"/>
            </a:pPr>
            <a:r>
              <a:rPr lang="en-US" dirty="0"/>
              <a:t> </a:t>
            </a:r>
            <a:r>
              <a:rPr lang="en-US" dirty="0" smtClean="0"/>
              <a:t>how much is burning ?</a:t>
            </a:r>
          </a:p>
          <a:p>
            <a:pPr marL="285750" indent="-285750">
              <a:buFontTx/>
              <a:buChar char="-"/>
            </a:pPr>
            <a:r>
              <a:rPr lang="en-US" dirty="0"/>
              <a:t> </a:t>
            </a:r>
            <a:r>
              <a:rPr lang="en-US" dirty="0" smtClean="0"/>
              <a:t>did the fire kill the tree?</a:t>
            </a:r>
          </a:p>
          <a:p>
            <a:pPr marL="285750" indent="-285750">
              <a:buFontTx/>
              <a:buChar char="-"/>
            </a:pPr>
            <a:r>
              <a:rPr lang="en-US" dirty="0"/>
              <a:t> </a:t>
            </a:r>
            <a:r>
              <a:rPr lang="en-US" dirty="0" smtClean="0"/>
              <a:t>what happened before 2005?</a:t>
            </a:r>
          </a:p>
          <a:p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971600" y="3125300"/>
            <a:ext cx="914400" cy="914400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r>
              <a:rPr lang="en-US" sz="2000" b="1" dirty="0" smtClean="0"/>
              <a:t>Fire </a:t>
            </a:r>
            <a:r>
              <a:rPr lang="en-US" sz="2000" b="1" dirty="0"/>
              <a:t>CCI v </a:t>
            </a:r>
            <a:r>
              <a:rPr lang="en-US" sz="2000" b="1" dirty="0" smtClean="0"/>
              <a:t>4.1</a:t>
            </a:r>
            <a:endParaRPr lang="en-US" sz="2000" b="1" dirty="0" smtClean="0"/>
          </a:p>
          <a:p>
            <a:pPr marL="171450" indent="-171450">
              <a:buFont typeface="Arial" charset="0"/>
              <a:buChar char="•"/>
            </a:pPr>
            <a:endParaRPr lang="en-US" sz="2000" dirty="0"/>
          </a:p>
          <a:p>
            <a:r>
              <a:rPr lang="en-US" sz="2000" dirty="0" smtClean="0"/>
              <a:t>2005 </a:t>
            </a:r>
            <a:r>
              <a:rPr lang="mr-IN" sz="2000" dirty="0" smtClean="0"/>
              <a:t>–</a:t>
            </a:r>
            <a:r>
              <a:rPr lang="en-US" sz="2000" dirty="0" smtClean="0"/>
              <a:t> 2011</a:t>
            </a:r>
          </a:p>
          <a:p>
            <a:endParaRPr lang="en-US" sz="2000" dirty="0"/>
          </a:p>
          <a:p>
            <a:r>
              <a:rPr lang="en-US" sz="2000" dirty="0" smtClean="0"/>
              <a:t>0.25 x 0.25</a:t>
            </a:r>
          </a:p>
          <a:p>
            <a:r>
              <a:rPr lang="en-US" sz="2000" dirty="0" smtClean="0"/>
              <a:t>Bi-weekly</a:t>
            </a:r>
            <a:endParaRPr lang="en-US" sz="2000" dirty="0" smtClean="0"/>
          </a:p>
        </p:txBody>
      </p:sp>
    </p:spTree>
    <p:extLst>
      <p:ext uri="{BB962C8B-B14F-4D97-AF65-F5344CB8AC3E}">
        <p14:creationId xmlns:p14="http://schemas.microsoft.com/office/powerpoint/2010/main" val="16695851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-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normAutofit/>
      </a:bodyPr>
      <a:lstStyle>
        <a:defPPr>
          <a:defRPr sz="1000" dirty="0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-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-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7056</TotalTime>
  <Words>438</Words>
  <Application>Microsoft Macintosh PowerPoint</Application>
  <PresentationFormat>On-screen Show (4:3)</PresentationFormat>
  <Paragraphs>157</Paragraphs>
  <Slides>18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5" baseType="lpstr">
      <vt:lpstr>Calibri</vt:lpstr>
      <vt:lpstr>Geneva</vt:lpstr>
      <vt:lpstr>Mangal</vt:lpstr>
      <vt:lpstr>ＭＳ Ｐゴシック</vt:lpstr>
      <vt:lpstr>Wingdings</vt:lpstr>
      <vt:lpstr>Arial</vt:lpstr>
      <vt:lpstr>Office-Design</vt:lpstr>
      <vt:lpstr>Fire  / Soil Moisture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MPI für Meteorologie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PRÄSENTATION</dc:title>
  <dc:creator>Norbert P. Noreiks</dc:creator>
  <cp:lastModifiedBy>Microsoft Office User</cp:lastModifiedBy>
  <cp:revision>92</cp:revision>
  <cp:lastPrinted>2009-09-23T15:19:59Z</cp:lastPrinted>
  <dcterms:created xsi:type="dcterms:W3CDTF">2009-09-23T15:11:31Z</dcterms:created>
  <dcterms:modified xsi:type="dcterms:W3CDTF">2017-02-13T13:48:15Z</dcterms:modified>
</cp:coreProperties>
</file>