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8"/>
  </p:notesMasterIdLst>
  <p:sldIdLst>
    <p:sldId id="274" r:id="rId6"/>
    <p:sldId id="286" r:id="rId7"/>
    <p:sldId id="375" r:id="rId8"/>
    <p:sldId id="358" r:id="rId9"/>
    <p:sldId id="363" r:id="rId10"/>
    <p:sldId id="372" r:id="rId11"/>
    <p:sldId id="359" r:id="rId12"/>
    <p:sldId id="373" r:id="rId13"/>
    <p:sldId id="365" r:id="rId14"/>
    <p:sldId id="374" r:id="rId15"/>
    <p:sldId id="360" r:id="rId16"/>
    <p:sldId id="371" r:id="rId17"/>
  </p:sldIdLst>
  <p:sldSz cx="9144000" cy="6858000" type="screen4x3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EBE"/>
    <a:srgbClr val="00FF00"/>
    <a:srgbClr val="66FFFF"/>
    <a:srgbClr val="0000FF"/>
    <a:srgbClr val="FFCC00"/>
    <a:srgbClr val="0000CC"/>
    <a:srgbClr val="6868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28" autoAdjust="0"/>
  </p:normalViewPr>
  <p:slideViewPr>
    <p:cSldViewPr>
      <p:cViewPr varScale="1">
        <p:scale>
          <a:sx n="116" d="100"/>
          <a:sy n="116" d="100"/>
        </p:scale>
        <p:origin x="-928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customXml" Target="../customXml/item4.xml"/><Relationship Id="rId5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2E4328C4-5193-4437-8DA3-100EB4BE6246}" type="datetimeFigureOut">
              <a:rPr lang="de-DE"/>
              <a:pPr>
                <a:defRPr/>
              </a:pPr>
              <a:t>2/9/17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dirty="0" smtClean="0"/>
              <a:t>Textmasterformat bearbeiten</a:t>
            </a:r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  <a:p>
            <a:pPr lvl="4"/>
            <a:r>
              <a:rPr lang="de-DE" noProof="0" dirty="0" smtClean="0"/>
              <a:t>Fünfte Ebene</a:t>
            </a:r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9E32B467-69B4-48A7-9315-09B82C5D23C4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41154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psf\Host\Users\cd\Desktop\Startbild_4zu3-E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Grafik 10" descr="dlr_signet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76275" y="5857875"/>
            <a:ext cx="857250" cy="76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45"/>
          <p:cNvSpPr>
            <a:spLocks noGrp="1" noChangeArrowheads="1"/>
          </p:cNvSpPr>
          <p:nvPr>
            <p:ph type="ctrTitle" sz="quarter"/>
          </p:nvPr>
        </p:nvSpPr>
        <p:spPr>
          <a:xfrm>
            <a:off x="1143000" y="1392238"/>
            <a:ext cx="7342188" cy="741362"/>
          </a:xfrm>
          <a:prstGeom prst="rect">
            <a:avLst/>
          </a:prstGeom>
        </p:spPr>
        <p:txBody>
          <a:bodyPr/>
          <a:lstStyle>
            <a:lvl1pPr>
              <a:tabLst>
                <a:tab pos="2038350" algn="l"/>
              </a:tabLst>
              <a:defRPr b="1"/>
            </a:lvl1pPr>
          </a:lstStyle>
          <a:p>
            <a:pPr lvl="0"/>
            <a:r>
              <a:rPr lang="en-US" noProof="0" dirty="0" smtClean="0"/>
              <a:t>Titelmasterformat durch Klicken bearbeiten</a:t>
            </a:r>
            <a:endParaRPr lang="en-GB" noProof="0" dirty="0" smtClean="0"/>
          </a:p>
        </p:txBody>
      </p:sp>
      <p:sp>
        <p:nvSpPr>
          <p:cNvPr id="8" name="Untertitel 2"/>
          <p:cNvSpPr>
            <a:spLocks noGrp="1"/>
          </p:cNvSpPr>
          <p:nvPr>
            <p:ph type="subTitle" idx="1"/>
          </p:nvPr>
        </p:nvSpPr>
        <p:spPr>
          <a:xfrm>
            <a:off x="1143000" y="2159000"/>
            <a:ext cx="7342188" cy="371475"/>
          </a:xfr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686868"/>
                </a:solidFill>
              </a:defRPr>
            </a:lvl1pPr>
          </a:lstStyle>
          <a:p>
            <a:pPr lvl="0"/>
            <a:r>
              <a:rPr lang="en-US" noProof="0" dirty="0" smtClean="0"/>
              <a:t>Formatvorlage des Untertitelmasters durch Klicken bearbeiten</a:t>
            </a:r>
            <a:endParaRPr lang="en-GB" noProof="0" dirty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332656"/>
            <a:ext cx="8784976" cy="43204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dirty="0" err="1" smtClean="0"/>
              <a:t>Titelmasterformat</a:t>
            </a:r>
            <a:r>
              <a:rPr lang="en-US" noProof="0" dirty="0" smtClean="0"/>
              <a:t> </a:t>
            </a:r>
            <a:r>
              <a:rPr lang="en-US" noProof="0" dirty="0" err="1" smtClean="0"/>
              <a:t>durch</a:t>
            </a:r>
            <a:r>
              <a:rPr lang="en-US" noProof="0" dirty="0" smtClean="0"/>
              <a:t> </a:t>
            </a:r>
            <a:r>
              <a:rPr lang="en-US" noProof="0" dirty="0" err="1" smtClean="0"/>
              <a:t>Klicken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 smtClean="0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79512" y="980728"/>
            <a:ext cx="8784976" cy="511256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lvl="0"/>
            <a:r>
              <a:rPr lang="en-US" noProof="0" dirty="0" err="1" smtClean="0"/>
              <a:t>Textmasterformate</a:t>
            </a:r>
            <a:r>
              <a:rPr lang="en-US" noProof="0" dirty="0" smtClean="0"/>
              <a:t> </a:t>
            </a:r>
            <a:r>
              <a:rPr lang="en-US" noProof="0" dirty="0" err="1" smtClean="0"/>
              <a:t>durch</a:t>
            </a:r>
            <a:r>
              <a:rPr lang="en-US" noProof="0" dirty="0" smtClean="0"/>
              <a:t> </a:t>
            </a:r>
            <a:r>
              <a:rPr lang="en-US" noProof="0" dirty="0" err="1" smtClean="0"/>
              <a:t>Klicken</a:t>
            </a:r>
            <a:r>
              <a:rPr lang="en-US" noProof="0" dirty="0" smtClean="0"/>
              <a:t> </a:t>
            </a:r>
            <a:r>
              <a:rPr lang="en-US" noProof="0" dirty="0" err="1" smtClean="0"/>
              <a:t>bearbeiten</a:t>
            </a:r>
            <a:endParaRPr lang="en-US" noProof="0" dirty="0" smtClean="0"/>
          </a:p>
          <a:p>
            <a:pPr lvl="1"/>
            <a:r>
              <a:rPr lang="en-US" noProof="0" dirty="0" err="1" smtClean="0"/>
              <a:t>Zweite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2"/>
            <a:r>
              <a:rPr lang="en-US" noProof="0" dirty="0" err="1" smtClean="0"/>
              <a:t>Dritte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3"/>
            <a:r>
              <a:rPr lang="en-US" noProof="0" dirty="0" err="1" smtClean="0"/>
              <a:t>Vierte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 smtClean="0"/>
          </a:p>
          <a:p>
            <a:pPr lvl="4"/>
            <a:r>
              <a:rPr lang="en-US" noProof="0" dirty="0" err="1" smtClean="0"/>
              <a:t>Fünfte</a:t>
            </a:r>
            <a:r>
              <a:rPr lang="en-US" noProof="0" dirty="0" smtClean="0"/>
              <a:t> </a:t>
            </a:r>
            <a:r>
              <a:rPr lang="en-US" noProof="0" dirty="0" err="1" smtClean="0"/>
              <a:t>Ebene</a:t>
            </a:r>
            <a:endParaRPr lang="en-US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 txBox="1">
            <a:spLocks/>
          </p:cNvSpPr>
          <p:nvPr userDrawn="1"/>
        </p:nvSpPr>
        <p:spPr bwMode="auto">
          <a:xfrm>
            <a:off x="107950" y="44450"/>
            <a:ext cx="2205038" cy="13811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0" tIns="0" rIns="0" bIns="0"/>
          <a:lstStyle>
            <a:defPPr>
              <a:defRPr lang="de-DE"/>
            </a:defPPr>
            <a:lvl1pPr algn="l" rtl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 kern="1200" dirty="0" smtClean="0">
                <a:solidFill>
                  <a:srgbClr val="686868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>
                <a:latin typeface="Arial" charset="0"/>
                <a:cs typeface="Arial" charset="0"/>
              </a:rPr>
              <a:t>www.pa.op.dlr.de/ESMVal/  •  Chart </a:t>
            </a:r>
            <a:fld id="{76A6A655-0809-4926-81E6-232F61F50D16}" type="slidenum">
              <a:rPr lang="en-GB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latin typeface="Arial" charset="0"/>
              <a:cs typeface="Arial" charset="0"/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99351" y="1124744"/>
            <a:ext cx="4300641" cy="475218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lvl="0"/>
            <a:r>
              <a:rPr lang="en-US" noProof="0" dirty="0" smtClean="0"/>
              <a:t>Textmasterformate durch Klicken bearbeiten</a:t>
            </a:r>
          </a:p>
          <a:p>
            <a:pPr lvl="1"/>
            <a:r>
              <a:rPr lang="en-US" noProof="0" dirty="0" smtClean="0"/>
              <a:t>Zweite Ebene</a:t>
            </a:r>
          </a:p>
          <a:p>
            <a:pPr lvl="2"/>
            <a:r>
              <a:rPr lang="en-US" noProof="0" dirty="0" smtClean="0"/>
              <a:t>Dritte Ebene</a:t>
            </a:r>
          </a:p>
          <a:p>
            <a:pPr lvl="3"/>
            <a:r>
              <a:rPr lang="en-US" noProof="0" dirty="0" smtClean="0"/>
              <a:t>Vierte Ebene</a:t>
            </a:r>
          </a:p>
          <a:p>
            <a:pPr lvl="4"/>
            <a:r>
              <a:rPr lang="en-US" noProof="0" dirty="0" smtClean="0"/>
              <a:t>Fünfte Ebene</a:t>
            </a:r>
            <a:endParaRPr lang="en-GB" noProof="0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332656"/>
            <a:ext cx="8784976" cy="43204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dirty="0" smtClean="0"/>
              <a:t>Titelmasterformat durch Klicken bearbeiten</a:t>
            </a:r>
            <a:endParaRPr lang="de-DE" dirty="0" smtClean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0"/>
          </p:nvPr>
        </p:nvSpPr>
        <p:spPr bwMode="auto">
          <a:xfrm>
            <a:off x="4663847" y="1124744"/>
            <a:ext cx="4300641" cy="475218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lvl="0"/>
            <a:r>
              <a:rPr lang="en-US" noProof="0" dirty="0" smtClean="0"/>
              <a:t>Textmasterformate durch Klicken bearbeiten</a:t>
            </a:r>
          </a:p>
          <a:p>
            <a:pPr lvl="1"/>
            <a:r>
              <a:rPr lang="en-US" noProof="0" dirty="0" smtClean="0"/>
              <a:t>Zweite Ebene</a:t>
            </a:r>
          </a:p>
          <a:p>
            <a:pPr lvl="2"/>
            <a:r>
              <a:rPr lang="en-US" noProof="0" dirty="0" smtClean="0"/>
              <a:t>Dritte Ebene</a:t>
            </a:r>
          </a:p>
          <a:p>
            <a:pPr lvl="3"/>
            <a:r>
              <a:rPr lang="en-US" noProof="0" dirty="0" smtClean="0"/>
              <a:t>Vierte Ebene</a:t>
            </a:r>
          </a:p>
          <a:p>
            <a:pPr lvl="4"/>
            <a:r>
              <a:rPr lang="en-US" noProof="0" dirty="0" smtClean="0"/>
              <a:t>Fünfte Ebene</a:t>
            </a:r>
            <a:endParaRPr lang="en-GB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938212"/>
            <a:ext cx="7342188" cy="741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lvl="0"/>
            <a:r>
              <a:rPr lang="en-US" noProof="0" dirty="0" smtClean="0"/>
              <a:t>Titelmasterformat durch Klicken bearbeiten</a:t>
            </a:r>
            <a:endParaRPr lang="de-DE" dirty="0" smtClean="0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143001" y="2422800"/>
            <a:ext cx="3769200" cy="3600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lvl="0"/>
            <a:r>
              <a:rPr lang="en-US" noProof="0" dirty="0" smtClean="0"/>
              <a:t>Textmasterformate durch Klicken bearbeiten</a:t>
            </a:r>
          </a:p>
          <a:p>
            <a:pPr lvl="1"/>
            <a:r>
              <a:rPr lang="en-US" noProof="0" dirty="0" smtClean="0"/>
              <a:t>Zweite Ebene</a:t>
            </a:r>
          </a:p>
          <a:p>
            <a:pPr lvl="2"/>
            <a:r>
              <a:rPr lang="en-US" noProof="0" dirty="0" smtClean="0"/>
              <a:t>Dritte Ebene</a:t>
            </a:r>
          </a:p>
          <a:p>
            <a:pPr lvl="3"/>
            <a:r>
              <a:rPr lang="en-US" noProof="0" dirty="0" smtClean="0"/>
              <a:t>Vierte Ebene</a:t>
            </a:r>
          </a:p>
          <a:p>
            <a:pPr lvl="4"/>
            <a:r>
              <a:rPr lang="en-US" noProof="0" dirty="0" smtClean="0"/>
              <a:t>Fünfte Ebene</a:t>
            </a:r>
            <a:endParaRPr lang="en-GB" noProof="0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0"/>
          </p:nvPr>
        </p:nvSpPr>
        <p:spPr bwMode="auto">
          <a:xfrm>
            <a:off x="5065200" y="2422800"/>
            <a:ext cx="3769200" cy="3600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lvl="0"/>
            <a:r>
              <a:rPr lang="en-US" noProof="0" dirty="0" smtClean="0"/>
              <a:t>Textmasterformate durch Klicken bearbeiten</a:t>
            </a:r>
          </a:p>
          <a:p>
            <a:pPr lvl="1"/>
            <a:r>
              <a:rPr lang="en-US" noProof="0" dirty="0" smtClean="0"/>
              <a:t>Zweite Ebene</a:t>
            </a:r>
          </a:p>
          <a:p>
            <a:pPr lvl="2"/>
            <a:r>
              <a:rPr lang="en-US" noProof="0" dirty="0" smtClean="0"/>
              <a:t>Dritte Ebene</a:t>
            </a:r>
          </a:p>
          <a:p>
            <a:pPr lvl="3"/>
            <a:r>
              <a:rPr lang="en-US" noProof="0" dirty="0" smtClean="0"/>
              <a:t>Vierte Ebene</a:t>
            </a:r>
          </a:p>
          <a:p>
            <a:pPr lvl="4"/>
            <a:r>
              <a:rPr lang="en-US" noProof="0" dirty="0" smtClean="0"/>
              <a:t>Fünfte Ebene</a:t>
            </a:r>
            <a:endParaRPr lang="en-GB" noProof="0" dirty="0"/>
          </a:p>
        </p:txBody>
      </p:sp>
      <p:sp>
        <p:nvSpPr>
          <p:cNvPr id="9" name="Textplatzhalter 1"/>
          <p:cNvSpPr>
            <a:spLocks noGrp="1"/>
          </p:cNvSpPr>
          <p:nvPr>
            <p:ph type="body" idx="11"/>
          </p:nvPr>
        </p:nvSpPr>
        <p:spPr>
          <a:xfrm>
            <a:off x="1144800" y="1871439"/>
            <a:ext cx="3769200" cy="333425"/>
          </a:xfrm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pPr lvl="0"/>
            <a:r>
              <a:rPr lang="en-US" noProof="0" dirty="0" smtClean="0"/>
              <a:t>Textmasterformate durch Klicken bearbeiten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5065200" y="1872000"/>
            <a:ext cx="3769200" cy="334800"/>
          </a:xfrm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pPr lvl="0"/>
            <a:r>
              <a:rPr lang="en-US" noProof="0" dirty="0" smtClean="0"/>
              <a:t>Textmasterformate durch Klicken bearbeiten</a:t>
            </a:r>
          </a:p>
        </p:txBody>
      </p:sp>
      <p:sp>
        <p:nvSpPr>
          <p:cNvPr id="10" name="Rectangle 51"/>
          <p:cNvSpPr>
            <a:spLocks noGrp="1" noChangeArrowheads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www.DLR.de  •  Chart </a:t>
            </a:r>
            <a:fld id="{0E607757-B72C-491F-8868-A038A8F834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1" name="Rectangle 52"/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&gt; Lecture &gt; Author  •  Document &gt; Date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938212"/>
            <a:ext cx="7342188" cy="7416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lvl="0"/>
            <a:r>
              <a:rPr lang="en-US" noProof="0" dirty="0" smtClean="0"/>
              <a:t>Titelmasterformat durch Klicken bearbeiten</a:t>
            </a:r>
            <a:endParaRPr lang="de-DE" dirty="0" smtClean="0"/>
          </a:p>
        </p:txBody>
      </p:sp>
      <p:sp>
        <p:nvSpPr>
          <p:cNvPr id="3" name="Rectangle 51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www.DLR.de  •  Chart </a:t>
            </a:r>
            <a:fld id="{1B01852E-DCC8-423F-90FF-BFD07D613B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4" name="Rectangle 5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&gt; Lecture &gt; Author  •  Document &gt; Date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jpeg"/><Relationship Id="rId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\\psf\Host\Users\cd\Desktop\Startbild_4zu3-Fuss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6307138"/>
            <a:ext cx="9144000" cy="550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884363"/>
            <a:ext cx="7694613" cy="399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here to insert text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pic>
        <p:nvPicPr>
          <p:cNvPr id="1028" name="Grafik 10" descr="dlr_signet.pn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31850" y="6143625"/>
            <a:ext cx="571500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5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1143000" y="122238"/>
            <a:ext cx="1230313" cy="122237"/>
          </a:xfrm>
          <a:prstGeom prst="rect">
            <a:avLst/>
          </a:prstGeom>
        </p:spPr>
        <p:txBody>
          <a:bodyPr lIns="0" tIns="0" rIns="0" bIns="0"/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>
                <a:solidFill>
                  <a:srgbClr val="68686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/>
              <a:t>www.DLR.de  •  Chart </a:t>
            </a:r>
            <a:fld id="{6ECE040E-5D03-4F40-A282-DE829D78C1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6" name="Rectangle 5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74900" y="122238"/>
            <a:ext cx="5399088" cy="1222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800" noProof="1">
                <a:solidFill>
                  <a:srgbClr val="68686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/>
              <a:t>&gt; Lecture &gt; Author  •  Document &gt; Date</a:t>
            </a: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938213"/>
            <a:ext cx="7342188" cy="74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here to insert chart title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55" r:id="rId4"/>
    <p:sldLayoutId id="2147483656" r:id="rId5"/>
    <p:sldLayoutId id="2147483660" r:id="rId6"/>
  </p:sldLayoutIdLst>
  <p:timing>
    <p:tnLst>
      <p:par>
        <p:cTn xmlns:p14="http://schemas.microsoft.com/office/powerpoint/2010/main"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GB" sz="2400" b="1" kern="1200" dirty="0">
          <a:solidFill>
            <a:srgbClr val="686868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686868"/>
          </a:solidFill>
          <a:latin typeface="Arial" charset="0"/>
          <a:cs typeface="Arial" charset="0"/>
        </a:defRPr>
      </a:lvl9pPr>
    </p:titleStyle>
    <p:bodyStyle>
      <a:lvl1pPr marL="179388" indent="-179388" algn="l" rtl="0" eaLnBrk="0" fontAlgn="base" hangingPunct="0">
        <a:spcBef>
          <a:spcPts val="300"/>
        </a:spcBef>
        <a:spcAft>
          <a:spcPts val="30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625475" indent="-179388" algn="l" rtl="0" eaLnBrk="0" fontAlgn="base" hangingPunct="0">
        <a:spcBef>
          <a:spcPct val="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076325" indent="-179388" algn="l" rtl="0" eaLnBrk="0" fontAlgn="base" hangingPunct="0">
        <a:spcBef>
          <a:spcPct val="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522413" indent="-179388" algn="l" rtl="0" eaLnBrk="0" fontAlgn="base" hangingPunct="0">
        <a:spcBef>
          <a:spcPct val="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968500" indent="-179388" algn="l" rtl="0" eaLnBrk="0" fontAlgn="base" hangingPunct="0">
        <a:spcBef>
          <a:spcPct val="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el 1"/>
          <p:cNvSpPr>
            <a:spLocks noGrp="1"/>
          </p:cNvSpPr>
          <p:nvPr>
            <p:ph type="ctrTitle" sz="quarter"/>
          </p:nvPr>
        </p:nvSpPr>
        <p:spPr>
          <a:xfrm>
            <a:off x="1143000" y="692696"/>
            <a:ext cx="7342188" cy="936774"/>
          </a:xfrm>
        </p:spPr>
        <p:txBody>
          <a:bodyPr/>
          <a:lstStyle/>
          <a:p>
            <a:pPr eaLnBrk="1" hangingPunct="1"/>
            <a:r>
              <a:rPr lang="en-US" sz="3200" dirty="0">
                <a:solidFill>
                  <a:srgbClr val="00B0F0"/>
                </a:solidFill>
                <a:latin typeface="Arial" charset="0"/>
                <a:cs typeface="Arial" charset="0"/>
              </a:rPr>
              <a:t>CMUG results from the </a:t>
            </a:r>
            <a:r>
              <a:rPr lang="en-US" sz="3200" dirty="0" err="1" smtClean="0">
                <a:solidFill>
                  <a:srgbClr val="00B0F0"/>
                </a:solidFill>
                <a:latin typeface="Arial" charset="0"/>
                <a:cs typeface="Arial" charset="0"/>
              </a:rPr>
              <a:t>ESMValTool</a:t>
            </a:r>
            <a:r>
              <a:rPr lang="en-US" sz="3200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 (WP</a:t>
            </a:r>
            <a:r>
              <a:rPr lang="en-US" sz="3200" dirty="0">
                <a:solidFill>
                  <a:srgbClr val="00B0F0"/>
                </a:solidFill>
                <a:latin typeface="Arial" charset="0"/>
                <a:cs typeface="Arial" charset="0"/>
              </a:rPr>
              <a:t>: 5.1, O5.1, 5.2, </a:t>
            </a:r>
            <a:r>
              <a:rPr lang="en-US" sz="3200" dirty="0" smtClean="0">
                <a:solidFill>
                  <a:srgbClr val="00B0F0"/>
                </a:solidFill>
                <a:latin typeface="Arial" charset="0"/>
                <a:cs typeface="Arial" charset="0"/>
              </a:rPr>
              <a:t>O5.2)</a:t>
            </a:r>
            <a:endParaRPr sz="3200" dirty="0" smtClean="0">
              <a:solidFill>
                <a:srgbClr val="00B0F0"/>
              </a:solidFill>
              <a:latin typeface="Arial" charset="0"/>
              <a:cs typeface="Arial" charset="0"/>
            </a:endParaRPr>
          </a:p>
        </p:txBody>
      </p:sp>
      <p:sp>
        <p:nvSpPr>
          <p:cNvPr id="11266" name="Untertitel 2"/>
          <p:cNvSpPr>
            <a:spLocks noGrp="1"/>
          </p:cNvSpPr>
          <p:nvPr>
            <p:ph type="subTitle" idx="1"/>
          </p:nvPr>
        </p:nvSpPr>
        <p:spPr>
          <a:xfrm>
            <a:off x="1143000" y="1988840"/>
            <a:ext cx="7342188" cy="648072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de-DE" altLang="en-US" sz="1800" b="1" dirty="0">
                <a:solidFill>
                  <a:schemeClr val="tx1"/>
                </a:solidFill>
              </a:rPr>
              <a:t>Axel </a:t>
            </a:r>
            <a:r>
              <a:rPr lang="de-DE" altLang="en-US" sz="1800" b="1" dirty="0" smtClean="0">
                <a:solidFill>
                  <a:schemeClr val="tx1"/>
                </a:solidFill>
              </a:rPr>
              <a:t>Lauer</a:t>
            </a:r>
            <a:r>
              <a:rPr lang="de-DE" altLang="en-US" sz="1800" b="1" baseline="30000" dirty="0">
                <a:solidFill>
                  <a:schemeClr val="tx1"/>
                </a:solidFill>
              </a:rPr>
              <a:t>1</a:t>
            </a:r>
            <a:r>
              <a:rPr lang="de-DE" altLang="en-US" sz="1800" b="1" dirty="0" smtClean="0">
                <a:solidFill>
                  <a:schemeClr val="tx1"/>
                </a:solidFill>
              </a:rPr>
              <a:t>, </a:t>
            </a:r>
            <a:r>
              <a:rPr lang="de-DE" altLang="en-US" sz="1800" b="1" dirty="0">
                <a:solidFill>
                  <a:schemeClr val="tx1"/>
                </a:solidFill>
              </a:rPr>
              <a:t>Mattia </a:t>
            </a:r>
            <a:r>
              <a:rPr lang="de-DE" altLang="en-US" sz="1800" b="1" dirty="0" smtClean="0">
                <a:solidFill>
                  <a:schemeClr val="tx1"/>
                </a:solidFill>
              </a:rPr>
              <a:t>Righi</a:t>
            </a:r>
            <a:r>
              <a:rPr lang="de-DE" altLang="en-US" sz="1800" b="1" baseline="30000" dirty="0" smtClean="0">
                <a:solidFill>
                  <a:schemeClr val="tx1"/>
                </a:solidFill>
              </a:rPr>
              <a:t>1</a:t>
            </a:r>
            <a:r>
              <a:rPr lang="de-DE" altLang="en-US" sz="1800" b="1" dirty="0" smtClean="0">
                <a:solidFill>
                  <a:schemeClr val="tx1"/>
                </a:solidFill>
              </a:rPr>
              <a:t>, </a:t>
            </a:r>
            <a:r>
              <a:rPr lang="de-DE" altLang="en-US" sz="1800" b="1" dirty="0">
                <a:solidFill>
                  <a:schemeClr val="tx1"/>
                </a:solidFill>
              </a:rPr>
              <a:t>Veronika </a:t>
            </a:r>
            <a:r>
              <a:rPr lang="de-DE" altLang="en-US" sz="1800" b="1" dirty="0" smtClean="0">
                <a:solidFill>
                  <a:schemeClr val="tx1"/>
                </a:solidFill>
              </a:rPr>
              <a:t>Eyring</a:t>
            </a:r>
            <a:r>
              <a:rPr lang="de-DE" altLang="en-US" sz="1800" b="1" baseline="30000" dirty="0" smtClean="0">
                <a:solidFill>
                  <a:schemeClr val="tx1"/>
                </a:solidFill>
              </a:rPr>
              <a:t>1</a:t>
            </a:r>
            <a:r>
              <a:rPr lang="de-DE" altLang="en-US" sz="1800" b="1" dirty="0" smtClean="0">
                <a:solidFill>
                  <a:schemeClr val="tx1"/>
                </a:solidFill>
              </a:rPr>
              <a:t>, </a:t>
            </a:r>
            <a:r>
              <a:rPr lang="de-DE" altLang="en-US" sz="1800" b="1" dirty="0" smtClean="0">
                <a:solidFill>
                  <a:schemeClr val="tx1"/>
                </a:solidFill>
              </a:rPr>
              <a:t>Alexander Löw</a:t>
            </a:r>
            <a:r>
              <a:rPr lang="de-DE" altLang="en-US" sz="1800" b="1" baseline="30000" dirty="0" smtClean="0">
                <a:solidFill>
                  <a:schemeClr val="tx1"/>
                </a:solidFill>
              </a:rPr>
              <a:t>2</a:t>
            </a:r>
            <a:r>
              <a:rPr lang="en-GB" altLang="de-DE" sz="1800" b="1" dirty="0" smtClean="0">
                <a:solidFill>
                  <a:schemeClr val="tx1"/>
                </a:solidFill>
              </a:rPr>
              <a:t>, and Benjamin Müller</a:t>
            </a:r>
            <a:r>
              <a:rPr lang="en-GB" altLang="de-DE" sz="1800" b="1" baseline="30000" dirty="0" smtClean="0">
                <a:solidFill>
                  <a:schemeClr val="tx1"/>
                </a:solidFill>
              </a:rPr>
              <a:t>2</a:t>
            </a:r>
            <a:endParaRPr lang="en-GB" altLang="de-DE" sz="1800" b="1" baseline="30000" dirty="0" smtClean="0">
              <a:solidFill>
                <a:schemeClr val="tx1"/>
              </a:solidFill>
            </a:endParaRPr>
          </a:p>
          <a:p>
            <a:pPr eaLnBrk="1" hangingPunct="1"/>
            <a:endParaRPr lang="de-DE" altLang="en-US" sz="1600" dirty="0" smtClean="0"/>
          </a:p>
          <a:p>
            <a:pPr eaLnBrk="1" hangingPunct="1"/>
            <a:r>
              <a:rPr lang="de-DE" altLang="de-DE" sz="1400" i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de-DE" altLang="de-DE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Deutsches </a:t>
            </a:r>
            <a:r>
              <a:rPr lang="de-DE" altLang="de-DE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Zentrum für Luft- und Raumfahrt e.V. (DLR)</a:t>
            </a:r>
            <a:r>
              <a:rPr lang="en-GB" altLang="de-DE" sz="1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GB" altLang="de-DE" sz="14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Oberpfaffenhofen</a:t>
            </a:r>
            <a:r>
              <a:rPr lang="en-GB" altLang="de-DE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Germany</a:t>
            </a:r>
          </a:p>
          <a:p>
            <a:pPr eaLnBrk="1" hangingPunct="1"/>
            <a:r>
              <a:rPr lang="en-GB" sz="1400" i="1" baseline="30000" dirty="0">
                <a:latin typeface="Arial" charset="0"/>
                <a:cs typeface="Arial" charset="0"/>
              </a:rPr>
              <a:t>2</a:t>
            </a:r>
            <a:r>
              <a:rPr lang="en-GB" sz="1400" b="1" i="1" baseline="30000" dirty="0">
                <a:latin typeface="Arial" charset="0"/>
                <a:cs typeface="Arial" charset="0"/>
              </a:rPr>
              <a:t> </a:t>
            </a:r>
            <a:r>
              <a:rPr lang="en-GB" sz="1400" i="1" dirty="0">
                <a:latin typeface="Arial" charset="0"/>
                <a:cs typeface="Arial" charset="0"/>
              </a:rPr>
              <a:t>Department of Geography, University of Munich (LMU), Germany</a:t>
            </a:r>
          </a:p>
          <a:p>
            <a:pPr eaLnBrk="1" hangingPunct="1"/>
            <a:endParaRPr lang="en-GB" sz="2000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sz="1800" dirty="0" smtClean="0">
                <a:latin typeface="Arial" charset="0"/>
                <a:cs typeface="Arial" charset="0"/>
              </a:rPr>
              <a:t>CCI </a:t>
            </a:r>
            <a:r>
              <a:rPr lang="en-US" sz="1800" dirty="0">
                <a:latin typeface="Arial" charset="0"/>
                <a:cs typeface="Arial" charset="0"/>
              </a:rPr>
              <a:t>CMUG Integration 7 </a:t>
            </a:r>
            <a:r>
              <a:rPr lang="en-US" sz="1800" dirty="0" smtClean="0">
                <a:latin typeface="Arial" charset="0"/>
                <a:cs typeface="Arial" charset="0"/>
              </a:rPr>
              <a:t>meeting</a:t>
            </a:r>
          </a:p>
          <a:p>
            <a:pPr eaLnBrk="1" hangingPunct="1"/>
            <a:r>
              <a:rPr lang="en-US" sz="1800" dirty="0">
                <a:latin typeface="Arial" charset="0"/>
                <a:cs typeface="Arial" charset="0"/>
              </a:rPr>
              <a:t>13 February </a:t>
            </a:r>
            <a:r>
              <a:rPr lang="en-US" sz="1800" dirty="0" smtClean="0">
                <a:latin typeface="Arial" charset="0"/>
                <a:cs typeface="Arial" charset="0"/>
              </a:rPr>
              <a:t>2017, Paris, France</a:t>
            </a:r>
            <a:endParaRPr lang="en-GB" sz="18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 bwMode="auto">
          <a:xfrm>
            <a:off x="457200" y="133350"/>
            <a:ext cx="8229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r>
              <a:rPr lang="en-US" dirty="0" smtClean="0">
                <a:cs typeface="Arial" panose="020B0604020202020204" pitchFamily="34" charset="0"/>
              </a:rPr>
              <a:t>New observational datasets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57200" y="745540"/>
            <a:ext cx="8147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Example: ESA CCI CLOUD (1982-2014)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95536" y="5970766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From: Lauer et al. (2017), Remote Sensing of Environment (in press)</a:t>
            </a:r>
            <a:endParaRPr lang="en-US" sz="1600" dirty="0"/>
          </a:p>
        </p:txBody>
      </p:sp>
      <p:sp>
        <p:nvSpPr>
          <p:cNvPr id="4" name="Rechteck 3"/>
          <p:cNvSpPr/>
          <p:nvPr/>
        </p:nvSpPr>
        <p:spPr>
          <a:xfrm>
            <a:off x="1043608" y="1212614"/>
            <a:ext cx="6907614" cy="4763561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3" t="80915" r="5168" b="-347"/>
          <a:stretch/>
        </p:blipFill>
        <p:spPr>
          <a:xfrm rot="16200000">
            <a:off x="624619" y="2225010"/>
            <a:ext cx="4582697" cy="2736000"/>
          </a:xfrm>
          <a:prstGeom prst="rect">
            <a:avLst/>
          </a:prstGeom>
          <a:ln w="25400">
            <a:noFill/>
          </a:ln>
        </p:spPr>
      </p:pic>
      <p:cxnSp>
        <p:nvCxnSpPr>
          <p:cNvPr id="11" name="Gerade Verbindung 10"/>
          <p:cNvCxnSpPr/>
          <p:nvPr/>
        </p:nvCxnSpPr>
        <p:spPr>
          <a:xfrm>
            <a:off x="4788024" y="1706217"/>
            <a:ext cx="576064" cy="0"/>
          </a:xfrm>
          <a:prstGeom prst="line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/>
          <p:cNvSpPr txBox="1"/>
          <p:nvPr/>
        </p:nvSpPr>
        <p:spPr>
          <a:xfrm>
            <a:off x="5499139" y="1598929"/>
            <a:ext cx="2016224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ESA CCI CLOUD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PATMOS-x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CLARA-A2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MODIS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ERA-Interim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CMIP5 multi-model mean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Individual CMIP5 models</a:t>
            </a:r>
          </a:p>
          <a:p>
            <a:endParaRPr lang="en-US" sz="1400" dirty="0"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ESA CCI CLOUD</a:t>
            </a:r>
          </a:p>
          <a:p>
            <a:r>
              <a:rPr lang="en-US" sz="1400" dirty="0" smtClean="0">
                <a:latin typeface="Arial" pitchFamily="34" charset="0"/>
                <a:cs typeface="Arial" pitchFamily="34" charset="0"/>
              </a:rPr>
              <a:t>1-sigma uncertainty</a:t>
            </a:r>
          </a:p>
        </p:txBody>
      </p:sp>
      <p:cxnSp>
        <p:nvCxnSpPr>
          <p:cNvPr id="13" name="Gerade Verbindung 12"/>
          <p:cNvCxnSpPr/>
          <p:nvPr/>
        </p:nvCxnSpPr>
        <p:spPr>
          <a:xfrm>
            <a:off x="4788024" y="1922241"/>
            <a:ext cx="576064" cy="0"/>
          </a:xfrm>
          <a:prstGeom prst="line">
            <a:avLst/>
          </a:prstGeom>
          <a:ln w="25400">
            <a:solidFill>
              <a:srgbClr val="0000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13"/>
          <p:cNvCxnSpPr/>
          <p:nvPr/>
        </p:nvCxnSpPr>
        <p:spPr>
          <a:xfrm>
            <a:off x="4788024" y="2129012"/>
            <a:ext cx="576064" cy="0"/>
          </a:xfrm>
          <a:prstGeom prst="line">
            <a:avLst/>
          </a:prstGeom>
          <a:ln w="25400">
            <a:solidFill>
              <a:srgbClr val="66FF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4788024" y="2336359"/>
            <a:ext cx="576064" cy="0"/>
          </a:xfrm>
          <a:prstGeom prst="line">
            <a:avLst/>
          </a:prstGeom>
          <a:ln w="25400">
            <a:solidFill>
              <a:srgbClr val="00FF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15"/>
          <p:cNvCxnSpPr/>
          <p:nvPr/>
        </p:nvCxnSpPr>
        <p:spPr>
          <a:xfrm>
            <a:off x="4788024" y="2552239"/>
            <a:ext cx="576064" cy="0"/>
          </a:xfrm>
          <a:prstGeom prst="line">
            <a:avLst/>
          </a:prstGeom>
          <a:ln w="25400">
            <a:solidFill>
              <a:srgbClr val="FFC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/>
          <p:cNvCxnSpPr/>
          <p:nvPr/>
        </p:nvCxnSpPr>
        <p:spPr>
          <a:xfrm>
            <a:off x="4788024" y="2777372"/>
            <a:ext cx="576064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eck 17"/>
          <p:cNvSpPr/>
          <p:nvPr/>
        </p:nvSpPr>
        <p:spPr>
          <a:xfrm>
            <a:off x="4499992" y="1418185"/>
            <a:ext cx="3240360" cy="2412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1187624" y="1422317"/>
            <a:ext cx="276999" cy="1656184"/>
          </a:xfrm>
          <a:prstGeom prst="rect">
            <a:avLst/>
          </a:prstGeom>
          <a:solidFill>
            <a:schemeClr val="bg1"/>
          </a:solidFill>
        </p:spPr>
        <p:txBody>
          <a:bodyPr vert="vert270" wrap="square" lIns="0" tIns="0" rIns="0" bIns="0" rtlCol="0">
            <a:spAutoFit/>
          </a:bodyPr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DJF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187623" y="3921824"/>
            <a:ext cx="276999" cy="1656184"/>
          </a:xfrm>
          <a:prstGeom prst="rect">
            <a:avLst/>
          </a:prstGeom>
          <a:solidFill>
            <a:schemeClr val="bg1"/>
          </a:solidFill>
        </p:spPr>
        <p:txBody>
          <a:bodyPr vert="vert270" wrap="square" lIns="0" tIns="0" rIns="0" bIns="0" rtlCol="0">
            <a:spAutoFit/>
          </a:bodyPr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JJA</a:t>
            </a:r>
          </a:p>
        </p:txBody>
      </p:sp>
      <p:sp>
        <p:nvSpPr>
          <p:cNvPr id="5" name="Rechteck 4"/>
          <p:cNvSpPr/>
          <p:nvPr/>
        </p:nvSpPr>
        <p:spPr>
          <a:xfrm>
            <a:off x="4788024" y="3402393"/>
            <a:ext cx="576064" cy="206483"/>
          </a:xfrm>
          <a:prstGeom prst="rect">
            <a:avLst/>
          </a:prstGeom>
          <a:solidFill>
            <a:srgbClr val="FFBEBE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endParaRPr lang="en-US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Gerade Verbindung 23"/>
          <p:cNvCxnSpPr/>
          <p:nvPr/>
        </p:nvCxnSpPr>
        <p:spPr>
          <a:xfrm>
            <a:off x="4788024" y="2996952"/>
            <a:ext cx="576064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432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 bwMode="auto">
          <a:xfrm>
            <a:off x="457200" y="133350"/>
            <a:ext cx="8229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r>
              <a:rPr lang="en-US" dirty="0" smtClean="0">
                <a:cs typeface="Arial" panose="020B0604020202020204" pitchFamily="34" charset="0"/>
              </a:rPr>
              <a:t>Technical improvements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11560" y="836712"/>
            <a:ext cx="7992888" cy="5293757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Implemented in v1.1.0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paths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to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workdir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climodir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plotdir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model and observational data can now be  set in a single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(machine-specific) configuration file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reformat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scripts for the observations can now be defined in a </a:t>
            </a:r>
            <a:r>
              <a:rPr lang="en-US" sz="1600" dirty="0" smtClean="0"/>
              <a:t>main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namelist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/>
              <a:t>(namelist_reformat_obs.xml) and executed in the main.py framework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New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variables including error estimates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Transition from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svn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to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git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Extension of existing diagnostics (e.g.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perfmetrics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aerosol, cloud, IPCC Ch. 9)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Small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bugfixes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and improvements</a:t>
            </a:r>
          </a:p>
          <a:p>
            <a:pPr>
              <a:spcAft>
                <a:spcPts val="1200"/>
              </a:spcAft>
            </a:pP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Work in progress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Preparation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for ESGF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coupling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Better handling of meta-data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Improved provenance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Reporting (visualization), testing,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documentation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New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ESMValTool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backend (IRIS)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Quicklooks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and monitoring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171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 bwMode="auto">
          <a:xfrm>
            <a:off x="954828" y="620688"/>
            <a:ext cx="7194489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r>
              <a:rPr lang="en-US" dirty="0" smtClean="0">
                <a:cs typeface="Arial" panose="020B0604020202020204" pitchFamily="34" charset="0"/>
              </a:rPr>
              <a:t>Thank you!</a:t>
            </a:r>
            <a:endParaRPr lang="en-US" dirty="0"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4" b="49679"/>
          <a:stretch/>
        </p:blipFill>
        <p:spPr>
          <a:xfrm>
            <a:off x="971600" y="1376041"/>
            <a:ext cx="7194489" cy="4213199"/>
          </a:xfrm>
          <a:prstGeom prst="rect">
            <a:avLst/>
          </a:prstGeom>
          <a:effectLst>
            <a:outerShdw blurRad="88900" dist="63500" dir="2700000" algn="tl" rotWithShape="0">
              <a:prstClr val="black">
                <a:alpha val="6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9699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 bwMode="auto">
          <a:xfrm>
            <a:off x="457200" y="133350"/>
            <a:ext cx="8229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ESMValTool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v1.1.0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2267744" y="764704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buFontTx/>
              <a:buNone/>
              <a:defRPr/>
            </a:pPr>
            <a:r>
              <a:rPr lang="en-US" sz="2000" b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http</a:t>
            </a:r>
            <a:r>
              <a:rPr lang="en-US" sz="2000" b="1" dirty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://www.esmvaltool.org</a:t>
            </a:r>
            <a:r>
              <a:rPr lang="en-US" sz="2000" b="1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/</a:t>
            </a:r>
            <a:endParaRPr lang="en-US" sz="2000" b="1" dirty="0">
              <a:solidFill>
                <a:srgbClr val="FF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340768"/>
            <a:ext cx="2458755" cy="3241986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013" y="1644355"/>
            <a:ext cx="2292087" cy="3241986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109" y="2204864"/>
            <a:ext cx="2625952" cy="3224805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50800" dist="63500" dir="2700000" algn="tl" rotWithShape="0">
              <a:prstClr val="black">
                <a:alpha val="60000"/>
              </a:prstClr>
            </a:outerShdw>
          </a:effectLst>
        </p:spPr>
      </p:pic>
      <p:sp>
        <p:nvSpPr>
          <p:cNvPr id="2" name="Textfeld 1"/>
          <p:cNvSpPr txBox="1"/>
          <p:nvPr/>
        </p:nvSpPr>
        <p:spPr>
          <a:xfrm>
            <a:off x="5436096" y="1484784"/>
            <a:ext cx="3240360" cy="24929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ESA CCI CMUG version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Sea surface temperature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Sea 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Soil moisture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Land cover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Aerosol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Ozone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Greenhous gases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5436096" y="4309645"/>
            <a:ext cx="2808312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Lauer et al. (2017), Remote Sensing of Environment (in press)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 bwMode="auto">
          <a:xfrm>
            <a:off x="457200" y="133350"/>
            <a:ext cx="8229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ESMValTool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v1.1.0 via GitHub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827584" y="827420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https://github.com/ESMValGroup/ESMValTool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80" y="1412776"/>
            <a:ext cx="4510352" cy="4605410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5137720" y="1454646"/>
            <a:ext cx="3754760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b="1" dirty="0" smtClean="0"/>
              <a:t>PUBLIC GitHub repository </a:t>
            </a:r>
            <a:r>
              <a:rPr lang="en-US" sz="1600" dirty="0"/>
              <a:t>is </a:t>
            </a:r>
            <a:r>
              <a:rPr lang="en-US" sz="1600" b="1" dirty="0">
                <a:solidFill>
                  <a:srgbClr val="FF0000"/>
                </a:solidFill>
              </a:rPr>
              <a:t>open to the </a:t>
            </a:r>
            <a:r>
              <a:rPr lang="en-US" sz="1600" b="1" dirty="0" smtClean="0">
                <a:solidFill>
                  <a:srgbClr val="FF0000"/>
                </a:solidFill>
              </a:rPr>
              <a:t>public</a:t>
            </a:r>
            <a:r>
              <a:rPr lang="en-US" sz="1600" dirty="0" smtClean="0"/>
              <a:t>. </a:t>
            </a:r>
            <a:r>
              <a:rPr lang="en-US" sz="1600" dirty="0"/>
              <a:t>The </a:t>
            </a:r>
            <a:r>
              <a:rPr lang="en-US" sz="1600" dirty="0" err="1"/>
              <a:t>ESMValTool</a:t>
            </a:r>
            <a:r>
              <a:rPr lang="en-US" sz="1600" dirty="0"/>
              <a:t> is released as open-source software under the Apache License 2.0, version 2.0.</a:t>
            </a:r>
            <a:endParaRPr lang="en-US" sz="16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 smtClean="0"/>
              <a:t>PRIVATE </a:t>
            </a:r>
            <a:r>
              <a:rPr lang="en-US" sz="1600" b="1" dirty="0"/>
              <a:t>GitHub repository</a:t>
            </a:r>
            <a:r>
              <a:rPr lang="en-US" sz="1600" dirty="0"/>
              <a:t> offers a central protected environment for </a:t>
            </a:r>
            <a:r>
              <a:rPr lang="en-US" sz="1600" dirty="0" err="1"/>
              <a:t>ESMValTool</a:t>
            </a:r>
            <a:r>
              <a:rPr lang="en-US" sz="1600" dirty="0"/>
              <a:t> developers who would like to keep their contributions undisclosed (e.g.,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b="1" dirty="0">
                <a:solidFill>
                  <a:srgbClr val="FF0000"/>
                </a:solidFill>
              </a:rPr>
              <a:t>unpublished scientific work, work of PhD students in progress</a:t>
            </a:r>
            <a:r>
              <a:rPr lang="en-US" sz="1600" dirty="0"/>
              <a:t>) while at the same time benefiting from the possibilities of </a:t>
            </a:r>
            <a:r>
              <a:rPr lang="en-US" sz="1600" b="1" dirty="0">
                <a:solidFill>
                  <a:srgbClr val="FF0000"/>
                </a:solidFill>
              </a:rPr>
              <a:t>collaborating with other </a:t>
            </a:r>
            <a:r>
              <a:rPr lang="en-US" sz="1600" b="1" dirty="0" err="1">
                <a:solidFill>
                  <a:srgbClr val="FF0000"/>
                </a:solidFill>
              </a:rPr>
              <a:t>ESMValTool</a:t>
            </a:r>
            <a:r>
              <a:rPr lang="en-US" sz="1600" b="1" dirty="0">
                <a:solidFill>
                  <a:srgbClr val="FF0000"/>
                </a:solidFill>
              </a:rPr>
              <a:t> developers</a:t>
            </a:r>
            <a:r>
              <a:rPr lang="en-US" sz="1600" dirty="0"/>
              <a:t> and having a backup of their work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74867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 bwMode="auto">
          <a:xfrm>
            <a:off x="457200" y="133350"/>
            <a:ext cx="8229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r>
              <a:rPr lang="en-US" dirty="0" smtClean="0">
                <a:cs typeface="Arial" panose="020B0604020202020204" pitchFamily="34" charset="0"/>
              </a:rPr>
              <a:t>New diagnostics and metrics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611560" y="980728"/>
            <a:ext cx="7992888" cy="5062924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Implemented and work in progress</a:t>
            </a:r>
          </a:p>
          <a:p>
            <a:pPr>
              <a:spcAft>
                <a:spcPts val="300"/>
              </a:spcAft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atin typeface="Arial" pitchFamily="34" charset="0"/>
                <a:cs typeface="Arial" pitchFamily="34" charset="0"/>
              </a:rPr>
              <a:t>CO</a:t>
            </a:r>
            <a:r>
              <a:rPr lang="en-US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and CH</a:t>
            </a:r>
            <a:r>
              <a:rPr lang="en-US" b="1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diagnostics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Emergent constraints (LTMI, southern ITCZ index, tropical mid-tropospheric asymmetry index)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Extended Taylor diagrams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Indices for extreme events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IPCC AR5 chapter 9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IPCC AR5 chapter 12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Land-atmosphere coupling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Land cover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Precipitation – soil moisture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Shifts in Austral jets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itchFamily="34" charset="0"/>
                <a:cs typeface="Arial" pitchFamily="34" charset="0"/>
              </a:rPr>
              <a:t>Snowfall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Soil moisture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Sea surface temperature</a:t>
            </a:r>
          </a:p>
        </p:txBody>
      </p:sp>
    </p:spTree>
    <p:extLst>
      <p:ext uri="{BB962C8B-B14F-4D97-AF65-F5344CB8AC3E}">
        <p14:creationId xmlns:p14="http://schemas.microsoft.com/office/powerpoint/2010/main" val="4270904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 bwMode="auto">
          <a:xfrm>
            <a:off x="457200" y="133350"/>
            <a:ext cx="8229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r>
              <a:rPr lang="en-US" dirty="0" smtClean="0">
                <a:cs typeface="Arial" panose="020B0604020202020204" pitchFamily="34" charset="0"/>
              </a:rPr>
              <a:t>New ESA CCI diagnostics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Textfeld 7"/>
          <p:cNvSpPr txBox="1"/>
          <p:nvPr/>
        </p:nvSpPr>
        <p:spPr>
          <a:xfrm>
            <a:off x="467544" y="5877272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From: Lauer et al. (2017), Remote Sensing of Environment (in press)</a:t>
            </a:r>
            <a:endParaRPr lang="en-US" sz="16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6" t="-1601" r="-962" b="-1712"/>
          <a:stretch/>
        </p:blipFill>
        <p:spPr>
          <a:xfrm>
            <a:off x="323528" y="908720"/>
            <a:ext cx="7596000" cy="4644000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0" t="-1552" r="-835" b="-1682"/>
          <a:stretch/>
        </p:blipFill>
        <p:spPr>
          <a:xfrm>
            <a:off x="1403649" y="1340768"/>
            <a:ext cx="6984775" cy="4509588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</a:ln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7" t="-1967" r="-857" b="-1339"/>
          <a:stretch/>
        </p:blipFill>
        <p:spPr>
          <a:xfrm>
            <a:off x="1187624" y="1556791"/>
            <a:ext cx="7668000" cy="3780000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71" t="-1866" r="-854" b="-1661"/>
          <a:stretch/>
        </p:blipFill>
        <p:spPr>
          <a:xfrm>
            <a:off x="611560" y="1743595"/>
            <a:ext cx="8424000" cy="3996000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4125113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 bwMode="auto">
          <a:xfrm>
            <a:off x="457200" y="133350"/>
            <a:ext cx="8229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r>
              <a:rPr lang="en-US" dirty="0" smtClean="0">
                <a:cs typeface="Arial" panose="020B0604020202020204" pitchFamily="34" charset="0"/>
              </a:rPr>
              <a:t>New ESA CCI diagnostics</a:t>
            </a:r>
            <a:endParaRPr lang="en-US" dirty="0"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82" t="-1549" r="-3680" b="-1378"/>
          <a:stretch/>
        </p:blipFill>
        <p:spPr>
          <a:xfrm>
            <a:off x="611560" y="1007021"/>
            <a:ext cx="2664000" cy="4788000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</a:ln>
        </p:spPr>
      </p:pic>
      <p:sp>
        <p:nvSpPr>
          <p:cNvPr id="10" name="Textfeld 9"/>
          <p:cNvSpPr txBox="1"/>
          <p:nvPr/>
        </p:nvSpPr>
        <p:spPr>
          <a:xfrm>
            <a:off x="467544" y="5877272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From: Lauer et al. (2017), Remote Sensing of Environment (in press)</a:t>
            </a:r>
            <a:endParaRPr lang="en-US" sz="16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66" t="-3596" r="-962" b="-2461"/>
          <a:stretch/>
        </p:blipFill>
        <p:spPr>
          <a:xfrm>
            <a:off x="1043608" y="1628800"/>
            <a:ext cx="7596000" cy="2124000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</a:ln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33" t="-1423" r="-1157" b="-1093"/>
          <a:stretch/>
        </p:blipFill>
        <p:spPr>
          <a:xfrm>
            <a:off x="3851920" y="908720"/>
            <a:ext cx="4447114" cy="4778988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4011400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 bwMode="auto">
          <a:xfrm>
            <a:off x="457200" y="133350"/>
            <a:ext cx="8229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r>
              <a:rPr lang="en-US" dirty="0" smtClean="0">
                <a:cs typeface="Arial" panose="020B0604020202020204" pitchFamily="34" charset="0"/>
              </a:rPr>
              <a:t>New observational datasets in v1.1.0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57200" y="1412776"/>
            <a:ext cx="8363272" cy="4608000"/>
          </a:xfrm>
          <a:prstGeom prst="rect">
            <a:avLst/>
          </a:prstGeom>
          <a:noFill/>
        </p:spPr>
        <p:txBody>
          <a:bodyPr wrap="square" lIns="0" tIns="0" rIns="0" bIns="0" numCol="2" rtlCol="0">
            <a:spAutoFit/>
          </a:bodyPr>
          <a:lstStyle/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ACCESS-2 (conccnd5,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conccnd10)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Asmi11 (aerosol size)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BDBP (tro3prof)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CFSR (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psl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CLARA-A2 (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clt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CloudSat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clt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ESA </a:t>
            </a:r>
            <a:r>
              <a:rPr lang="en-US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CCI AEROSOL </a:t>
            </a:r>
            <a:r>
              <a:rPr lang="en-U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(od550aer, abs550, od550lt1aer, od870aer)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ESA CCI CLOUD </a:t>
            </a:r>
            <a:r>
              <a:rPr lang="en-U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clt</a:t>
            </a:r>
            <a:r>
              <a:rPr lang="en-U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clwvi</a:t>
            </a:r>
            <a:r>
              <a:rPr lang="en-U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clivi</a:t>
            </a:r>
            <a:r>
              <a:rPr lang="en-U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en-US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ESA CCI GHG 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(xco2, xch4)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ESA CCI LANDCOVER 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grassNcropFrac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shrubNtreeFrac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ESA </a:t>
            </a:r>
            <a:r>
              <a:rPr lang="en-US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CCI OZONE </a:t>
            </a:r>
            <a:r>
              <a:rPr lang="en-U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(tro3, </a:t>
            </a:r>
            <a:r>
              <a:rPr lang="en-US" sz="1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tropoz</a:t>
            </a:r>
            <a:r>
              <a:rPr lang="en-U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toz</a:t>
            </a:r>
            <a:r>
              <a:rPr lang="en-U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ESA CCI SEAICE </a:t>
            </a:r>
            <a:r>
              <a:rPr lang="en-US" sz="1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(sic</a:t>
            </a:r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70C0"/>
                </a:solidFill>
              </a:rPr>
              <a:t>​</a:t>
            </a:r>
            <a:r>
              <a:rPr lang="en-US" sz="1600" b="1" dirty="0" smtClean="0">
                <a:solidFill>
                  <a:srgbClr val="0070C0"/>
                </a:solidFill>
              </a:rPr>
              <a:t>ESA CCI SOILMOISTURE </a:t>
            </a:r>
            <a:r>
              <a:rPr lang="en-US" sz="1600" dirty="0" smtClean="0">
                <a:solidFill>
                  <a:srgbClr val="0070C0"/>
                </a:solidFill>
              </a:rPr>
              <a:t>(</a:t>
            </a:r>
            <a:r>
              <a:rPr lang="en-US" sz="1600" dirty="0" err="1" smtClean="0">
                <a:solidFill>
                  <a:srgbClr val="0070C0"/>
                </a:solidFill>
              </a:rPr>
              <a:t>sm</a:t>
            </a:r>
            <a:r>
              <a:rPr lang="en-US" sz="1600" dirty="0" smtClean="0">
                <a:solidFill>
                  <a:srgbClr val="0070C0"/>
                </a:solidFill>
              </a:rPr>
              <a:t>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b="1" dirty="0" smtClean="0">
                <a:solidFill>
                  <a:srgbClr val="0070C0"/>
                </a:solidFill>
              </a:rPr>
              <a:t>ESA CCI SST </a:t>
            </a:r>
            <a:r>
              <a:rPr lang="en-US" sz="1600" dirty="0" smtClean="0">
                <a:solidFill>
                  <a:srgbClr val="0070C0"/>
                </a:solidFill>
              </a:rPr>
              <a:t>(</a:t>
            </a:r>
            <a:r>
              <a:rPr lang="en-US" sz="1600" dirty="0" err="1" smtClean="0">
                <a:solidFill>
                  <a:srgbClr val="0070C0"/>
                </a:solidFill>
              </a:rPr>
              <a:t>ts</a:t>
            </a:r>
            <a:r>
              <a:rPr lang="en-US" sz="1600" dirty="0" smtClean="0">
                <a:solidFill>
                  <a:srgbClr val="0070C0"/>
                </a:solidFill>
              </a:rPr>
              <a:t>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ESRL (surface CO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HadCRUT4 (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tas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latin typeface="Arial" pitchFamily="34" charset="0"/>
                <a:cs typeface="Arial" pitchFamily="34" charset="0"/>
              </a:rPr>
              <a:t>HIPPO (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mmrbc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HWSD (soil carbon content)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ISCCP (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albisccp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clisccp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cltisccp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cttisccp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JMA-TRANSCOM (CO</a:t>
            </a:r>
            <a:r>
              <a:rPr lang="en-US" sz="1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exchange)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LAI3g (leaf area index)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MTE (gross primary productivity of carbon)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NDP (vegetation carbon content)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NIWA (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toz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PATMOS-x (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clt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SSMI-MERIC (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prw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TOMS (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toz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285750" indent="-28575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WHOI-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OAFlux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hfls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hfss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6" name="Rechteck 5"/>
          <p:cNvSpPr/>
          <p:nvPr/>
        </p:nvSpPr>
        <p:spPr>
          <a:xfrm>
            <a:off x="457200" y="745540"/>
            <a:ext cx="8147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Aerosols/chemistry/meteorology/land/ocean/sea ice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2442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 bwMode="auto">
          <a:xfrm>
            <a:off x="457200" y="133350"/>
            <a:ext cx="8229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r>
              <a:rPr lang="en-US" dirty="0" smtClean="0">
                <a:cs typeface="Arial" panose="020B0604020202020204" pitchFamily="34" charset="0"/>
              </a:rPr>
              <a:t>New observational datasets</a:t>
            </a:r>
            <a:endParaRPr lang="en-US" dirty="0">
              <a:cs typeface="Arial" panose="020B0604020202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321" y="836712"/>
            <a:ext cx="6059111" cy="4967929"/>
          </a:xfrm>
          <a:prstGeom prst="rect">
            <a:avLst/>
          </a:prstGeom>
        </p:spPr>
      </p:pic>
      <p:sp>
        <p:nvSpPr>
          <p:cNvPr id="6" name="Geschweifte Klammer links 5"/>
          <p:cNvSpPr/>
          <p:nvPr/>
        </p:nvSpPr>
        <p:spPr>
          <a:xfrm>
            <a:off x="1835696" y="1177702"/>
            <a:ext cx="720080" cy="1656184"/>
          </a:xfrm>
          <a:prstGeom prst="leftBrace">
            <a:avLst>
              <a:gd name="adj1" fmla="val 44437"/>
              <a:gd name="adj2" fmla="val 50000"/>
            </a:avLst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feld 7"/>
          <p:cNvSpPr txBox="1"/>
          <p:nvPr/>
        </p:nvSpPr>
        <p:spPr>
          <a:xfrm>
            <a:off x="198562" y="707554"/>
            <a:ext cx="151216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/>
              <a:t>ESA CCI datasets</a:t>
            </a:r>
          </a:p>
          <a:p>
            <a:pPr algn="r"/>
            <a:r>
              <a:rPr lang="en-US" sz="1600" dirty="0" smtClean="0"/>
              <a:t>greenhouse gases</a:t>
            </a:r>
          </a:p>
          <a:p>
            <a:pPr algn="r"/>
            <a:r>
              <a:rPr lang="en-US" sz="1600" dirty="0" smtClean="0"/>
              <a:t>ozone</a:t>
            </a:r>
          </a:p>
          <a:p>
            <a:pPr algn="r"/>
            <a:r>
              <a:rPr lang="en-US" sz="1600" dirty="0" smtClean="0"/>
              <a:t>aerosol</a:t>
            </a:r>
          </a:p>
          <a:p>
            <a:pPr algn="r"/>
            <a:r>
              <a:rPr lang="en-US" sz="1600" dirty="0" smtClean="0"/>
              <a:t>soil moisture</a:t>
            </a:r>
          </a:p>
          <a:p>
            <a:pPr algn="r"/>
            <a:r>
              <a:rPr lang="en-US" sz="1600" dirty="0" smtClean="0"/>
              <a:t>sea ice</a:t>
            </a:r>
          </a:p>
          <a:p>
            <a:pPr algn="r"/>
            <a:r>
              <a:rPr lang="en-US" sz="1600" dirty="0" smtClean="0"/>
              <a:t>cloud</a:t>
            </a:r>
          </a:p>
          <a:p>
            <a:pPr algn="r"/>
            <a:r>
              <a:rPr lang="en-US" sz="1600" dirty="0" smtClean="0"/>
              <a:t>SST</a:t>
            </a:r>
            <a:endParaRPr lang="en-US" sz="1600" dirty="0"/>
          </a:p>
        </p:txBody>
      </p:sp>
      <p:sp>
        <p:nvSpPr>
          <p:cNvPr id="9" name="Textfeld 8"/>
          <p:cNvSpPr txBox="1"/>
          <p:nvPr/>
        </p:nvSpPr>
        <p:spPr>
          <a:xfrm>
            <a:off x="395536" y="5826750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From: Lauer et al. (2017), Remote Sensing of Environment (in press)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04503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 bwMode="auto">
          <a:xfrm>
            <a:off x="457200" y="133350"/>
            <a:ext cx="82296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rgbClr val="00B0F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r>
              <a:rPr lang="en-US" dirty="0" smtClean="0">
                <a:cs typeface="Arial" panose="020B0604020202020204" pitchFamily="34" charset="0"/>
              </a:rPr>
              <a:t>New observational datasets</a:t>
            </a:r>
            <a:endParaRPr lang="en-US" dirty="0">
              <a:cs typeface="Arial" panose="020B06040202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57200" y="745540"/>
            <a:ext cx="81472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Example: ESA CCI CLOUD (1982-2014)</a:t>
            </a:r>
            <a:endParaRPr lang="en-US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16" t="-1156" r="-3658" b="43851"/>
          <a:stretch/>
        </p:blipFill>
        <p:spPr>
          <a:xfrm rot="16200000">
            <a:off x="2148353" y="259458"/>
            <a:ext cx="4582696" cy="6745316"/>
          </a:xfrm>
          <a:prstGeom prst="rect">
            <a:avLst/>
          </a:prstGeom>
          <a:solidFill>
            <a:schemeClr val="bg1"/>
          </a:solidFill>
          <a:ln w="25400">
            <a:solidFill>
              <a:srgbClr val="00B0F0"/>
            </a:solidFill>
          </a:ln>
        </p:spPr>
      </p:pic>
      <p:sp>
        <p:nvSpPr>
          <p:cNvPr id="2" name="Textfeld 1"/>
          <p:cNvSpPr txBox="1"/>
          <p:nvPr/>
        </p:nvSpPr>
        <p:spPr>
          <a:xfrm>
            <a:off x="1187624" y="1628800"/>
            <a:ext cx="276999" cy="1656184"/>
          </a:xfrm>
          <a:prstGeom prst="rect">
            <a:avLst/>
          </a:prstGeom>
          <a:solidFill>
            <a:schemeClr val="bg1"/>
          </a:solidFill>
        </p:spPr>
        <p:txBody>
          <a:bodyPr vert="vert270" wrap="square" lIns="0" tIns="0" rIns="0" bIns="0" rtlCol="0">
            <a:spAutoFit/>
          </a:bodyPr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DJF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1187623" y="3789040"/>
            <a:ext cx="276999" cy="1656184"/>
          </a:xfrm>
          <a:prstGeom prst="rect">
            <a:avLst/>
          </a:prstGeom>
          <a:solidFill>
            <a:schemeClr val="bg1"/>
          </a:solidFill>
        </p:spPr>
        <p:txBody>
          <a:bodyPr vert="vert270" wrap="square" lIns="0" tIns="0" rIns="0" bIns="0" rtlCol="0">
            <a:spAutoFit/>
          </a:bodyPr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JJA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95536" y="5970766"/>
            <a:ext cx="82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From: Lauer et al. (2017), Remote Sensing of Environment (in press)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08781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LR-Präsentation 4:3 Englisch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>
          <a:solidFill>
            <a:schemeClr val="tx1"/>
          </a:solidFill>
        </a:ln>
      </a:spPr>
      <a:bodyPr rtlCol="0" anchor="ctr">
        <a:spAutoFit/>
      </a:bodyPr>
      <a:lstStyle>
        <a:defPPr algn="ctr">
          <a:defRPr dirty="0" smtClean="0">
            <a:solidFill>
              <a:schemeClr val="tx1"/>
            </a:solidFill>
            <a:latin typeface="Arial" pitchFamily="34" charset="0"/>
            <a:cs typeface="Arial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868698610F924B9DEA7E3A29873584" ma:contentTypeVersion="0" ma:contentTypeDescription="Create a new document." ma:contentTypeScope="" ma:versionID="87ac8d2f92906f0fab1a2e82674eae82">
  <xsd:schema xmlns:xsd="http://www.w3.org/2001/XMLSchema" xmlns:xs="http://www.w3.org/2001/XMLSchema" xmlns:p="http://schemas.microsoft.com/office/2006/metadata/properties" xmlns:ns2="25abb86b-5a44-48b8-a926-325ac05e9486" targetNamespace="http://schemas.microsoft.com/office/2006/metadata/properties" ma:root="true" ma:fieldsID="16f7f832a01c42a3821dc03ecd507d54" ns2:_="">
    <xsd:import namespace="25abb86b-5a44-48b8-a926-325ac05e948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abb86b-5a44-48b8-a926-325ac05e948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Beständige ID" ma:description="ID beim Hinzufügen beibehalten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25abb86b-5a44-48b8-a926-325ac05e9486">NQ4MZZS4P7MC-13-107</_dlc_DocId>
    <_dlc_DocIdUrl xmlns="25abb86b-5a44-48b8-a926-325ac05e9486">
      <Url>https://teamsites-extranet.dlr.de/pa/ESMValTool/ESMValGroup/_layouts/DocIdRedir.aspx?ID=NQ4MZZS4P7MC-13-107</Url>
      <Description>NQ4MZZS4P7MC-13-107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CB94A8-07D3-408B-92A2-943C5B5C7E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abb86b-5a44-48b8-a926-325ac05e94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15858D-9B6A-462E-A3F4-4E91DF7EC87E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2EF829E5-57AF-4066-9F98-078821BC00D9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25abb86b-5a44-48b8-a926-325ac05e9486"/>
    <ds:schemaRef ds:uri="http://purl.org/dc/terms/"/>
    <ds:schemaRef ds:uri="http://www.w3.org/XML/1998/namespace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AB48E36E-4D09-4DC3-90D6-A1F4B870A06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668</Words>
  <Application>Microsoft Macintosh PowerPoint</Application>
  <PresentationFormat>On-screen Show (4:3)</PresentationFormat>
  <Paragraphs>120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DLR-Präsentation 4:3 Englisch</vt:lpstr>
      <vt:lpstr>CMUG results from the ESMValTool (WP: 5.1, O5.1, 5.2, O5.2)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T-Systems SfR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ESMValTool Tutorial</dc:title>
  <dc:creator>Lauer, Axel</dc:creator>
  <cp:lastModifiedBy>Axel Lauer</cp:lastModifiedBy>
  <cp:revision>406</cp:revision>
  <cp:lastPrinted>2016-06-10T08:06:27Z</cp:lastPrinted>
  <dcterms:created xsi:type="dcterms:W3CDTF">2012-06-19T06:51:55Z</dcterms:created>
  <dcterms:modified xsi:type="dcterms:W3CDTF">2017-02-09T15:04:47Z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0x0101004A868698610F924B9DEA7E3A29873584</vt:lpwstr>
  </property>
  <property fmtid="{D5CDD505-2E9C-101B-9397-08002B2CF9AE}" pid="3" name="_dlc_DocIdItemGuid">
    <vt:lpwstr>31402d01-ce75-4728-9f11-88af4f2164b3</vt:lpwstr>
  </property>
</Properties>
</file>