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54" r:id="rId1"/>
    <p:sldMasterId id="2147483893" r:id="rId2"/>
    <p:sldMasterId id="2147484265" r:id="rId3"/>
  </p:sldMasterIdLst>
  <p:notesMasterIdLst>
    <p:notesMasterId r:id="rId17"/>
  </p:notesMasterIdLst>
  <p:handoutMasterIdLst>
    <p:handoutMasterId r:id="rId18"/>
  </p:handoutMasterIdLst>
  <p:sldIdLst>
    <p:sldId id="419" r:id="rId4"/>
    <p:sldId id="420" r:id="rId5"/>
    <p:sldId id="421" r:id="rId6"/>
    <p:sldId id="422" r:id="rId7"/>
    <p:sldId id="423" r:id="rId8"/>
    <p:sldId id="425" r:id="rId9"/>
    <p:sldId id="424" r:id="rId10"/>
    <p:sldId id="426" r:id="rId11"/>
    <p:sldId id="428" r:id="rId12"/>
    <p:sldId id="427" r:id="rId13"/>
    <p:sldId id="412" r:id="rId14"/>
    <p:sldId id="430" r:id="rId15"/>
    <p:sldId id="429" r:id="rId16"/>
  </p:sldIdLst>
  <p:sldSz cx="9906000" cy="6858000" type="A4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8D"/>
    <a:srgbClr val="008000"/>
    <a:srgbClr val="CCCCFF"/>
    <a:srgbClr val="CCECFF"/>
    <a:srgbClr val="6666FF"/>
    <a:srgbClr val="339966"/>
    <a:srgbClr val="00549F"/>
    <a:srgbClr val="FDC82F"/>
    <a:srgbClr val="CCFFCC"/>
    <a:srgbClr val="009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82963" autoAdjust="0"/>
  </p:normalViewPr>
  <p:slideViewPr>
    <p:cSldViewPr snapToGrid="0">
      <p:cViewPr>
        <p:scale>
          <a:sx n="80" d="100"/>
          <a:sy n="80" d="100"/>
        </p:scale>
        <p:origin x="-876" y="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682" tIns="45840" rIns="91682" bIns="45840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682" tIns="45840" rIns="91682" bIns="45840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495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682" tIns="45840" rIns="91682" bIns="45840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5625"/>
            <a:ext cx="29495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682" tIns="45840" rIns="91682" bIns="45840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Arial" charset="0"/>
              </a:defRPr>
            </a:lvl1pPr>
          </a:lstStyle>
          <a:p>
            <a:pPr>
              <a:defRPr/>
            </a:pPr>
            <a:fld id="{EADE852A-7621-42A4-ADFC-8D49AD9009B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992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349" tIns="44175" rIns="88349" bIns="44175" numCol="1" anchor="t" anchorCtr="0" compatLnSpc="1">
            <a:prstTxWarp prst="textNoShape">
              <a:avLst/>
            </a:prstTxWarp>
          </a:bodyPr>
          <a:lstStyle>
            <a:lvl1pPr defTabSz="8842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1913" y="0"/>
            <a:ext cx="29210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349" tIns="44175" rIns="88349" bIns="44175" numCol="1" anchor="t" anchorCtr="0" compatLnSpc="1">
            <a:prstTxWarp prst="textNoShape">
              <a:avLst/>
            </a:prstTxWarp>
          </a:bodyPr>
          <a:lstStyle>
            <a:lvl1pPr algn="r" defTabSz="884238">
              <a:defRPr sz="1200"/>
            </a:lvl1pPr>
          </a:lstStyle>
          <a:p>
            <a:pPr>
              <a:defRPr/>
            </a:pPr>
            <a:fld id="{BA970E28-C4AF-407A-BCDD-EFE4AF374BAA}" type="datetimeFigureOut">
              <a:rPr lang="en-US"/>
              <a:pPr>
                <a:defRPr/>
              </a:pPr>
              <a:t>2/14/2017</a:t>
            </a:fld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0413" y="739775"/>
            <a:ext cx="53467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6300" y="4738688"/>
            <a:ext cx="5040313" cy="444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349" tIns="44175" rIns="88349" bIns="441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7375"/>
            <a:ext cx="2922588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349" tIns="44175" rIns="88349" bIns="44175" numCol="1" anchor="b" anchorCtr="0" compatLnSpc="1">
            <a:prstTxWarp prst="textNoShape">
              <a:avLst/>
            </a:prstTxWarp>
          </a:bodyPr>
          <a:lstStyle>
            <a:lvl1pPr defTabSz="8842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1913" y="9477375"/>
            <a:ext cx="2921000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349" tIns="44175" rIns="88349" bIns="44175" numCol="1" anchor="b" anchorCtr="0" compatLnSpc="1">
            <a:prstTxWarp prst="textNoShape">
              <a:avLst/>
            </a:prstTxWarp>
          </a:bodyPr>
          <a:lstStyle>
            <a:lvl1pPr algn="r" defTabSz="884238">
              <a:defRPr sz="1200"/>
            </a:lvl1pPr>
          </a:lstStyle>
          <a:p>
            <a:pPr>
              <a:defRPr/>
            </a:pPr>
            <a:fld id="{E9617734-7536-4187-BDDE-B3E0282E4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29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0413" y="739775"/>
            <a:ext cx="5346700" cy="3702050"/>
          </a:xfrm>
          <a:ln/>
        </p:spPr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60413" y="739775"/>
            <a:ext cx="53467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Unique opportunity of 4 consistently processed data sets with 4 year overlap to help resolve instrumental differences, which in turn will improve trend analysis.</a:t>
            </a:r>
            <a:endParaRPr lang="en-GB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60F575-815A-4B62-BA42-BA1CD951CFDA}" type="slidenum">
              <a:rPr lang="en-GB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0413" y="739775"/>
            <a:ext cx="5346700" cy="3702050"/>
          </a:xfrm>
          <a:ln/>
        </p:spPr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7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6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73678" y="4354521"/>
            <a:ext cx="1539875" cy="16843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4051" y="4354521"/>
            <a:ext cx="4467225" cy="16843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70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25" y="5635631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logo-bira_iasb-20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8" y="5805488"/>
            <a:ext cx="2195513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 userDrawn="1"/>
        </p:nvSpPr>
        <p:spPr bwMode="auto">
          <a:xfrm>
            <a:off x="0" y="0"/>
            <a:ext cx="9906000" cy="11811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7" descr="ozone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525" y="-254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00188" y="3262313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86371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42950" y="1201742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7037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94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2891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444625"/>
            <a:ext cx="4572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6975" y="1444625"/>
            <a:ext cx="4572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8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9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9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41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21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935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3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3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550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2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2125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6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4878" y="188913"/>
            <a:ext cx="2324100" cy="6513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188913"/>
            <a:ext cx="6819900" cy="6513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954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788" y="188913"/>
            <a:ext cx="8140700" cy="8620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444625"/>
            <a:ext cx="92964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4149725"/>
            <a:ext cx="92964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49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57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35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230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4050" y="4924433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4924433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73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259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8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97815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91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88856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 lIns="36000" tIns="3600" rIns="36000" bIns="3600" anchor="b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6948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41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73678" y="4354521"/>
            <a:ext cx="1539875" cy="16843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4051" y="4354521"/>
            <a:ext cx="4467225" cy="16843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7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4050" y="4924433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4924433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4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7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06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720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0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 lIns="36000" tIns="3600" rIns="36000" bIns="3600" anchor="b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910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/>
          <p:cNvSpPr>
            <a:spLocks noChangeArrowheads="1"/>
          </p:cNvSpPr>
          <p:nvPr userDrawn="1"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5375" y="4213225"/>
            <a:ext cx="84074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44488" y="150813"/>
            <a:ext cx="81391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pic>
        <p:nvPicPr>
          <p:cNvPr id="1029" name="Picture 29" descr="ozone_CCI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525" y="-254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800" b="1">
          <a:solidFill>
            <a:srgbClr val="00338D"/>
          </a:solidFill>
          <a:latin typeface="Arial" charset="0"/>
          <a:ea typeface="+mn-ea"/>
          <a:cs typeface="+mn-cs"/>
        </a:defRPr>
      </a:lvl1pPr>
      <a:lvl2pPr marL="1227138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2pPr>
      <a:lvl3pPr marL="1825625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•"/>
        <a:defRPr sz="2800">
          <a:solidFill>
            <a:srgbClr val="00338D"/>
          </a:solidFill>
          <a:latin typeface="Arial" charset="0"/>
        </a:defRPr>
      </a:lvl3pPr>
      <a:lvl4pPr marL="2424113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4pPr>
      <a:lvl5pPr marL="3022600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»"/>
        <a:defRPr sz="2800">
          <a:solidFill>
            <a:srgbClr val="00338D"/>
          </a:solidFill>
          <a:latin typeface="Arial" charset="0"/>
        </a:defRPr>
      </a:lvl5pPr>
      <a:lvl6pPr marL="34798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6pPr>
      <a:lvl7pPr marL="39370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7pPr>
      <a:lvl8pPr marL="43942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8pPr>
      <a:lvl9pPr marL="48514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906000" cy="11811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2575" y="1444625"/>
            <a:ext cx="9296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31788" y="188913"/>
            <a:ext cx="81407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pic>
        <p:nvPicPr>
          <p:cNvPr id="2053" name="Picture 5" descr="ozone_CCI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525" y="-254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9"/>
          <p:cNvSpPr>
            <a:spLocks noChangeArrowheads="1"/>
          </p:cNvSpPr>
          <p:nvPr userDrawn="1"/>
        </p:nvSpPr>
        <p:spPr bwMode="auto">
          <a:xfrm>
            <a:off x="0" y="0"/>
            <a:ext cx="9906000" cy="11811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8" name="Picture 10" descr="ozone_CCI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525" y="-254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2400" b="1">
          <a:solidFill>
            <a:srgbClr val="00338D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80000"/>
        <a:buChar char="•"/>
        <a:defRPr b="1">
          <a:solidFill>
            <a:srgbClr val="00338D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5pPr>
      <a:lvl6pPr marL="34798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6pPr>
      <a:lvl7pPr marL="39370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7pPr>
      <a:lvl8pPr marL="43942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8pPr>
      <a:lvl9pPr marL="48514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/>
          <p:cNvSpPr>
            <a:spLocks noChangeArrowheads="1"/>
          </p:cNvSpPr>
          <p:nvPr userDrawn="1"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5375" y="4213225"/>
            <a:ext cx="84074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44488" y="150813"/>
            <a:ext cx="81391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pic>
        <p:nvPicPr>
          <p:cNvPr id="1029" name="Picture 29" descr="ozone_CCI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525" y="-254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44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800" b="1">
          <a:solidFill>
            <a:srgbClr val="00338D"/>
          </a:solidFill>
          <a:latin typeface="Arial" charset="0"/>
          <a:ea typeface="+mn-ea"/>
          <a:cs typeface="+mn-cs"/>
        </a:defRPr>
      </a:lvl1pPr>
      <a:lvl2pPr marL="1227138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2pPr>
      <a:lvl3pPr marL="1825625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•"/>
        <a:defRPr sz="2800">
          <a:solidFill>
            <a:srgbClr val="00338D"/>
          </a:solidFill>
          <a:latin typeface="Arial" charset="0"/>
        </a:defRPr>
      </a:lvl3pPr>
      <a:lvl4pPr marL="2424113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4pPr>
      <a:lvl5pPr marL="3022600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»"/>
        <a:defRPr sz="2800">
          <a:solidFill>
            <a:srgbClr val="00338D"/>
          </a:solidFill>
          <a:latin typeface="Arial" charset="0"/>
        </a:defRPr>
      </a:lvl5pPr>
      <a:lvl6pPr marL="34798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6pPr>
      <a:lvl7pPr marL="39370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7pPr>
      <a:lvl8pPr marL="43942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8pPr>
      <a:lvl9pPr marL="48514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9.tif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"/>
          <p:cNvSpPr>
            <a:spLocks noGrp="1" noChangeArrowheads="1"/>
          </p:cNvSpPr>
          <p:nvPr>
            <p:ph type="title"/>
          </p:nvPr>
        </p:nvSpPr>
        <p:spPr>
          <a:xfrm>
            <a:off x="688974" y="284286"/>
            <a:ext cx="8140700" cy="744310"/>
          </a:xfrm>
        </p:spPr>
        <p:txBody>
          <a:bodyPr tIns="0" bIns="0" anchor="t"/>
          <a:lstStyle/>
          <a:p>
            <a:pPr eaLnBrk="1" hangingPunct="1">
              <a:lnSpc>
                <a:spcPct val="110000"/>
              </a:lnSpc>
            </a:pPr>
            <a:r>
              <a:rPr lang="da-DK" sz="4000" dirty="0" smtClean="0"/>
              <a:t>Ozone_cci results</a:t>
            </a:r>
            <a:endParaRPr lang="it-IT" sz="3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10843" y="4401851"/>
            <a:ext cx="958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7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CCI CMUG meeting, Paris, France, 13-14 February 2017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013827" y="2323007"/>
            <a:ext cx="2557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Ozone CCI system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2412077" y="5037691"/>
            <a:ext cx="513794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fr-BE" sz="2000" i="1" dirty="0" smtClean="0">
                <a:solidFill>
                  <a:srgbClr val="000000"/>
                </a:solidFill>
              </a:rPr>
              <a:t>M. Van </a:t>
            </a:r>
            <a:r>
              <a:rPr lang="fr-BE" sz="2000" i="1" dirty="0" err="1" smtClean="0">
                <a:solidFill>
                  <a:srgbClr val="000000"/>
                </a:solidFill>
              </a:rPr>
              <a:t>Roozendael</a:t>
            </a:r>
            <a:r>
              <a:rPr lang="fr-BE" sz="2000" i="1" dirty="0" smtClean="0">
                <a:solidFill>
                  <a:srgbClr val="000000"/>
                </a:solidFill>
              </a:rPr>
              <a:t>, BIRA-IASB</a:t>
            </a:r>
          </a:p>
          <a:p>
            <a:pPr algn="ctr" eaLnBrk="1" hangingPunct="1"/>
            <a:r>
              <a:rPr lang="fr-BE" sz="2000" i="1" dirty="0" smtClean="0">
                <a:solidFill>
                  <a:srgbClr val="000000"/>
                </a:solidFill>
              </a:rPr>
              <a:t>on </a:t>
            </a:r>
            <a:r>
              <a:rPr lang="fr-BE" sz="2000" i="1" dirty="0" err="1" smtClean="0">
                <a:solidFill>
                  <a:srgbClr val="000000"/>
                </a:solidFill>
              </a:rPr>
              <a:t>behalf</a:t>
            </a:r>
            <a:r>
              <a:rPr lang="fr-BE" sz="2000" i="1" dirty="0" smtClean="0">
                <a:solidFill>
                  <a:srgbClr val="000000"/>
                </a:solidFill>
              </a:rPr>
              <a:t> of the </a:t>
            </a:r>
            <a:r>
              <a:rPr lang="fr-BE" sz="2000" i="1" dirty="0" err="1" smtClean="0">
                <a:solidFill>
                  <a:srgbClr val="000000"/>
                </a:solidFill>
              </a:rPr>
              <a:t>Ozone_cci</a:t>
            </a:r>
            <a:r>
              <a:rPr lang="fr-BE" sz="2000" i="1" dirty="0" smtClean="0">
                <a:solidFill>
                  <a:srgbClr val="000000"/>
                </a:solidFill>
              </a:rPr>
              <a:t> consortium</a:t>
            </a:r>
          </a:p>
        </p:txBody>
      </p:sp>
      <p:pic>
        <p:nvPicPr>
          <p:cNvPr id="12" name="Picture 41" descr="Logo_M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461" b="66286"/>
          <a:stretch>
            <a:fillRect/>
          </a:stretch>
        </p:blipFill>
        <p:spPr bwMode="auto">
          <a:xfrm>
            <a:off x="3985770" y="6160923"/>
            <a:ext cx="466078" cy="46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2" descr="auth_logo_color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450" y="6131359"/>
            <a:ext cx="543748" cy="546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15" y="6136553"/>
            <a:ext cx="884361" cy="47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6" descr="logo_knmi_ven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1" r="44800"/>
          <a:stretch>
            <a:fillRect/>
          </a:stretch>
        </p:blipFill>
        <p:spPr bwMode="auto">
          <a:xfrm>
            <a:off x="2068646" y="6120026"/>
            <a:ext cx="428373" cy="62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8" descr="logo_fm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109"/>
          <a:stretch>
            <a:fillRect/>
          </a:stretch>
        </p:blipFill>
        <p:spPr bwMode="auto">
          <a:xfrm>
            <a:off x="3475674" y="6154655"/>
            <a:ext cx="464928" cy="46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00" y="6187902"/>
            <a:ext cx="475921" cy="425824"/>
          </a:xfrm>
          <a:prstGeom prst="rect">
            <a:avLst/>
          </a:prstGeom>
        </p:spPr>
      </p:pic>
      <p:pic>
        <p:nvPicPr>
          <p:cNvPr id="18" name="Picture 43" descr="logo_dl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209" y="6087040"/>
            <a:ext cx="748631" cy="635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9" descr="UB_logo_35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43"/>
          <a:stretch>
            <a:fillRect/>
          </a:stretch>
        </p:blipFill>
        <p:spPr bwMode="auto">
          <a:xfrm>
            <a:off x="7561897" y="6194539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676"/>
          <a:stretch>
            <a:fillRect/>
          </a:stretch>
        </p:blipFill>
        <p:spPr bwMode="auto">
          <a:xfrm>
            <a:off x="1464433" y="6154655"/>
            <a:ext cx="490538" cy="4651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9" descr="logo_rmi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95" y="6089914"/>
            <a:ext cx="4492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0" descr="latmos-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40" y="6121135"/>
            <a:ext cx="1096457" cy="423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80591" b="-2928"/>
          <a:stretch/>
        </p:blipFill>
        <p:spPr>
          <a:xfrm>
            <a:off x="9336415" y="6120026"/>
            <a:ext cx="401552" cy="480110"/>
          </a:xfrm>
          <a:prstGeom prst="rect">
            <a:avLst/>
          </a:prstGeom>
        </p:spPr>
      </p:pic>
      <p:pic>
        <p:nvPicPr>
          <p:cNvPr id="24" name="Picture 2" descr="http://www.esa-ozone-cci.org/index.php?q=webfm_send/13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752" y="6136553"/>
            <a:ext cx="582227" cy="58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://www.esa-ozone-cci.org/sites/default/files/documents/admin/ULB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030" y="6111182"/>
            <a:ext cx="512118" cy="51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logo-bira_iasb-2010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29"/>
          <a:stretch/>
        </p:blipFill>
        <p:spPr bwMode="auto">
          <a:xfrm>
            <a:off x="152400" y="6013368"/>
            <a:ext cx="5630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6" b="18874"/>
          <a:stretch/>
        </p:blipFill>
        <p:spPr>
          <a:xfrm>
            <a:off x="1794150" y="1346939"/>
            <a:ext cx="5975709" cy="294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3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Tropical tropospheric ozone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81" y="4994037"/>
            <a:ext cx="8401862" cy="186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559362"/>
            <a:ext cx="4347341" cy="3112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512" y="1200994"/>
            <a:ext cx="4440189" cy="2906611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4381500" y="2692400"/>
            <a:ext cx="342900" cy="224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3300" y="4844534"/>
            <a:ext cx="80025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1995-2015 trend from combined GOME, SCIAMACHY and OMI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5673751" y="4332317"/>
            <a:ext cx="4232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 smtClean="0"/>
              <a:t>Heue</a:t>
            </a:r>
            <a:r>
              <a:rPr lang="en-US" sz="1600" i="1" dirty="0" smtClean="0"/>
              <a:t> </a:t>
            </a:r>
            <a:r>
              <a:rPr lang="en-US" sz="1600" i="1" dirty="0"/>
              <a:t>et al</a:t>
            </a:r>
            <a:r>
              <a:rPr lang="en-US" sz="1600" i="1" dirty="0" smtClean="0"/>
              <a:t>., </a:t>
            </a:r>
            <a:r>
              <a:rPr lang="en-US" sz="1600" i="1" dirty="0"/>
              <a:t>AMT, 9, </a:t>
            </a:r>
            <a:r>
              <a:rPr lang="en-US" sz="1600" i="1" dirty="0" smtClean="0"/>
              <a:t>5037–5051, 2016</a:t>
            </a:r>
            <a:endParaRPr lang="en-US" sz="1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27900" y="1228130"/>
            <a:ext cx="305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Retrieval principle (CCD)</a:t>
            </a:r>
          </a:p>
        </p:txBody>
      </p:sp>
    </p:spTree>
    <p:extLst>
      <p:ext uri="{BB962C8B-B14F-4D97-AF65-F5344CB8AC3E}">
        <p14:creationId xmlns:p14="http://schemas.microsoft.com/office/powerpoint/2010/main" val="31803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8919" y="2909455"/>
            <a:ext cx="9379989" cy="3808512"/>
          </a:xfrm>
        </p:spPr>
        <p:txBody>
          <a:bodyPr/>
          <a:lstStyle/>
          <a:p>
            <a:pPr marL="523875" indent="-523875">
              <a:buFont typeface="Wingdings" panose="05000000000000000000" pitchFamily="2" charset="2"/>
              <a:buChar char="Ø"/>
            </a:pPr>
            <a:r>
              <a:rPr lang="en-US" sz="2000" b="0" dirty="0" smtClean="0"/>
              <a:t>Complete reprocessing of nadir UV sensors (1995-2015) using common algorithm selected from Round-Robin</a:t>
            </a:r>
            <a:endParaRPr lang="en-US" sz="2000" b="0" dirty="0" smtClean="0">
              <a:sym typeface="Wingdings" panose="05000000000000000000" pitchFamily="2" charset="2"/>
            </a:endParaRPr>
          </a:p>
          <a:p>
            <a:pPr marL="523875" indent="-523875">
              <a:buFont typeface="Wingdings" panose="05000000000000000000" pitchFamily="2" charset="2"/>
              <a:buChar char="Ø"/>
            </a:pPr>
            <a:r>
              <a:rPr lang="en-US" sz="2000" b="0" dirty="0" smtClean="0">
                <a:sym typeface="Wingdings" panose="05000000000000000000" pitchFamily="2" charset="2"/>
              </a:rPr>
              <a:t>HARMOZ limb data sets generated from 10 different ESA, ESA/TPM and NASA sensors</a:t>
            </a:r>
          </a:p>
          <a:p>
            <a:pPr marL="523875" indent="-523875">
              <a:buFont typeface="Wingdings" panose="05000000000000000000" pitchFamily="2" charset="2"/>
              <a:buChar char="Ø"/>
            </a:pPr>
            <a:r>
              <a:rPr lang="en-US" sz="2000" b="0" dirty="0" smtClean="0">
                <a:sym typeface="Wingdings" panose="05000000000000000000" pitchFamily="2" charset="2"/>
              </a:rPr>
              <a:t>Extension of Phase-1 products towards mesosphere and troposphere </a:t>
            </a:r>
          </a:p>
          <a:p>
            <a:pPr marL="523875" indent="-523875">
              <a:buFont typeface="Wingdings" panose="05000000000000000000" pitchFamily="2" charset="2"/>
              <a:buChar char="Ø"/>
            </a:pPr>
            <a:r>
              <a:rPr lang="en-US" sz="2000" b="0" dirty="0" smtClean="0">
                <a:sym typeface="Wingdings" panose="05000000000000000000" pitchFamily="2" charset="2"/>
              </a:rPr>
              <a:t>Extensive validation of all data sets</a:t>
            </a:r>
          </a:p>
          <a:p>
            <a:pPr marL="523875" indent="-523875">
              <a:buFont typeface="Wingdings" panose="05000000000000000000" pitchFamily="2" charset="2"/>
              <a:buChar char="Ø"/>
            </a:pPr>
            <a:r>
              <a:rPr lang="en-US" sz="2000" b="0" dirty="0" smtClean="0">
                <a:sym typeface="Wingdings" panose="05000000000000000000" pitchFamily="2" charset="2"/>
              </a:rPr>
              <a:t>All data sets accessible on single entry point in </a:t>
            </a:r>
            <a:r>
              <a:rPr lang="en-US" sz="2000" b="0" dirty="0" err="1" smtClean="0">
                <a:sym typeface="Wingdings" panose="05000000000000000000" pitchFamily="2" charset="2"/>
              </a:rPr>
              <a:t>NetCDF</a:t>
            </a:r>
            <a:r>
              <a:rPr lang="en-US" sz="2000" b="0" dirty="0" smtClean="0">
                <a:sym typeface="Wingdings" panose="05000000000000000000" pitchFamily="2" charset="2"/>
              </a:rPr>
              <a:t>-CF format</a:t>
            </a:r>
            <a:endParaRPr lang="en-US" sz="2000" b="0" dirty="0"/>
          </a:p>
        </p:txBody>
      </p:sp>
      <p:sp>
        <p:nvSpPr>
          <p:cNvPr id="3" name="TextBox 2"/>
          <p:cNvSpPr txBox="1"/>
          <p:nvPr/>
        </p:nvSpPr>
        <p:spPr>
          <a:xfrm>
            <a:off x="248920" y="1924699"/>
            <a:ext cx="9562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en-US" sz="2400" b="1" dirty="0" smtClean="0"/>
              <a:t>What </a:t>
            </a:r>
            <a:r>
              <a:rPr lang="en-US" sz="2400" b="1" dirty="0"/>
              <a:t>is the status of the </a:t>
            </a:r>
            <a:r>
              <a:rPr lang="en-US" sz="2400" b="1" dirty="0" smtClean="0"/>
              <a:t>ozone </a:t>
            </a:r>
            <a:r>
              <a:rPr lang="en-US" sz="2400" b="1" dirty="0"/>
              <a:t>landscape at the end of 6 years of </a:t>
            </a:r>
            <a:r>
              <a:rPr lang="en-US" sz="2400" b="1" dirty="0" smtClean="0"/>
              <a:t>CCI?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5270" y="1304978"/>
            <a:ext cx="8061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CCI Collocation meeting, ESA/ESRIN, </a:t>
            </a:r>
            <a:r>
              <a:rPr lang="en-US" dirty="0" err="1" smtClean="0"/>
              <a:t>Frascati</a:t>
            </a:r>
            <a:r>
              <a:rPr lang="en-US" dirty="0" smtClean="0"/>
              <a:t>, 4-6 October 2016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Obs4MIPS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2575" y="1444625"/>
            <a:ext cx="9296400" cy="52578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4 ozone data sets proposed in response to last April call:</a:t>
            </a:r>
          </a:p>
          <a:p>
            <a:endParaRPr lang="en-US" sz="16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b="0" dirty="0" smtClean="0"/>
              <a:t>Total ozone </a:t>
            </a:r>
            <a:r>
              <a:rPr lang="en-US" sz="1800" b="0" dirty="0"/>
              <a:t>level-3 merged </a:t>
            </a:r>
            <a:r>
              <a:rPr lang="en-US" sz="1800" b="0" dirty="0" smtClean="0"/>
              <a:t>gridded (1°x1°) data </a:t>
            </a:r>
            <a:r>
              <a:rPr lang="en-US" sz="1800" b="0" dirty="0"/>
              <a:t>set from </a:t>
            </a:r>
            <a:r>
              <a:rPr lang="en-US" sz="1800" b="0" dirty="0" smtClean="0"/>
              <a:t>GOME, SCIAMACHY, GOME-2 and OMI, 1995-2015 (DLR/BIRA)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b="0" dirty="0" smtClean="0"/>
              <a:t>Ozone profile level-3 gridded (</a:t>
            </a:r>
            <a:r>
              <a:rPr lang="en-US" sz="1800" b="0" dirty="0"/>
              <a:t>1°x1°) </a:t>
            </a:r>
            <a:r>
              <a:rPr lang="en-US" sz="1800" b="0" dirty="0" smtClean="0"/>
              <a:t>data set from </a:t>
            </a:r>
            <a:r>
              <a:rPr lang="en-US" sz="1800" b="0" dirty="0"/>
              <a:t>GOME, SCIAMACHY, </a:t>
            </a:r>
            <a:r>
              <a:rPr lang="en-US" sz="1800" b="0" dirty="0" smtClean="0"/>
              <a:t>GOME-2</a:t>
            </a:r>
            <a:r>
              <a:rPr lang="en-US" sz="1800" b="0" dirty="0"/>
              <a:t> </a:t>
            </a:r>
            <a:r>
              <a:rPr lang="en-US" sz="1800" b="0" dirty="0" smtClean="0"/>
              <a:t>and OMI, 1995-2015 (KNMI/RAL)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0" dirty="0" smtClean="0"/>
              <a:t>Ozone profile level-3 data sets from a combination of </a:t>
            </a:r>
            <a:r>
              <a:rPr lang="en-US" sz="1800" b="0" dirty="0"/>
              <a:t>limb sensors, </a:t>
            </a:r>
            <a:r>
              <a:rPr lang="en-US" sz="1800" b="0" dirty="0" smtClean="0"/>
              <a:t>2001-2015</a:t>
            </a:r>
            <a:r>
              <a:rPr lang="en-US" sz="1800" b="0" dirty="0"/>
              <a:t> </a:t>
            </a:r>
            <a:r>
              <a:rPr lang="en-US" sz="1800" b="0" dirty="0" smtClean="0"/>
              <a:t>(FMI)</a:t>
            </a:r>
            <a:r>
              <a:rPr lang="en-US" sz="1800" b="0" dirty="0"/>
              <a:t>	</a:t>
            </a:r>
            <a:endParaRPr lang="en-US" sz="1800" b="0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1600" b="0" dirty="0" smtClean="0"/>
              <a:t>monthly </a:t>
            </a:r>
            <a:r>
              <a:rPr lang="en-US" sz="1600" b="0" dirty="0"/>
              <a:t>mean in </a:t>
            </a:r>
            <a:r>
              <a:rPr lang="en-US" sz="1600" b="0" dirty="0" smtClean="0"/>
              <a:t>10° </a:t>
            </a:r>
            <a:r>
              <a:rPr lang="en-US" sz="1600" b="0" dirty="0"/>
              <a:t>latitude zones;  </a:t>
            </a:r>
            <a:endParaRPr lang="en-US" sz="1600" b="0" dirty="0" smtClean="0"/>
          </a:p>
          <a:p>
            <a:pPr lvl="1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n-US" sz="1600" b="0" dirty="0" smtClean="0"/>
              <a:t>monthly/seasonal </a:t>
            </a:r>
            <a:r>
              <a:rPr lang="en-US" sz="1600" b="0" dirty="0"/>
              <a:t>mean </a:t>
            </a:r>
            <a:r>
              <a:rPr lang="en-US" sz="1600" b="0" dirty="0" smtClean="0"/>
              <a:t>5° x10° </a:t>
            </a:r>
            <a:r>
              <a:rPr lang="en-US" sz="1600" b="0" dirty="0"/>
              <a:t>latitude-longitude maps at several pressure levels in the UTLS and the </a:t>
            </a:r>
            <a:r>
              <a:rPr lang="en-US" sz="1600" b="0" dirty="0" smtClean="0"/>
              <a:t>stratosphere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0" dirty="0" smtClean="0"/>
              <a:t>Tropical </a:t>
            </a:r>
            <a:r>
              <a:rPr lang="en-US" sz="1800" b="0" dirty="0"/>
              <a:t>tropospheric ozone level-3 data set from GOME, SCIAMACHY, GOME-2 and OMI, 1995-2015 (DLR)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5003" y="2113808"/>
            <a:ext cx="9559636" cy="15912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research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55600">
              <a:buFont typeface="Wingdings" panose="05000000000000000000" pitchFamily="2" charset="2"/>
              <a:buChar char="Ø"/>
            </a:pPr>
            <a:r>
              <a:rPr lang="en-US" sz="2000" b="0" dirty="0"/>
              <a:t>Research needed to maintain and extend </a:t>
            </a:r>
            <a:r>
              <a:rPr lang="en-US" sz="2000" b="0" dirty="0" smtClean="0"/>
              <a:t>the ozone data production in support of C3S</a:t>
            </a:r>
          </a:p>
          <a:p>
            <a:pPr marL="355600" indent="-355600">
              <a:buFont typeface="Wingdings" panose="05000000000000000000" pitchFamily="2" charset="2"/>
              <a:buChar char="Ø"/>
            </a:pPr>
            <a:endParaRPr lang="en-US" sz="2000" b="0" dirty="0" smtClean="0"/>
          </a:p>
          <a:p>
            <a:pPr marL="355600" indent="-355600">
              <a:buFont typeface="Wingdings" panose="05000000000000000000" pitchFamily="2" charset="2"/>
              <a:buChar char="Ø"/>
            </a:pPr>
            <a:r>
              <a:rPr lang="en-US" sz="2000" b="0" dirty="0" smtClean="0"/>
              <a:t>Main axis of </a:t>
            </a:r>
            <a:r>
              <a:rPr lang="en-US" sz="2000" b="0" dirty="0" smtClean="0"/>
              <a:t>developments</a:t>
            </a:r>
            <a:r>
              <a:rPr lang="en-US" sz="2000" b="0" dirty="0" smtClean="0"/>
              <a:t>:</a:t>
            </a:r>
          </a:p>
          <a:p>
            <a:pPr marL="1158875" lvl="1" indent="-523875">
              <a:buFont typeface="Wingdings" panose="05000000000000000000" pitchFamily="2" charset="2"/>
              <a:buChar char="Ø"/>
            </a:pPr>
            <a:r>
              <a:rPr lang="en-US" b="0" dirty="0" smtClean="0"/>
              <a:t>Improvement of data merging algorithms</a:t>
            </a:r>
          </a:p>
          <a:p>
            <a:pPr marL="1158875" lvl="1" indent="-523875">
              <a:buFont typeface="Wingdings" panose="05000000000000000000" pitchFamily="2" charset="2"/>
              <a:buChar char="Ø"/>
            </a:pPr>
            <a:r>
              <a:rPr lang="en-US" b="0" dirty="0" smtClean="0"/>
              <a:t>Addition </a:t>
            </a:r>
            <a:r>
              <a:rPr lang="en-US" b="0" dirty="0" smtClean="0"/>
              <a:t>of new sensors, e.g. Sentinel-5 Precursor (to be launched in July 2017), OMPS limb (only current mission with potential to extend the historical limb ozone data records)</a:t>
            </a:r>
          </a:p>
          <a:p>
            <a:pPr marL="1158875" lvl="1" indent="-523875">
              <a:buFont typeface="Wingdings" panose="05000000000000000000" pitchFamily="2" charset="2"/>
              <a:buChar char="Ø"/>
            </a:pPr>
            <a:r>
              <a:rPr lang="en-US" b="0" dirty="0" smtClean="0"/>
              <a:t>Fill gaps in current level-3 data sets, e.g. polar night gap (could be filled using combined UV/TIR development)</a:t>
            </a:r>
          </a:p>
          <a:p>
            <a:pPr marL="1158875" lvl="1" indent="-523875">
              <a:buFont typeface="Wingdings" panose="05000000000000000000" pitchFamily="2" charset="2"/>
              <a:buChar char="Ø"/>
            </a:pPr>
            <a:r>
              <a:rPr lang="en-US" b="0" dirty="0" smtClean="0"/>
              <a:t>Improvement of </a:t>
            </a:r>
            <a:r>
              <a:rPr lang="en-US" b="0" dirty="0" smtClean="0"/>
              <a:t>vertical resolution of nadir sensors through combined exploitation of UV/Vis/TIR sensors</a:t>
            </a:r>
          </a:p>
          <a:p>
            <a:pPr marL="1158875" lvl="1" indent="-523875">
              <a:buFont typeface="Wingdings" panose="05000000000000000000" pitchFamily="2" charset="2"/>
              <a:buChar char="Ø"/>
            </a:pPr>
            <a:r>
              <a:rPr lang="en-US" b="0" dirty="0" smtClean="0"/>
              <a:t>Further development of ozone profile reanalysis </a:t>
            </a:r>
            <a:r>
              <a:rPr lang="en-US" b="0" dirty="0" smtClean="0"/>
              <a:t>(L4) </a:t>
            </a:r>
            <a:r>
              <a:rPr lang="en-US" b="0" dirty="0" smtClean="0"/>
              <a:t>with </a:t>
            </a:r>
            <a:r>
              <a:rPr lang="en-US" b="0" dirty="0" smtClean="0"/>
              <a:t>potential to extend </a:t>
            </a:r>
            <a:r>
              <a:rPr lang="en-US" b="0" smtClean="0"/>
              <a:t>ozone profile CDR </a:t>
            </a:r>
            <a:r>
              <a:rPr lang="en-US" b="0" dirty="0" smtClean="0"/>
              <a:t>back in time to early eighties</a:t>
            </a:r>
          </a:p>
        </p:txBody>
      </p:sp>
    </p:spTree>
    <p:extLst>
      <p:ext uri="{BB962C8B-B14F-4D97-AF65-F5344CB8AC3E}">
        <p14:creationId xmlns:p14="http://schemas.microsoft.com/office/powerpoint/2010/main" val="2129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161580"/>
              </p:ext>
            </p:extLst>
          </p:nvPr>
        </p:nvGraphicFramePr>
        <p:xfrm>
          <a:off x="-1" y="1215607"/>
          <a:ext cx="9906001" cy="55970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3232"/>
                <a:gridCol w="1303232"/>
                <a:gridCol w="1164331"/>
                <a:gridCol w="1013173"/>
                <a:gridCol w="833416"/>
                <a:gridCol w="1072409"/>
                <a:gridCol w="1072409"/>
                <a:gridCol w="1131648"/>
                <a:gridCol w="1012151"/>
              </a:tblGrid>
              <a:tr h="425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Product name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Product definition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Sensor input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Processing level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Product type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Temporal coverage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Spatial </a:t>
                      </a:r>
                      <a:r>
                        <a:rPr lang="en-US" sz="1000" dirty="0" smtClean="0">
                          <a:effectLst/>
                        </a:rPr>
                        <a:t>resolution (L3)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Provision and provenance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Format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TC_GOME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 ozone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GOME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1995-2011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1°x1°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BIRA/DLR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TC_SCIA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SCIAMACHY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2002-2012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1°x1°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BIRA/DLR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TC_GOME2A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GOME-2A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2007-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BIRA/DLR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TC_GOME2B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GOME-2B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2013-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BIRA/DLR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TC_OMI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BIRA/DLR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425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TC_GTO-ECV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GOME, SCIA, GOME-2A/B, OMI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1995-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BIRA/DLR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361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NP_IASI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Ozone profile (nadir)</a:t>
                      </a: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IASI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ICDR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2008-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20x20km</a:t>
                      </a:r>
                      <a:r>
                        <a:rPr lang="en-US" sz="1000" baseline="30000" dirty="0" smtClean="0">
                          <a:effectLst/>
                        </a:rPr>
                        <a:t>2</a:t>
                      </a:r>
                      <a:endParaRPr lang="en-US" sz="1600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LATMOS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206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NP_GOME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GOME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1995-2011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1°x1°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RAL/KNMI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NP_SCIA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SCIAMACHY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CDR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2002-2012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1°x1°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RAL/KNMI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NP_GOME2A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GOME-2A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2007-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RAL/KNMI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NP_GOME2B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GOME-2B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ICDR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2013-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RAL/KNMI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NP_OMI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2004-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1°x1°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RAL/KNMI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LMZ_MIPAS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row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Ozone profile (limb)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MIPAS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2002-2012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LMZ_GOMOS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GOMOS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2002-2012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LMZ_SCIA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SCIAMACHY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2002-2012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LMZ_SAGE2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SAGE-2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1984-2005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LMZ_HALOE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HALOE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1991-2005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LMZ_OSIRIS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OSIRIS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2001-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LMZ_SMR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SMR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2001-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LMZ_ACE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ACE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UNI-HB/FMI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LMZ_MLS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MLS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UNI-HB/FMI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NetCDF-CF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LMZ_SABER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SABER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2-3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 </a:t>
                      </a:r>
                      <a:r>
                        <a:rPr lang="en-US" sz="1000" dirty="0" err="1">
                          <a:effectLst/>
                        </a:rPr>
                        <a:t>lat</a:t>
                      </a:r>
                      <a:r>
                        <a:rPr lang="en-US" sz="1000" dirty="0">
                          <a:effectLst/>
                        </a:rPr>
                        <a:t> zones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UNI-HB/FMI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LMZ_MERGED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sensors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ICDR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1984-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10° lat zones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LP_MERGED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Selection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ICDR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2002-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10°x20°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FMI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TTOC_MERGED</a:t>
                      </a:r>
                      <a:endParaRPr lang="en-US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Tropospheric ozone column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</a:rPr>
                        <a:t>GOME, SCIA, GOME-2A/B, OMI</a:t>
                      </a:r>
                      <a:endParaRPr lang="en-US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ICDR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1995-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1.25°x2.5°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DLR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LNTOC_SCIA</a:t>
                      </a:r>
                      <a:endParaRPr lang="en-US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SCIAMACHY</a:t>
                      </a: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CDR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2002-2012</a:t>
                      </a: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60x240 km</a:t>
                      </a:r>
                      <a:r>
                        <a:rPr lang="en-US" sz="10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000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UNI-HB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  <a:tr h="1419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LNTOC_MIPAS-SCIA</a:t>
                      </a:r>
                    </a:p>
                  </a:txBody>
                  <a:tcPr marL="65434" marR="65434" marT="0" marB="0"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MIPAS, SCIA</a:t>
                      </a: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CDR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2002-2012</a:t>
                      </a: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60x240 km</a:t>
                      </a:r>
                      <a:r>
                        <a:rPr lang="en-US" sz="10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000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UNI-HB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NetCDF</a:t>
                      </a:r>
                      <a:r>
                        <a:rPr lang="en-US" sz="1000" dirty="0">
                          <a:effectLst/>
                        </a:rPr>
                        <a:t>-CF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4" marR="65434" marT="0" marB="0"/>
                </a:tc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759165" y="345891"/>
            <a:ext cx="8592159" cy="56207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eaLnBrk="0" hangingPunct="0"/>
            <a:r>
              <a:rPr lang="en-US" sz="3800" b="1" dirty="0">
                <a:solidFill>
                  <a:schemeClr val="bg1"/>
                </a:solidFill>
              </a:rPr>
              <a:t>Ozone CCI - Final data products</a:t>
            </a:r>
          </a:p>
        </p:txBody>
      </p:sp>
    </p:spTree>
    <p:extLst>
      <p:ext uri="{BB962C8B-B14F-4D97-AF65-F5344CB8AC3E}">
        <p14:creationId xmlns:p14="http://schemas.microsoft.com/office/powerpoint/2010/main" val="32177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4355" y="271011"/>
            <a:ext cx="9060211" cy="63408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Platforms and sensors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202949"/>
              </p:ext>
            </p:extLst>
          </p:nvPr>
        </p:nvGraphicFramePr>
        <p:xfrm>
          <a:off x="314864" y="1502487"/>
          <a:ext cx="9283028" cy="49807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70133"/>
                <a:gridCol w="996085"/>
                <a:gridCol w="1292647"/>
                <a:gridCol w="287777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93343"/>
                <a:gridCol w="256212"/>
              </a:tblGrid>
              <a:tr h="288738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Agency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Satellite platform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Sensor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Time period</a:t>
                      </a:r>
                      <a:endParaRPr lang="en-US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09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96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97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98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99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09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10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11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12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13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14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887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ESA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ERS-2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GOME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738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ESA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ENVISAT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SCIAMACHY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GOMOS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MIPAS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738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EUMETSAT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METOP-A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GOME2-A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IASI-A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METOP-B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GOME2-B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highlight>
                            <a:srgbClr val="FFFF00"/>
                          </a:highlight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highlight>
                            <a:srgbClr val="FFFF00"/>
                          </a:highlight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FF00"/>
                          </a:highlight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IASI-B</a:t>
                      </a:r>
                      <a:endParaRPr lang="en-US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SNSB CSA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ODIN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OSIRIS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SMR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CSA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SCISAT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Times New Roman"/>
                        </a:rPr>
                        <a:t>ACE</a:t>
                      </a:r>
                      <a:endParaRPr lang="en-US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NASA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ERBS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SAGE-2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84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73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UARS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HALOE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91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73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TIMED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SABER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73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AURA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MLS/ OMI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US" sz="1200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0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2480" y="260648"/>
            <a:ext cx="9283031" cy="562074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Validation against requirements</a:t>
            </a:r>
            <a:endParaRPr lang="en-US" sz="36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25" y="1867402"/>
            <a:ext cx="5818673" cy="4431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631" y="1282626"/>
            <a:ext cx="56382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Fully documented in </a:t>
            </a:r>
            <a:r>
              <a:rPr lang="en-US" sz="2000" dirty="0" err="1" smtClean="0"/>
              <a:t>Ozone_cci</a:t>
            </a:r>
            <a:r>
              <a:rPr lang="en-US" sz="2000" dirty="0" smtClean="0"/>
              <a:t> PVIR v2.0 </a:t>
            </a:r>
          </a:p>
          <a:p>
            <a:r>
              <a:rPr lang="en-US" sz="2000" dirty="0" smtClean="0"/>
              <a:t>(July 2016)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811407" y="1467292"/>
            <a:ext cx="2973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Limb profile data sets</a:t>
            </a:r>
            <a:endParaRPr lang="en-US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" y="3307848"/>
            <a:ext cx="5529774" cy="2155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25631" y="2924183"/>
            <a:ext cx="2986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Nadir ozone data sets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270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production system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643226" y="2992664"/>
            <a:ext cx="8424936" cy="1293014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43226" y="1556213"/>
            <a:ext cx="8424936" cy="1293014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291298" y="1846637"/>
            <a:ext cx="1656184" cy="792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BIRA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ozone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307522" y="1849825"/>
            <a:ext cx="1800200" cy="792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BUV profiles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67762" y="1837986"/>
            <a:ext cx="1296144" cy="219722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LATMOS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IASI Level-2 profiles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51938" y="1837986"/>
            <a:ext cx="1800200" cy="792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IUP-UB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HARMOZ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91298" y="3243127"/>
            <a:ext cx="1656184" cy="792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DLR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GTO-ECV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307522" y="3243127"/>
            <a:ext cx="1800200" cy="792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KNMI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Gridded and assimilated profiles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51938" y="3202305"/>
            <a:ext cx="1800200" cy="792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FMI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Zonal and gridded limb data</a:t>
            </a:r>
          </a:p>
        </p:txBody>
      </p:sp>
      <p:sp>
        <p:nvSpPr>
          <p:cNvPr id="34" name="Flowchart: Magnetic Disk 33"/>
          <p:cNvSpPr/>
          <p:nvPr/>
        </p:nvSpPr>
        <p:spPr>
          <a:xfrm>
            <a:off x="3307522" y="4724565"/>
            <a:ext cx="3960440" cy="648072"/>
          </a:xfrm>
          <a:prstGeom prst="flowChartMagneticDisk">
            <a:avLst/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Ozone CCI Data Base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207619" y="5773756"/>
            <a:ext cx="2340261" cy="504056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Users</a:t>
            </a:r>
          </a:p>
        </p:txBody>
      </p:sp>
      <p:cxnSp>
        <p:nvCxnSpPr>
          <p:cNvPr id="36" name="Straight Arrow Connector 35"/>
          <p:cNvCxnSpPr>
            <a:stCxn id="31" idx="2"/>
          </p:cNvCxnSpPr>
          <p:nvPr/>
        </p:nvCxnSpPr>
        <p:spPr>
          <a:xfrm>
            <a:off x="2119390" y="4035215"/>
            <a:ext cx="1764196" cy="68935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>
          <a:xfrm>
            <a:off x="4153616" y="4032372"/>
            <a:ext cx="0" cy="68935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>
          <a:xfrm>
            <a:off x="4603666" y="4032372"/>
            <a:ext cx="0" cy="68935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>
          <a:xfrm>
            <a:off x="6043826" y="4035215"/>
            <a:ext cx="0" cy="68935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>
          <a:xfrm flipH="1">
            <a:off x="7051938" y="3994393"/>
            <a:ext cx="900100" cy="730172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>
          <a:xfrm>
            <a:off x="2100812" y="2666668"/>
            <a:ext cx="0" cy="56358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42" name="Straight Arrow Connector 41"/>
          <p:cNvCxnSpPr>
            <a:endCxn id="32" idx="0"/>
          </p:cNvCxnSpPr>
          <p:nvPr/>
        </p:nvCxnSpPr>
        <p:spPr>
          <a:xfrm>
            <a:off x="4207622" y="2630074"/>
            <a:ext cx="0" cy="613053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>
          <a:xfrm>
            <a:off x="7952038" y="2589252"/>
            <a:ext cx="0" cy="613053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44" name="Down Arrow 43"/>
          <p:cNvSpPr/>
          <p:nvPr/>
        </p:nvSpPr>
        <p:spPr>
          <a:xfrm>
            <a:off x="5252117" y="5422902"/>
            <a:ext cx="252028" cy="303353"/>
          </a:xfrm>
          <a:prstGeom prst="downArrow">
            <a:avLst/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3226" y="1941110"/>
            <a:ext cx="518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white"/>
                </a:solidFill>
                <a:latin typeface="Calibri"/>
              </a:rPr>
              <a:t>L2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84886" y="3377561"/>
            <a:ext cx="518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white"/>
                </a:solidFill>
                <a:latin typeface="Calibri"/>
              </a:rPr>
              <a:t>L3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56259" y="5684032"/>
            <a:ext cx="3325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process of being transferred to C3S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2896" y="1215726"/>
            <a:ext cx="13106533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540" y="5178125"/>
            <a:ext cx="5460339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258" y="3882725"/>
            <a:ext cx="858004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95263"/>
            <a:ext cx="6669352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itle 1"/>
          <p:cNvSpPr txBox="1">
            <a:spLocks/>
          </p:cNvSpPr>
          <p:nvPr/>
        </p:nvSpPr>
        <p:spPr bwMode="auto">
          <a:xfrm>
            <a:off x="194337" y="154380"/>
            <a:ext cx="89154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rgbClr val="000099"/>
              </a:solidFill>
            </a:endParaRPr>
          </a:p>
        </p:txBody>
      </p:sp>
      <p:sp>
        <p:nvSpPr>
          <p:cNvPr id="14343" name="TextBox 29"/>
          <p:cNvSpPr txBox="1">
            <a:spLocks noChangeArrowheads="1"/>
          </p:cNvSpPr>
          <p:nvPr/>
        </p:nvSpPr>
        <p:spPr bwMode="auto">
          <a:xfrm>
            <a:off x="194337" y="5344814"/>
            <a:ext cx="192847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>
                <a:latin typeface="Arial" pitchFamily="34" charset="0"/>
              </a:rPr>
              <a:t>Retrieval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i="1">
                <a:solidFill>
                  <a:srgbClr val="0000FF"/>
                </a:solidFill>
                <a:latin typeface="Arial" pitchFamily="34" charset="0"/>
              </a:rPr>
              <a:t>A priori</a:t>
            </a:r>
            <a:endParaRPr lang="en-GB" altLang="en-US" sz="1400" b="1" i="1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>
                <a:solidFill>
                  <a:srgbClr val="00B050"/>
                </a:solidFill>
                <a:latin typeface="Arial" pitchFamily="34" charset="0"/>
              </a:rPr>
              <a:t>MACC (applying AK)</a:t>
            </a:r>
          </a:p>
        </p:txBody>
      </p:sp>
      <p:sp>
        <p:nvSpPr>
          <p:cNvPr id="14344" name="TextBox 1"/>
          <p:cNvSpPr txBox="1">
            <a:spLocks noChangeArrowheads="1"/>
          </p:cNvSpPr>
          <p:nvPr/>
        </p:nvSpPr>
        <p:spPr bwMode="auto">
          <a:xfrm>
            <a:off x="6990954" y="1718964"/>
            <a:ext cx="22450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9900CC"/>
                </a:solidFill>
                <a:latin typeface="Arial" pitchFamily="34" charset="0"/>
              </a:rPr>
              <a:t>GOME-1 1995-2011</a:t>
            </a:r>
          </a:p>
        </p:txBody>
      </p:sp>
      <p:sp>
        <p:nvSpPr>
          <p:cNvPr id="14345" name="TextBox 8"/>
          <p:cNvSpPr txBox="1">
            <a:spLocks noChangeArrowheads="1"/>
          </p:cNvSpPr>
          <p:nvPr/>
        </p:nvSpPr>
        <p:spPr bwMode="auto">
          <a:xfrm>
            <a:off x="6746743" y="3054050"/>
            <a:ext cx="18775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9900CC"/>
                </a:solidFill>
                <a:latin typeface="Arial" pitchFamily="34" charset="0"/>
              </a:rPr>
              <a:t>SCIA 2002-2010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-53314" y="4330400"/>
            <a:ext cx="153118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9900CC"/>
                </a:solidFill>
                <a:latin typeface="Arial" pitchFamily="34" charset="0"/>
              </a:rPr>
              <a:t>OMI 2002-15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solidFill>
                  <a:srgbClr val="9900CC"/>
                </a:solidFill>
                <a:latin typeface="Arial" pitchFamily="34" charset="0"/>
              </a:rPr>
              <a:t> (1 day / mth)</a:t>
            </a:r>
          </a:p>
        </p:txBody>
      </p:sp>
      <p:sp>
        <p:nvSpPr>
          <p:cNvPr id="14347" name="TextBox 11"/>
          <p:cNvSpPr txBox="1">
            <a:spLocks noChangeArrowheads="1"/>
          </p:cNvSpPr>
          <p:nvPr/>
        </p:nvSpPr>
        <p:spPr bwMode="auto">
          <a:xfrm>
            <a:off x="8807054" y="5498800"/>
            <a:ext cx="10951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9900CC"/>
                </a:solidFill>
                <a:latin typeface="Arial" pitchFamily="34" charset="0"/>
              </a:rPr>
              <a:t>GOME-2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9900CC"/>
                </a:solidFill>
                <a:latin typeface="Arial" pitchFamily="34" charset="0"/>
              </a:rPr>
              <a:t> 2007-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Consistent processing of multiple nadir sensors – total ozone and profiles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95377" y="6281815"/>
            <a:ext cx="1625632" cy="558705"/>
            <a:chOff x="6797528" y="3672"/>
            <a:chExt cx="2346472" cy="770904"/>
          </a:xfrm>
        </p:grpSpPr>
        <p:pic>
          <p:nvPicPr>
            <p:cNvPr id="14" name="Picture 5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7528" y="3672"/>
              <a:ext cx="2310976" cy="689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>
              <a:spLocks noChangeArrowheads="1"/>
            </p:cNvSpPr>
            <p:nvPr userDrawn="1"/>
          </p:nvSpPr>
          <p:spPr bwMode="auto">
            <a:xfrm>
              <a:off x="6797528" y="620688"/>
              <a:ext cx="2346472" cy="1538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84" charset="-128"/>
                </a:defRPr>
              </a:lvl9pPr>
            </a:lstStyle>
            <a:p>
              <a:pPr algn="ctr">
                <a:buFont typeface="Arial" charset="0"/>
                <a:buNone/>
                <a:defRPr/>
              </a:pPr>
              <a:r>
                <a:rPr lang="en-GB" altLang="en-US" sz="1000" b="1" dirty="0" smtClean="0">
                  <a:solidFill>
                    <a:srgbClr val="000066"/>
                  </a:solidFill>
                  <a:cs typeface="Calibri" pitchFamily="34" charset="0"/>
                </a:rPr>
                <a:t>  Remote Sensing Group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32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IASI FORLI 2015</a:t>
            </a:r>
            <a:endParaRPr lang="en-US" dirty="0"/>
          </a:p>
        </p:txBody>
      </p:sp>
      <p:pic>
        <p:nvPicPr>
          <p:cNvPr id="4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45" y="3104686"/>
            <a:ext cx="3671223" cy="1800000"/>
          </a:xfrm>
          <a:prstGeom prst="rect">
            <a:avLst/>
          </a:prstGeom>
        </p:spPr>
      </p:pic>
      <p:pic>
        <p:nvPicPr>
          <p:cNvPr id="5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31" y="4970441"/>
            <a:ext cx="3671223" cy="1800000"/>
          </a:xfrm>
          <a:prstGeom prst="rect">
            <a:avLst/>
          </a:prstGeom>
        </p:spPr>
      </p:pic>
      <p:pic>
        <p:nvPicPr>
          <p:cNvPr id="6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545" y="1347480"/>
            <a:ext cx="3671223" cy="1800000"/>
          </a:xfrm>
          <a:prstGeom prst="rect">
            <a:avLst/>
          </a:prstGeom>
        </p:spPr>
      </p:pic>
      <p:sp>
        <p:nvSpPr>
          <p:cNvPr id="7" name="ZoneTexte 1"/>
          <p:cNvSpPr txBox="1"/>
          <p:nvPr/>
        </p:nvSpPr>
        <p:spPr>
          <a:xfrm>
            <a:off x="3976877" y="6380783"/>
            <a:ext cx="297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Courtesy</a:t>
            </a:r>
            <a:r>
              <a:rPr lang="fr-FR" sz="1400" dirty="0" smtClean="0"/>
              <a:t> F. </a:t>
            </a:r>
            <a:r>
              <a:rPr lang="fr-FR" sz="1400" dirty="0" err="1" smtClean="0"/>
              <a:t>Goutail</a:t>
            </a:r>
            <a:r>
              <a:rPr lang="fr-FR" sz="1400" dirty="0" smtClean="0"/>
              <a:t> (LATMOS)</a:t>
            </a:r>
            <a:endParaRPr lang="fr-FR" sz="1400" dirty="0"/>
          </a:p>
        </p:txBody>
      </p:sp>
      <p:pic>
        <p:nvPicPr>
          <p:cNvPr id="8" name="Picture 12" descr="LATMOS_600x2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4337" y="1591538"/>
            <a:ext cx="1013073" cy="357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68" y="1402898"/>
            <a:ext cx="605563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052" y="1347481"/>
            <a:ext cx="3617711" cy="216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207" y="3917577"/>
            <a:ext cx="3470794" cy="215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own Arrow 9"/>
          <p:cNvSpPr/>
          <p:nvPr/>
        </p:nvSpPr>
        <p:spPr>
          <a:xfrm>
            <a:off x="8027718" y="3579771"/>
            <a:ext cx="142885" cy="271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0800000">
            <a:off x="4495875" y="5351552"/>
            <a:ext cx="1393861" cy="3259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311181" y="4173227"/>
            <a:ext cx="18366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Large decrease of the bias against reference data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678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788" y="188913"/>
            <a:ext cx="8291512" cy="862012"/>
          </a:xfrm>
        </p:spPr>
        <p:txBody>
          <a:bodyPr/>
          <a:lstStyle/>
          <a:p>
            <a:pPr algn="l"/>
            <a:r>
              <a:rPr lang="en-US" sz="3200" dirty="0" err="1"/>
              <a:t>HARMonized</a:t>
            </a:r>
            <a:r>
              <a:rPr lang="en-US" sz="3200" dirty="0"/>
              <a:t> dataset of </a:t>
            </a:r>
            <a:r>
              <a:rPr lang="en-US" sz="3200" dirty="0" err="1"/>
              <a:t>OZone</a:t>
            </a:r>
            <a:r>
              <a:rPr lang="en-US" sz="3200" dirty="0"/>
              <a:t> profiles (HARMOZ)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368" y="1275290"/>
            <a:ext cx="4774586" cy="2662327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368" y="4084062"/>
            <a:ext cx="2863352" cy="263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Content Placeholder 4"/>
          <p:cNvSpPr>
            <a:spLocks noGrp="1"/>
          </p:cNvSpPr>
          <p:nvPr>
            <p:ph sz="half" idx="1"/>
          </p:nvPr>
        </p:nvSpPr>
        <p:spPr>
          <a:xfrm>
            <a:off x="80963" y="1275290"/>
            <a:ext cx="4969768" cy="36385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u="sng" dirty="0" smtClean="0"/>
              <a:t>HARMOZ</a:t>
            </a:r>
            <a:r>
              <a:rPr lang="en-US" sz="1600" dirty="0" smtClean="0"/>
              <a:t> is the collection of ozone profiles from individual instruments, which are:</a:t>
            </a:r>
          </a:p>
          <a:p>
            <a:pPr marL="723900" lvl="1" indent="-246063">
              <a:lnSpc>
                <a:spcPct val="100000"/>
              </a:lnSpc>
              <a:spcBef>
                <a:spcPts val="0"/>
              </a:spcBef>
            </a:pPr>
            <a:r>
              <a:rPr lang="en-US" sz="1600" dirty="0" smtClean="0"/>
              <a:t>screened for invalid data by the instrument experts</a:t>
            </a:r>
          </a:p>
          <a:p>
            <a:pPr marL="723900" lvl="1" indent="-246063">
              <a:lnSpc>
                <a:spcPct val="100000"/>
              </a:lnSpc>
              <a:spcBef>
                <a:spcPts val="0"/>
              </a:spcBef>
            </a:pPr>
            <a:r>
              <a:rPr lang="en-US" sz="1600" dirty="0" smtClean="0"/>
              <a:t>presented on the same pressure/altitude grid</a:t>
            </a:r>
          </a:p>
          <a:p>
            <a:pPr marL="723900" lvl="1" indent="-246063">
              <a:lnSpc>
                <a:spcPct val="100000"/>
              </a:lnSpc>
              <a:spcBef>
                <a:spcPts val="0"/>
              </a:spcBef>
            </a:pPr>
            <a:r>
              <a:rPr lang="en-US" sz="1600" dirty="0" smtClean="0"/>
              <a:t>written in the same netcdf-4 format</a:t>
            </a:r>
          </a:p>
          <a:p>
            <a:pPr marL="723900" lvl="1" indent="-246063">
              <a:lnSpc>
                <a:spcPct val="100000"/>
              </a:lnSpc>
              <a:spcBef>
                <a:spcPts val="0"/>
              </a:spcBef>
            </a:pPr>
            <a:endParaRPr lang="en-US" sz="1600" dirty="0" smtClean="0"/>
          </a:p>
          <a:p>
            <a:pPr>
              <a:lnSpc>
                <a:spcPct val="100000"/>
              </a:lnSpc>
            </a:pPr>
            <a:r>
              <a:rPr lang="en-US" sz="1600" dirty="0" smtClean="0"/>
              <a:t>Bias tables are provided for each pair of instruments</a:t>
            </a:r>
            <a:endParaRPr lang="en-US" sz="1900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4494213"/>
            <a:ext cx="5730875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0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 to the mesosphere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18"/>
          <a:stretch/>
        </p:blipFill>
        <p:spPr bwMode="auto">
          <a:xfrm>
            <a:off x="442829" y="1752785"/>
            <a:ext cx="3014460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0761" y="1256989"/>
            <a:ext cx="3468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MIPAS V5 in </a:t>
            </a:r>
            <a:r>
              <a:rPr lang="en-GB" dirty="0"/>
              <a:t>MA </a:t>
            </a:r>
            <a:r>
              <a:rPr lang="en-GB" dirty="0" smtClean="0"/>
              <a:t>mode (</a:t>
            </a:r>
            <a:r>
              <a:rPr lang="en-GB" dirty="0" smtClean="0">
                <a:solidFill>
                  <a:srgbClr val="FF0000"/>
                </a:solidFill>
              </a:rPr>
              <a:t>day</a:t>
            </a:r>
            <a:r>
              <a:rPr lang="en-GB" dirty="0"/>
              <a:t>)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43"/>
          <a:stretch/>
        </p:blipFill>
        <p:spPr bwMode="auto">
          <a:xfrm>
            <a:off x="3754759" y="1752785"/>
            <a:ext cx="3037924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08886" y="1265090"/>
            <a:ext cx="3643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MIPAS V5 in </a:t>
            </a:r>
            <a:r>
              <a:rPr lang="en-GB" dirty="0"/>
              <a:t>MA </a:t>
            </a:r>
            <a:r>
              <a:rPr lang="en-GB" dirty="0" smtClean="0"/>
              <a:t>mode (</a:t>
            </a:r>
            <a:r>
              <a:rPr lang="en-GB" dirty="0" smtClean="0">
                <a:solidFill>
                  <a:srgbClr val="FF0000"/>
                </a:solidFill>
              </a:rPr>
              <a:t>night</a:t>
            </a:r>
            <a:r>
              <a:rPr lang="en-GB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06443" y="2268187"/>
            <a:ext cx="2386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Merging with other sensors requires proper handling of diurnal variation effects (in progress)</a:t>
            </a:r>
            <a:endParaRPr lang="en-US" dirty="0"/>
          </a:p>
        </p:txBody>
      </p:sp>
      <p:pic>
        <p:nvPicPr>
          <p:cNvPr id="9" name="Picture 38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2"/>
          <a:stretch>
            <a:fillRect/>
          </a:stretch>
        </p:blipFill>
        <p:spPr bwMode="auto">
          <a:xfrm>
            <a:off x="7349907" y="5970596"/>
            <a:ext cx="980631" cy="69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845" y="6114636"/>
            <a:ext cx="989592" cy="45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6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1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2_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4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4_Default Desig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Default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ustom Design">
  <a:themeElements>
    <a:clrScheme name="1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2_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12191</TotalTime>
  <Words>953</Words>
  <Application>Microsoft Office PowerPoint</Application>
  <PresentationFormat>A4 Paper (210x297 mm)</PresentationFormat>
  <Paragraphs>596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2_Custom Design</vt:lpstr>
      <vt:lpstr>4_Default Design</vt:lpstr>
      <vt:lpstr>3_Custom Design</vt:lpstr>
      <vt:lpstr>Ozone_cci results</vt:lpstr>
      <vt:lpstr>PowerPoint Presentation</vt:lpstr>
      <vt:lpstr>Platforms and sensors</vt:lpstr>
      <vt:lpstr>Validation against requirements</vt:lpstr>
      <vt:lpstr>Distributed production system</vt:lpstr>
      <vt:lpstr>Consistent processing of multiple nadir sensors – total ozone and profiles</vt:lpstr>
      <vt:lpstr>IASI FORLI 2015</vt:lpstr>
      <vt:lpstr>HARMonized dataset of OZone profiles (HARMOZ)</vt:lpstr>
      <vt:lpstr>Extension to the mesosphere</vt:lpstr>
      <vt:lpstr>Tropical tropospheric ozone</vt:lpstr>
      <vt:lpstr>PowerPoint Presentation</vt:lpstr>
      <vt:lpstr>Obs4MIPS</vt:lpstr>
      <vt:lpstr>Additional research needs</vt:lpstr>
    </vt:vector>
  </TitlesOfParts>
  <Company>IconMedialab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 AMET CONSECTETUER</dc:title>
  <dc:creator>michelv</dc:creator>
  <cp:lastModifiedBy>Michel Van Roozendael</cp:lastModifiedBy>
  <cp:revision>917</cp:revision>
  <cp:lastPrinted>2008-08-26T16:26:23Z</cp:lastPrinted>
  <dcterms:created xsi:type="dcterms:W3CDTF">2007-10-19T13:11:49Z</dcterms:created>
  <dcterms:modified xsi:type="dcterms:W3CDTF">2017-02-14T07:39:42Z</dcterms:modified>
</cp:coreProperties>
</file>