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3" r:id="rId11"/>
    <p:sldId id="262" r:id="rId12"/>
    <p:sldId id="265" r:id="rId13"/>
  </p:sldIdLst>
  <p:sldSz cx="9144000" cy="5143500" type="screen16x9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8DB"/>
    <a:srgbClr val="00549F"/>
    <a:srgbClr val="FDC82F"/>
    <a:srgbClr val="00338D"/>
    <a:srgbClr val="D0103A"/>
    <a:srgbClr val="008542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33" autoAdjust="0"/>
    <p:restoredTop sz="94660"/>
  </p:normalViewPr>
  <p:slideViewPr>
    <p:cSldViewPr snapToGrid="0">
      <p:cViewPr varScale="1">
        <p:scale>
          <a:sx n="92" d="100"/>
          <a:sy n="92" d="100"/>
        </p:scale>
        <p:origin x="228" y="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‹Nr.›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2/14/2017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9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28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0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1" y="2914650"/>
            <a:ext cx="7948800" cy="421975"/>
          </a:xfr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1856096"/>
            <a:ext cx="7947025" cy="5847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631825" y="4822032"/>
            <a:ext cx="50165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pic>
        <p:nvPicPr>
          <p:cNvPr id="2" name="Picture 1" descr="toolbox_cover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4"/>
          <a:stretch/>
        </p:blipFill>
        <p:spPr>
          <a:xfrm>
            <a:off x="7787917" y="156199"/>
            <a:ext cx="1210456" cy="468000"/>
          </a:xfrm>
          <a:prstGeom prst="rect">
            <a:avLst/>
          </a:prstGeom>
        </p:spPr>
      </p:pic>
      <p:sp>
        <p:nvSpPr>
          <p:cNvPr id="10" name="Text Box 58"/>
          <p:cNvSpPr txBox="1">
            <a:spLocks noChangeArrowheads="1"/>
          </p:cNvSpPr>
          <p:nvPr userDrawn="1"/>
        </p:nvSpPr>
        <p:spPr bwMode="auto">
          <a:xfrm>
            <a:off x="162824" y="4571668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800" noProof="0">
                <a:solidFill>
                  <a:schemeClr val="bg1">
                    <a:lumMod val="85000"/>
                  </a:schemeClr>
                </a:solidFill>
              </a:rPr>
              <a:t>ESA UNCLASSIFIED - For Official Use</a:t>
            </a:r>
            <a:endParaRPr lang="en-GB" sz="800" noProof="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35" name="Picture 34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8" b="-5313"/>
          <a:stretch/>
        </p:blipFill>
        <p:spPr>
          <a:xfrm>
            <a:off x="7790400" y="4899600"/>
            <a:ext cx="1196912" cy="144000"/>
          </a:xfrm>
          <a:prstGeom prst="rect">
            <a:avLst/>
          </a:prstGeom>
        </p:spPr>
      </p:pic>
      <p:cxnSp>
        <p:nvCxnSpPr>
          <p:cNvPr id="36" name="Straight Connector 35"/>
          <p:cNvCxnSpPr/>
          <p:nvPr userDrawn="1"/>
        </p:nvCxnSpPr>
        <p:spPr>
          <a:xfrm>
            <a:off x="165932" y="4789188"/>
            <a:ext cx="8824779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 61"/>
          <p:cNvGrpSpPr/>
          <p:nvPr userDrawn="1"/>
        </p:nvGrpSpPr>
        <p:grpSpPr>
          <a:xfrm>
            <a:off x="172269" y="4908007"/>
            <a:ext cx="6826666" cy="111519"/>
            <a:chOff x="172269" y="6621494"/>
            <a:chExt cx="6826666" cy="111519"/>
          </a:xfrm>
        </p:grpSpPr>
        <p:pic>
          <p:nvPicPr>
            <p:cNvPr id="63" name="Picture 62" descr="at.png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26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4" name="Picture 63" descr="be.png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79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5" name="Picture 64" descr="ca.png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029" y="6621494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6" name="Picture 65" descr="ch.png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566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" name="Picture 66" descr="cz.png"/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53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" name="Picture 67" descr="de.png"/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0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68" descr="dk.png"/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976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69" descr="ee.png"/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8298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70" descr="es.png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71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71" descr="fi.png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195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72" descr="fr.png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931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73" descr="gr.png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783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74" descr="hu.png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19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75" descr="ie.png"/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255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76" descr="it.png"/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991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77" descr="lu.png"/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8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78" descr="nl.png"/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962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79" descr="no.png"/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338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80" descr="pl.png"/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94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81" descr="pt.png"/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930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82" descr="ro.png"/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20460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83" descr="se.png"/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580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84" descr="uk.png"/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053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85" descr="si.png"/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5327" y="6623401"/>
              <a:ext cx="163385" cy="108000"/>
            </a:xfrm>
            <a:prstGeom prst="rect">
              <a:avLst/>
            </a:prstGeom>
          </p:spPr>
        </p:pic>
      </p:grpSp>
    </p:spTree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  <a:prstGeom prst="rect">
            <a:avLst/>
          </a:prstGeo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5031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698672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54093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8299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4198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  <a:prstGeom prst="rect">
            <a:avLst/>
          </a:prstGeo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1501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.jpeg"/><Relationship Id="rId18" Type="http://schemas.openxmlformats.org/officeDocument/2006/relationships/image" Target="../media/image8.png"/><Relationship Id="rId26" Type="http://schemas.openxmlformats.org/officeDocument/2006/relationships/image" Target="../media/image16.png"/><Relationship Id="rId21" Type="http://schemas.openxmlformats.org/officeDocument/2006/relationships/image" Target="../media/image11.png"/><Relationship Id="rId34" Type="http://schemas.openxmlformats.org/officeDocument/2006/relationships/image" Target="../media/image24.png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17" Type="http://schemas.openxmlformats.org/officeDocument/2006/relationships/image" Target="../media/image7.png"/><Relationship Id="rId25" Type="http://schemas.openxmlformats.org/officeDocument/2006/relationships/image" Target="../media/image15.png"/><Relationship Id="rId3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20" Type="http://schemas.openxmlformats.org/officeDocument/2006/relationships/image" Target="../media/image10.png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24" Type="http://schemas.openxmlformats.org/officeDocument/2006/relationships/image" Target="../media/image14.png"/><Relationship Id="rId32" Type="http://schemas.openxmlformats.org/officeDocument/2006/relationships/image" Target="../media/image22.png"/><Relationship Id="rId37" Type="http://schemas.openxmlformats.org/officeDocument/2006/relationships/image" Target="../media/image27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23" Type="http://schemas.openxmlformats.org/officeDocument/2006/relationships/image" Target="../media/image13.png"/><Relationship Id="rId28" Type="http://schemas.openxmlformats.org/officeDocument/2006/relationships/image" Target="../media/image18.png"/><Relationship Id="rId36" Type="http://schemas.openxmlformats.org/officeDocument/2006/relationships/image" Target="../media/image26.png"/><Relationship Id="rId10" Type="http://schemas.openxmlformats.org/officeDocument/2006/relationships/theme" Target="../theme/theme1.xml"/><Relationship Id="rId19" Type="http://schemas.openxmlformats.org/officeDocument/2006/relationships/image" Target="../media/image9.png"/><Relationship Id="rId31" Type="http://schemas.openxmlformats.org/officeDocument/2006/relationships/image" Target="../media/image2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Relationship Id="rId22" Type="http://schemas.openxmlformats.org/officeDocument/2006/relationships/image" Target="../media/image12.png"/><Relationship Id="rId27" Type="http://schemas.openxmlformats.org/officeDocument/2006/relationships/image" Target="../media/image17.png"/><Relationship Id="rId30" Type="http://schemas.openxmlformats.org/officeDocument/2006/relationships/image" Target="../media/image20.png"/><Relationship Id="rId35" Type="http://schemas.openxmlformats.org/officeDocument/2006/relationships/image" Target="../media/image25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oolbox_inside.jpg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5428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3122"/>
          <a:stretch/>
        </p:blipFill>
        <p:spPr>
          <a:xfrm>
            <a:off x="7787917" y="155435"/>
            <a:ext cx="1210456" cy="504000"/>
          </a:xfrm>
          <a:prstGeom prst="rect">
            <a:avLst/>
          </a:prstGeom>
        </p:spPr>
      </p:pic>
      <p:sp>
        <p:nvSpPr>
          <p:cNvPr id="552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2800" y="727200"/>
            <a:ext cx="8748000" cy="382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12" name="Picture 11" descr="PPT_Footer.jp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76787"/>
            <a:ext cx="9144000" cy="366713"/>
          </a:xfrm>
          <a:prstGeom prst="rect">
            <a:avLst/>
          </a:prstGeom>
        </p:spPr>
      </p:pic>
      <p:sp>
        <p:nvSpPr>
          <p:cNvPr id="14" name="Text Box 38"/>
          <p:cNvSpPr txBox="1">
            <a:spLocks noChangeArrowheads="1"/>
          </p:cNvSpPr>
          <p:nvPr/>
        </p:nvSpPr>
        <p:spPr bwMode="auto">
          <a:xfrm>
            <a:off x="165600" y="4580702"/>
            <a:ext cx="2019142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800" noProof="0">
                <a:solidFill>
                  <a:schemeClr val="tx1">
                    <a:lumMod val="75000"/>
                    <a:lumOff val="25000"/>
                  </a:schemeClr>
                </a:solidFill>
              </a:rPr>
              <a:t>ESA UNCLASSIFIED - For Official Use</a:t>
            </a:r>
            <a:endParaRPr lang="en-GB" sz="800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Text Box 34"/>
          <p:cNvSpPr txBox="1">
            <a:spLocks noChangeAspect="1" noChangeArrowheads="1"/>
          </p:cNvSpPr>
          <p:nvPr/>
        </p:nvSpPr>
        <p:spPr bwMode="auto">
          <a:xfrm>
            <a:off x="6750838" y="4580702"/>
            <a:ext cx="224997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GB" sz="800" noProof="1">
                <a:solidFill>
                  <a:schemeClr val="bg2"/>
                </a:solidFill>
              </a:rPr>
              <a:t>Author | ESRIN | 18/10/2016 | Slide  </a:t>
            </a:r>
            <a:fld id="{74715171-953B-462A-B427-D01C79F554CB}" type="slidenum">
              <a:rPr lang="en-GB" sz="800" noProof="1" smtClean="0">
                <a:solidFill>
                  <a:schemeClr val="bg2"/>
                </a:solidFill>
              </a:rPr>
              <a:t>‹Nr.›</a:t>
            </a:fld>
            <a:endParaRPr lang="en-GB" sz="800" noProof="1">
              <a:solidFill>
                <a:schemeClr val="bg2"/>
              </a:solidFill>
            </a:endParaRPr>
          </a:p>
        </p:txBody>
      </p:sp>
      <p:grpSp>
        <p:nvGrpSpPr>
          <p:cNvPr id="34" name="Group 33"/>
          <p:cNvGrpSpPr/>
          <p:nvPr userDrawn="1"/>
        </p:nvGrpSpPr>
        <p:grpSpPr>
          <a:xfrm>
            <a:off x="172269" y="4908007"/>
            <a:ext cx="6826666" cy="111519"/>
            <a:chOff x="172269" y="6621494"/>
            <a:chExt cx="6826666" cy="111519"/>
          </a:xfrm>
        </p:grpSpPr>
        <p:pic>
          <p:nvPicPr>
            <p:cNvPr id="35" name="Picture 34" descr="at.png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26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6" name="Picture 35" descr="be.png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79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7" name="Picture 36" descr="ca.png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029" y="6621494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8" name="Picture 37" descr="ch.png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566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5" name="Picture 64" descr="cz.png"/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53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6" name="Picture 65" descr="de.png"/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0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" name="Picture 66" descr="dk.png"/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976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" name="Picture 67" descr="ee.png"/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8298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68" descr="es.png"/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71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69" descr="fi.png"/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195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70" descr="fr.png"/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931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71" descr="gr.png"/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783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72" descr="hu.png"/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19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73" descr="ie.png"/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255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74" descr="it.png"/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991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75" descr="lu.png"/>
            <p:cNvPicPr>
              <a:picLocks noChangeAspect="1"/>
            </p:cNvPicPr>
            <p:nvPr userDrawn="1"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8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76" descr="nl.png"/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962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77" descr="no.png"/>
            <p:cNvPicPr>
              <a:picLocks noChangeAspect="1"/>
            </p:cNvPicPr>
            <p:nvPr userDrawn="1"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338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78" descr="pl.png"/>
            <p:cNvPicPr>
              <a:picLocks noChangeAspect="1"/>
            </p:cNvPicPr>
            <p:nvPr userDrawn="1"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94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79" descr="pt.png"/>
            <p:cNvPicPr>
              <a:picLocks noChangeAspect="1"/>
            </p:cNvPicPr>
            <p:nvPr userDrawn="1"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930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80" descr="ro.png"/>
            <p:cNvPicPr>
              <a:picLocks noChangeAspect="1"/>
            </p:cNvPicPr>
            <p:nvPr userDrawn="1"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20460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81" descr="se.png"/>
            <p:cNvPicPr>
              <a:picLocks noChangeAspect="1"/>
            </p:cNvPicPr>
            <p:nvPr userDrawn="1"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580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82" descr="uk.png"/>
            <p:cNvPicPr>
              <a:picLocks noChangeAspect="1"/>
            </p:cNvPicPr>
            <p:nvPr userDrawn="1"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053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83" descr="si.png"/>
            <p:cNvPicPr>
              <a:picLocks noChangeAspect="1"/>
            </p:cNvPicPr>
            <p:nvPr userDrawn="1"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5327" y="6623401"/>
              <a:ext cx="163385" cy="108000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1" r:id="rId2"/>
    <p:sldLayoutId id="2147483932" r:id="rId3"/>
    <p:sldLayoutId id="2147483933" r:id="rId4"/>
    <p:sldLayoutId id="2147483934" r:id="rId5"/>
    <p:sldLayoutId id="2147483930" r:id="rId6"/>
    <p:sldLayoutId id="2147483936" r:id="rId7"/>
    <p:sldLayoutId id="2147483937" r:id="rId8"/>
    <p:sldLayoutId id="2147483938" r:id="rId9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b="0" dirty="0" smtClean="0">
          <a:solidFill>
            <a:srgbClr val="0070C0"/>
          </a:solidFill>
          <a:latin typeface="Verdana"/>
          <a:ea typeface="+mj-ea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0" indent="-3429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Tx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1pPr>
      <a:lvl2pPr marL="8100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2pPr>
      <a:lvl3pPr marL="14076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3pPr>
      <a:lvl4pPr marL="20052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4pPr>
      <a:lvl5pPr marL="26028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2800" y="909348"/>
            <a:ext cx="8748000" cy="3641052"/>
          </a:xfrm>
        </p:spPr>
        <p:txBody>
          <a:bodyPr/>
          <a:lstStyle/>
          <a:p>
            <a:pPr marL="0" indent="0" algn="ctr"/>
            <a:r>
              <a:rPr lang="de-DE" sz="2400" dirty="0"/>
              <a:t>CATE - Status &amp; Evolution</a:t>
            </a:r>
          </a:p>
          <a:p>
            <a:pPr marL="0" indent="0" algn="ctr"/>
            <a:endParaRPr lang="de-DE" sz="2400" dirty="0"/>
          </a:p>
          <a:p>
            <a:pPr marL="0" indent="0" algn="ctr"/>
            <a:r>
              <a:rPr lang="de-DE" sz="2400" b="1" dirty="0" err="1"/>
              <a:t>C</a:t>
            </a:r>
            <a:r>
              <a:rPr lang="de-DE" sz="2000" dirty="0" err="1"/>
              <a:t>limate</a:t>
            </a:r>
            <a:r>
              <a:rPr lang="de-DE" sz="2400" dirty="0"/>
              <a:t> </a:t>
            </a:r>
            <a:r>
              <a:rPr lang="de-DE" sz="2400" b="1" dirty="0"/>
              <a:t>A</a:t>
            </a:r>
            <a:r>
              <a:rPr lang="de-DE" sz="2000" dirty="0"/>
              <a:t>nalysis</a:t>
            </a:r>
            <a:r>
              <a:rPr lang="de-DE" sz="2400" dirty="0"/>
              <a:t> </a:t>
            </a:r>
            <a:r>
              <a:rPr lang="de-DE" sz="2400" b="1" dirty="0" err="1"/>
              <a:t>T</a:t>
            </a:r>
            <a:r>
              <a:rPr lang="de-DE" sz="2000" dirty="0" err="1"/>
              <a:t>ooling</a:t>
            </a:r>
            <a:r>
              <a:rPr lang="de-DE" sz="2400" dirty="0"/>
              <a:t> </a:t>
            </a:r>
            <a:r>
              <a:rPr lang="de-DE" sz="2400" b="1" dirty="0"/>
              <a:t>E</a:t>
            </a:r>
            <a:r>
              <a:rPr lang="de-DE" sz="2000" dirty="0"/>
              <a:t>nvironment</a:t>
            </a:r>
          </a:p>
          <a:p>
            <a:pPr marL="0" indent="0" algn="ctr"/>
            <a:endParaRPr lang="de-DE" u="sng" dirty="0"/>
          </a:p>
          <a:p>
            <a:pPr indent="0" algn="ctr"/>
            <a:r>
              <a:rPr lang="de-DE" sz="1400" b="1" i="1" dirty="0"/>
              <a:t>Unified </a:t>
            </a:r>
            <a:r>
              <a:rPr lang="de-DE" sz="1400" b="1" i="1" dirty="0" err="1"/>
              <a:t>access</a:t>
            </a:r>
            <a:r>
              <a:rPr lang="de-DE" sz="1400" b="1" i="1" dirty="0"/>
              <a:t> </a:t>
            </a:r>
            <a:r>
              <a:rPr lang="de-DE" sz="1400" b="1" i="1" dirty="0" err="1"/>
              <a:t>to</a:t>
            </a:r>
            <a:r>
              <a:rPr lang="de-DE" sz="1400" b="1" i="1" dirty="0"/>
              <a:t> CCI ECVs and </a:t>
            </a:r>
            <a:r>
              <a:rPr lang="de-DE" sz="1400" b="1" i="1" dirty="0" err="1"/>
              <a:t>other</a:t>
            </a:r>
            <a:r>
              <a:rPr lang="de-DE" sz="1400" b="1" i="1" dirty="0"/>
              <a:t> </a:t>
            </a:r>
            <a:r>
              <a:rPr lang="de-DE" sz="1400" b="1" i="1" dirty="0" err="1"/>
              <a:t>climate</a:t>
            </a:r>
            <a:r>
              <a:rPr lang="de-DE" sz="1400" b="1" i="1" dirty="0"/>
              <a:t> </a:t>
            </a:r>
            <a:r>
              <a:rPr lang="de-DE" sz="1400" b="1" i="1" dirty="0" err="1"/>
              <a:t>data</a:t>
            </a:r>
            <a:r>
              <a:rPr lang="de-DE" sz="1400" b="1" i="1" dirty="0"/>
              <a:t> </a:t>
            </a:r>
            <a:r>
              <a:rPr lang="de-DE" sz="1400" b="1" i="1" dirty="0" err="1"/>
              <a:t>into</a:t>
            </a:r>
            <a:r>
              <a:rPr lang="de-DE" sz="1400" b="1" i="1" dirty="0"/>
              <a:t> a </a:t>
            </a:r>
            <a:r>
              <a:rPr lang="de-DE" sz="1400" b="1" i="1" dirty="0" err="1"/>
              <a:t>common</a:t>
            </a:r>
            <a:r>
              <a:rPr lang="de-DE" sz="1400" b="1" i="1" dirty="0"/>
              <a:t> </a:t>
            </a:r>
            <a:r>
              <a:rPr lang="de-DE" sz="1400" b="1" i="1" dirty="0" err="1"/>
              <a:t>data</a:t>
            </a:r>
            <a:r>
              <a:rPr lang="de-DE" sz="1400" b="1" i="1" dirty="0"/>
              <a:t> </a:t>
            </a:r>
            <a:r>
              <a:rPr lang="de-DE" sz="1400" b="1" i="1" dirty="0" err="1"/>
              <a:t>model</a:t>
            </a:r>
            <a:endParaRPr lang="de-DE" sz="1400" b="1" i="1" dirty="0"/>
          </a:p>
          <a:p>
            <a:pPr indent="0" algn="ctr"/>
            <a:r>
              <a:rPr lang="de-DE" sz="1400" b="1" i="1" dirty="0"/>
              <a:t>Cross-ECV </a:t>
            </a:r>
            <a:r>
              <a:rPr lang="de-DE" sz="1400" b="1" i="1" dirty="0" err="1"/>
              <a:t>investigations</a:t>
            </a:r>
            <a:endParaRPr lang="de-DE" sz="1400" b="1" i="1" dirty="0"/>
          </a:p>
          <a:p>
            <a:pPr indent="0" algn="ctr"/>
            <a:r>
              <a:rPr lang="de-DE" sz="1400" b="1" i="1" dirty="0"/>
              <a:t>Analysis and </a:t>
            </a:r>
            <a:r>
              <a:rPr lang="de-DE" sz="1400" b="1" i="1" dirty="0" err="1"/>
              <a:t>visualisation</a:t>
            </a:r>
            <a:endParaRPr lang="de-DE" sz="1400" b="1" i="1" dirty="0"/>
          </a:p>
          <a:p>
            <a:pPr indent="0" algn="ctr"/>
            <a:r>
              <a:rPr lang="en-GB" sz="1400" b="1" i="1" dirty="0"/>
              <a:t>Supporting 7 different user groups</a:t>
            </a:r>
            <a:r>
              <a:rPr lang="en-GB" dirty="0"/>
              <a:t> </a:t>
            </a:r>
            <a:r>
              <a:rPr lang="de-DE" dirty="0"/>
              <a:t> </a:t>
            </a:r>
            <a:endParaRPr lang="de-DE" sz="1200" dirty="0"/>
          </a:p>
          <a:p>
            <a:pPr marL="0" indent="0"/>
            <a:endParaRPr lang="de-DE" dirty="0"/>
          </a:p>
          <a:p>
            <a:pPr marL="0" indent="0"/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uppieren 56"/>
          <p:cNvGrpSpPr/>
          <p:nvPr/>
        </p:nvGrpSpPr>
        <p:grpSpPr>
          <a:xfrm>
            <a:off x="1430301" y="1108060"/>
            <a:ext cx="6362881" cy="3372061"/>
            <a:chOff x="661374" y="1035324"/>
            <a:chExt cx="7367010" cy="4883024"/>
          </a:xfrm>
        </p:grpSpPr>
        <p:sp>
          <p:nvSpPr>
            <p:cNvPr id="30" name="Flussdiagramm: Magnetplattenspeicher 29"/>
            <p:cNvSpPr/>
            <p:nvPr/>
          </p:nvSpPr>
          <p:spPr>
            <a:xfrm>
              <a:off x="661374" y="2057314"/>
              <a:ext cx="639688" cy="504056"/>
            </a:xfrm>
            <a:prstGeom prst="flowChartMagneticDisk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Flussdiagramm: Magnetplattenspeicher 30"/>
            <p:cNvSpPr/>
            <p:nvPr/>
          </p:nvSpPr>
          <p:spPr>
            <a:xfrm>
              <a:off x="813774" y="2209714"/>
              <a:ext cx="639688" cy="504056"/>
            </a:xfrm>
            <a:prstGeom prst="flowChartMagneticDisk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Flussdiagramm: Magnetplattenspeicher 31"/>
            <p:cNvSpPr/>
            <p:nvPr/>
          </p:nvSpPr>
          <p:spPr>
            <a:xfrm>
              <a:off x="966174" y="2362114"/>
              <a:ext cx="639688" cy="504056"/>
            </a:xfrm>
            <a:prstGeom prst="flowChartMagneticDisk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Rechteck 32"/>
            <p:cNvSpPr/>
            <p:nvPr/>
          </p:nvSpPr>
          <p:spPr>
            <a:xfrm>
              <a:off x="4490340" y="1445886"/>
              <a:ext cx="1440160" cy="808856"/>
            </a:xfrm>
            <a:prstGeom prst="rect">
              <a:avLst/>
            </a:prstGeom>
            <a:gradFill rotWithShape="1">
              <a:gsLst>
                <a:gs pos="0">
                  <a:srgbClr val="F79646">
                    <a:tint val="50000"/>
                    <a:satMod val="300000"/>
                  </a:srgbClr>
                </a:gs>
                <a:gs pos="35000">
                  <a:srgbClr val="F79646">
                    <a:tint val="37000"/>
                    <a:satMod val="300000"/>
                  </a:srgbClr>
                </a:gs>
                <a:gs pos="100000">
                  <a:srgbClr val="F79646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F79646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Dataset</a:t>
              </a:r>
            </a:p>
          </p:txBody>
        </p:sp>
        <p:sp>
          <p:nvSpPr>
            <p:cNvPr id="34" name="Rechteck 33"/>
            <p:cNvSpPr/>
            <p:nvPr/>
          </p:nvSpPr>
          <p:spPr>
            <a:xfrm>
              <a:off x="5868144" y="3124200"/>
              <a:ext cx="1512168" cy="864096"/>
            </a:xfrm>
            <a:prstGeom prst="rect">
              <a:avLst/>
            </a:prstGeom>
            <a:gradFill rotWithShape="1">
              <a:gsLst>
                <a:gs pos="0">
                  <a:srgbClr val="9BBB59">
                    <a:tint val="50000"/>
                    <a:satMod val="300000"/>
                  </a:srgbClr>
                </a:gs>
                <a:gs pos="35000">
                  <a:srgbClr val="9BBB59">
                    <a:tint val="37000"/>
                    <a:satMod val="300000"/>
                  </a:srgbClr>
                </a:gs>
                <a:gs pos="100000">
                  <a:srgbClr val="9BBB59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9BBB59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Operation</a:t>
              </a:r>
            </a:p>
          </p:txBody>
        </p:sp>
        <p:sp>
          <p:nvSpPr>
            <p:cNvPr id="35" name="Rechteck 34"/>
            <p:cNvSpPr/>
            <p:nvPr/>
          </p:nvSpPr>
          <p:spPr>
            <a:xfrm>
              <a:off x="3220616" y="3111207"/>
              <a:ext cx="1512168" cy="864096"/>
            </a:xfrm>
            <a:prstGeom prst="rect">
              <a:avLst/>
            </a:prstGeom>
            <a:gradFill rotWithShape="1">
              <a:gsLst>
                <a:gs pos="0">
                  <a:srgbClr val="4F81BD">
                    <a:tint val="50000"/>
                    <a:satMod val="300000"/>
                  </a:srgbClr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Data Store</a:t>
              </a:r>
            </a:p>
          </p:txBody>
        </p:sp>
        <p:sp>
          <p:nvSpPr>
            <p:cNvPr id="36" name="Rechteck 35"/>
            <p:cNvSpPr/>
            <p:nvPr/>
          </p:nvSpPr>
          <p:spPr>
            <a:xfrm>
              <a:off x="3220616" y="4509120"/>
              <a:ext cx="1512168" cy="864096"/>
            </a:xfrm>
            <a:prstGeom prst="rect">
              <a:avLst/>
            </a:prstGeom>
            <a:gradFill rotWithShape="1">
              <a:gsLst>
                <a:gs pos="0">
                  <a:srgbClr val="4F81BD">
                    <a:tint val="50000"/>
                    <a:satMod val="300000"/>
                  </a:srgbClr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Data Store Registry</a:t>
              </a:r>
            </a:p>
          </p:txBody>
        </p:sp>
        <p:sp>
          <p:nvSpPr>
            <p:cNvPr id="37" name="Rechteck 36"/>
            <p:cNvSpPr/>
            <p:nvPr/>
          </p:nvSpPr>
          <p:spPr>
            <a:xfrm>
              <a:off x="5868144" y="4509120"/>
              <a:ext cx="1512168" cy="864096"/>
            </a:xfrm>
            <a:prstGeom prst="rect">
              <a:avLst/>
            </a:prstGeom>
            <a:gradFill rotWithShape="1">
              <a:gsLst>
                <a:gs pos="0">
                  <a:srgbClr val="9BBB59">
                    <a:tint val="50000"/>
                    <a:satMod val="300000"/>
                  </a:srgbClr>
                </a:gs>
                <a:gs pos="35000">
                  <a:srgbClr val="9BBB59">
                    <a:tint val="37000"/>
                    <a:satMod val="300000"/>
                  </a:srgbClr>
                </a:gs>
                <a:gs pos="100000">
                  <a:srgbClr val="9BBB59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9BBB59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Operation Registry</a:t>
              </a:r>
            </a:p>
          </p:txBody>
        </p:sp>
        <p:cxnSp>
          <p:nvCxnSpPr>
            <p:cNvPr id="38" name="Gerader Verbinder 37"/>
            <p:cNvCxnSpPr>
              <a:stCxn id="35" idx="2"/>
              <a:endCxn id="36" idx="0"/>
            </p:cNvCxnSpPr>
            <p:nvPr/>
          </p:nvCxnSpPr>
          <p:spPr>
            <a:xfrm>
              <a:off x="3976700" y="3975303"/>
              <a:ext cx="0" cy="533817"/>
            </a:xfrm>
            <a:prstGeom prst="line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sp>
          <p:nvSpPr>
            <p:cNvPr id="39" name="Textfeld 38"/>
            <p:cNvSpPr txBox="1"/>
            <p:nvPr/>
          </p:nvSpPr>
          <p:spPr>
            <a:xfrm>
              <a:off x="3923927" y="3903439"/>
              <a:ext cx="288032" cy="5348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27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dirty="0">
                  <a:solidFill>
                    <a:prstClr val="black"/>
                  </a:solidFill>
                  <a:latin typeface="Consolas" panose="020B0609020204030204" pitchFamily="49" charset="0"/>
                </a:rPr>
                <a:t>*</a:t>
              </a:r>
              <a:endParaRPr lang="en-GB" sz="14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40" name="Gerader Verbinder 39"/>
            <p:cNvCxnSpPr>
              <a:stCxn id="34" idx="2"/>
              <a:endCxn id="37" idx="0"/>
            </p:cNvCxnSpPr>
            <p:nvPr/>
          </p:nvCxnSpPr>
          <p:spPr>
            <a:xfrm>
              <a:off x="6624228" y="3988296"/>
              <a:ext cx="0" cy="520824"/>
            </a:xfrm>
            <a:prstGeom prst="line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sp>
          <p:nvSpPr>
            <p:cNvPr id="41" name="Textfeld 40"/>
            <p:cNvSpPr txBox="1"/>
            <p:nvPr/>
          </p:nvSpPr>
          <p:spPr>
            <a:xfrm>
              <a:off x="6588224" y="3921060"/>
              <a:ext cx="288032" cy="5348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27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dirty="0">
                  <a:solidFill>
                    <a:prstClr val="black"/>
                  </a:solidFill>
                  <a:latin typeface="Consolas" panose="020B0609020204030204" pitchFamily="49" charset="0"/>
                </a:rPr>
                <a:t>*</a:t>
              </a:r>
              <a:endParaRPr lang="en-GB" sz="14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42" name="Gerader Verbinder 41"/>
            <p:cNvCxnSpPr>
              <a:stCxn id="35" idx="0"/>
            </p:cNvCxnSpPr>
            <p:nvPr/>
          </p:nvCxnSpPr>
          <p:spPr>
            <a:xfrm flipV="1">
              <a:off x="3976700" y="2254742"/>
              <a:ext cx="883332" cy="856465"/>
            </a:xfrm>
            <a:prstGeom prst="line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 w="lg" len="lg"/>
            </a:ln>
            <a:effectLst/>
          </p:spPr>
        </p:cxnSp>
        <p:sp>
          <p:nvSpPr>
            <p:cNvPr id="43" name="Textfeld 42"/>
            <p:cNvSpPr txBox="1"/>
            <p:nvPr/>
          </p:nvSpPr>
          <p:spPr>
            <a:xfrm>
              <a:off x="3274622" y="2345759"/>
              <a:ext cx="1080120" cy="4456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7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400" dirty="0">
                  <a:solidFill>
                    <a:prstClr val="black"/>
                  </a:solidFill>
                  <a:latin typeface="Calibri"/>
                </a:rPr>
                <a:t>open</a:t>
              </a:r>
            </a:p>
          </p:txBody>
        </p:sp>
        <p:sp>
          <p:nvSpPr>
            <p:cNvPr id="44" name="Textfeld 43"/>
            <p:cNvSpPr txBox="1"/>
            <p:nvPr/>
          </p:nvSpPr>
          <p:spPr>
            <a:xfrm>
              <a:off x="6048163" y="2336642"/>
              <a:ext cx="1980221" cy="757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7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400" dirty="0">
                  <a:solidFill>
                    <a:prstClr val="black"/>
                  </a:solidFill>
                  <a:latin typeface="Calibri"/>
                </a:rPr>
                <a:t>transform, plot, write</a:t>
              </a:r>
            </a:p>
          </p:txBody>
        </p:sp>
        <p:sp>
          <p:nvSpPr>
            <p:cNvPr id="45" name="Textfeld 44"/>
            <p:cNvSpPr txBox="1"/>
            <p:nvPr/>
          </p:nvSpPr>
          <p:spPr>
            <a:xfrm>
              <a:off x="3131840" y="5517231"/>
              <a:ext cx="1783432" cy="4011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7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1" dirty="0">
                  <a:solidFill>
                    <a:prstClr val="black"/>
                  </a:solidFill>
                  <a:latin typeface="Calibri"/>
                </a:rPr>
                <a:t>Extension point</a:t>
              </a:r>
            </a:p>
          </p:txBody>
        </p:sp>
        <p:sp>
          <p:nvSpPr>
            <p:cNvPr id="46" name="Textfeld 45"/>
            <p:cNvSpPr txBox="1"/>
            <p:nvPr/>
          </p:nvSpPr>
          <p:spPr>
            <a:xfrm>
              <a:off x="5696507" y="5517231"/>
              <a:ext cx="1783432" cy="4011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7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1" dirty="0">
                  <a:solidFill>
                    <a:prstClr val="black"/>
                  </a:solidFill>
                  <a:latin typeface="Calibri"/>
                </a:rPr>
                <a:t>Extension point</a:t>
              </a:r>
            </a:p>
          </p:txBody>
        </p:sp>
        <p:cxnSp>
          <p:nvCxnSpPr>
            <p:cNvPr id="47" name="Gerader Verbinder 46"/>
            <p:cNvCxnSpPr>
              <a:stCxn id="34" idx="0"/>
            </p:cNvCxnSpPr>
            <p:nvPr/>
          </p:nvCxnSpPr>
          <p:spPr>
            <a:xfrm flipH="1" flipV="1">
              <a:off x="5616116" y="2254742"/>
              <a:ext cx="1008112" cy="869458"/>
            </a:xfrm>
            <a:prstGeom prst="line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 w="lg" len="lg"/>
            </a:ln>
            <a:effectLst/>
          </p:spPr>
        </p:cxnSp>
        <p:sp>
          <p:nvSpPr>
            <p:cNvPr id="48" name="Textfeld 47"/>
            <p:cNvSpPr txBox="1"/>
            <p:nvPr/>
          </p:nvSpPr>
          <p:spPr>
            <a:xfrm>
              <a:off x="4264732" y="1035324"/>
              <a:ext cx="1963452" cy="4011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7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1" dirty="0">
                  <a:solidFill>
                    <a:prstClr val="black"/>
                  </a:solidFill>
                  <a:latin typeface="Calibri"/>
                </a:rPr>
                <a:t>Common data model</a:t>
              </a:r>
            </a:p>
          </p:txBody>
        </p:sp>
        <p:sp>
          <p:nvSpPr>
            <p:cNvPr id="49" name="Flussdiagramm: Magnetplattenspeicher 48"/>
            <p:cNvSpPr/>
            <p:nvPr/>
          </p:nvSpPr>
          <p:spPr>
            <a:xfrm>
              <a:off x="666800" y="3772272"/>
              <a:ext cx="639688" cy="504056"/>
            </a:xfrm>
            <a:prstGeom prst="flowChartMagneticDisk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Flussdiagramm: Magnetplattenspeicher 49"/>
            <p:cNvSpPr/>
            <p:nvPr/>
          </p:nvSpPr>
          <p:spPr>
            <a:xfrm>
              <a:off x="819200" y="3924672"/>
              <a:ext cx="639688" cy="504056"/>
            </a:xfrm>
            <a:prstGeom prst="flowChartMagneticDisk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" name="Flussdiagramm: Magnetplattenspeicher 50"/>
            <p:cNvSpPr/>
            <p:nvPr/>
          </p:nvSpPr>
          <p:spPr>
            <a:xfrm>
              <a:off x="971600" y="4077072"/>
              <a:ext cx="639688" cy="504056"/>
            </a:xfrm>
            <a:prstGeom prst="flowChartMagneticDisk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52" name="Verbinder: gewinkelt 51"/>
            <p:cNvCxnSpPr>
              <a:stCxn id="51" idx="4"/>
            </p:cNvCxnSpPr>
            <p:nvPr/>
          </p:nvCxnSpPr>
          <p:spPr>
            <a:xfrm flipV="1">
              <a:off x="1611288" y="3645024"/>
              <a:ext cx="1376536" cy="684076"/>
            </a:xfrm>
            <a:prstGeom prst="bentConnector3">
              <a:avLst/>
            </a:prstGeom>
            <a:noFill/>
            <a:ln w="2540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ysDash"/>
              <a:tailEnd type="arrow" w="lg" len="lg"/>
            </a:ln>
            <a:effectLst/>
          </p:spPr>
        </p:cxnSp>
        <p:cxnSp>
          <p:nvCxnSpPr>
            <p:cNvPr id="53" name="Verbinder: gewinkelt 52"/>
            <p:cNvCxnSpPr>
              <a:stCxn id="32" idx="4"/>
            </p:cNvCxnSpPr>
            <p:nvPr/>
          </p:nvCxnSpPr>
          <p:spPr>
            <a:xfrm>
              <a:off x="1605862" y="2614142"/>
              <a:ext cx="1381962" cy="742850"/>
            </a:xfrm>
            <a:prstGeom prst="bentConnector3">
              <a:avLst/>
            </a:prstGeom>
            <a:noFill/>
            <a:ln w="2540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ysDash"/>
              <a:tailEnd type="arrow" w="lg" len="lg"/>
            </a:ln>
            <a:effectLst/>
          </p:spPr>
        </p:cxnSp>
        <p:sp>
          <p:nvSpPr>
            <p:cNvPr id="54" name="Wolke 53"/>
            <p:cNvSpPr/>
            <p:nvPr/>
          </p:nvSpPr>
          <p:spPr>
            <a:xfrm>
              <a:off x="1945787" y="2719360"/>
              <a:ext cx="684076" cy="504056"/>
            </a:xfrm>
            <a:prstGeom prst="cloud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" name="Textfeld 54"/>
            <p:cNvSpPr txBox="1"/>
            <p:nvPr/>
          </p:nvSpPr>
          <p:spPr>
            <a:xfrm>
              <a:off x="833010" y="4710627"/>
              <a:ext cx="936104" cy="4011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27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i="1" dirty="0">
                  <a:solidFill>
                    <a:prstClr val="black"/>
                  </a:solidFill>
                  <a:latin typeface="Calibri"/>
                </a:rPr>
                <a:t>local</a:t>
              </a:r>
            </a:p>
          </p:txBody>
        </p:sp>
        <p:sp>
          <p:nvSpPr>
            <p:cNvPr id="56" name="Textfeld 55"/>
            <p:cNvSpPr txBox="1"/>
            <p:nvPr/>
          </p:nvSpPr>
          <p:spPr>
            <a:xfrm>
              <a:off x="842073" y="1625683"/>
              <a:ext cx="936104" cy="4011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27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i="1" dirty="0">
                  <a:solidFill>
                    <a:prstClr val="black"/>
                  </a:solidFill>
                  <a:latin typeface="Calibri"/>
                </a:rPr>
                <a:t>remote</a:t>
              </a:r>
            </a:p>
          </p:txBody>
        </p:sp>
      </p:grpSp>
      <p:sp>
        <p:nvSpPr>
          <p:cNvPr id="59" name="Textfeld 58"/>
          <p:cNvSpPr txBox="1"/>
          <p:nvPr/>
        </p:nvSpPr>
        <p:spPr>
          <a:xfrm>
            <a:off x="4932219" y="172872"/>
            <a:ext cx="2366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Basic </a:t>
            </a:r>
            <a:r>
              <a:rPr lang="de-DE" dirty="0" err="1"/>
              <a:t>Concepts</a:t>
            </a:r>
            <a:r>
              <a:rPr lang="de-DE" dirty="0"/>
              <a:t> (1)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8436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feld 57"/>
          <p:cNvSpPr txBox="1"/>
          <p:nvPr/>
        </p:nvSpPr>
        <p:spPr>
          <a:xfrm>
            <a:off x="4932219" y="172872"/>
            <a:ext cx="2366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Basic </a:t>
            </a:r>
            <a:r>
              <a:rPr lang="de-DE" dirty="0" err="1"/>
              <a:t>Concepts</a:t>
            </a:r>
            <a:r>
              <a:rPr lang="de-DE" dirty="0"/>
              <a:t> (2)</a:t>
            </a:r>
            <a:endParaRPr lang="en-GB" dirty="0"/>
          </a:p>
        </p:txBody>
      </p:sp>
      <p:grpSp>
        <p:nvGrpSpPr>
          <p:cNvPr id="145" name="Gruppieren 144"/>
          <p:cNvGrpSpPr/>
          <p:nvPr/>
        </p:nvGrpSpPr>
        <p:grpSpPr>
          <a:xfrm>
            <a:off x="1683327" y="828945"/>
            <a:ext cx="6138889" cy="3563111"/>
            <a:chOff x="464503" y="1057545"/>
            <a:chExt cx="8427977" cy="4891735"/>
          </a:xfrm>
        </p:grpSpPr>
        <p:sp>
          <p:nvSpPr>
            <p:cNvPr id="146" name="Rechteck 145"/>
            <p:cNvSpPr/>
            <p:nvPr/>
          </p:nvSpPr>
          <p:spPr>
            <a:xfrm>
              <a:off x="2627784" y="1268760"/>
              <a:ext cx="6264696" cy="4680520"/>
            </a:xfrm>
            <a:prstGeom prst="rect">
              <a:avLst/>
            </a:prstGeom>
            <a:noFill/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t"/>
            <a:lstStyle/>
            <a:p>
              <a:pPr marL="0" marR="0" lvl="0" indent="0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Workspace</a:t>
              </a:r>
            </a:p>
          </p:txBody>
        </p:sp>
        <p:sp>
          <p:nvSpPr>
            <p:cNvPr id="147" name="Rechteck 146"/>
            <p:cNvSpPr/>
            <p:nvPr/>
          </p:nvSpPr>
          <p:spPr>
            <a:xfrm>
              <a:off x="2858986" y="1700808"/>
              <a:ext cx="3074739" cy="410445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t"/>
            <a:lstStyle/>
            <a:p>
              <a:pPr marL="0" marR="0" lvl="0" indent="0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Workflow</a:t>
              </a:r>
            </a:p>
          </p:txBody>
        </p:sp>
        <p:sp>
          <p:nvSpPr>
            <p:cNvPr id="148" name="Rechteck 147"/>
            <p:cNvSpPr/>
            <p:nvPr/>
          </p:nvSpPr>
          <p:spPr>
            <a:xfrm>
              <a:off x="3300239" y="2268884"/>
              <a:ext cx="2063849" cy="432048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 = </a:t>
              </a:r>
              <a:r>
                <a:rPr kumimoji="0" lang="en-GB" sz="105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open_dataset</a:t>
              </a:r>
              <a: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(...)</a:t>
              </a:r>
            </a:p>
          </p:txBody>
        </p:sp>
        <p:sp>
          <p:nvSpPr>
            <p:cNvPr id="149" name="Rechteck 148"/>
            <p:cNvSpPr/>
            <p:nvPr/>
          </p:nvSpPr>
          <p:spPr>
            <a:xfrm>
              <a:off x="3300239" y="2821520"/>
              <a:ext cx="2072158" cy="432048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 = </a:t>
              </a:r>
              <a:r>
                <a:rPr kumimoji="0" lang="en-GB" sz="105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open_dataset</a:t>
              </a:r>
              <a: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(...)</a:t>
              </a:r>
            </a:p>
          </p:txBody>
        </p:sp>
        <p:sp>
          <p:nvSpPr>
            <p:cNvPr id="150" name="Rechteck 149"/>
            <p:cNvSpPr/>
            <p:nvPr/>
          </p:nvSpPr>
          <p:spPr>
            <a:xfrm>
              <a:off x="3304397" y="3399173"/>
              <a:ext cx="2068000" cy="432048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 = </a:t>
              </a:r>
              <a:r>
                <a:rPr kumimoji="0" lang="en-GB" sz="105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coregistration</a:t>
              </a:r>
              <a: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(a, b, ...)</a:t>
              </a:r>
            </a:p>
          </p:txBody>
        </p:sp>
        <p:cxnSp>
          <p:nvCxnSpPr>
            <p:cNvPr id="151" name="Verbinder: gewinkelt 150"/>
            <p:cNvCxnSpPr>
              <a:stCxn id="148" idx="3"/>
              <a:endCxn id="150" idx="1"/>
            </p:cNvCxnSpPr>
            <p:nvPr/>
          </p:nvCxnSpPr>
          <p:spPr>
            <a:xfrm flipH="1">
              <a:off x="3304397" y="2484908"/>
              <a:ext cx="2059691" cy="1130289"/>
            </a:xfrm>
            <a:prstGeom prst="bentConnector5">
              <a:avLst>
                <a:gd name="adj1" fmla="val -11099"/>
                <a:gd name="adj2" fmla="val 23885"/>
                <a:gd name="adj3" fmla="val 111099"/>
              </a:avLst>
            </a:prstGeom>
            <a:noFill/>
            <a:ln w="19050" cap="flat" cmpd="sng" algn="ctr">
              <a:solidFill>
                <a:srgbClr val="4BACC6">
                  <a:lumMod val="60000"/>
                  <a:lumOff val="40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152" name="Verbinder: gewinkelt 151"/>
            <p:cNvCxnSpPr>
              <a:stCxn id="149" idx="3"/>
              <a:endCxn id="150" idx="1"/>
            </p:cNvCxnSpPr>
            <p:nvPr/>
          </p:nvCxnSpPr>
          <p:spPr>
            <a:xfrm flipH="1">
              <a:off x="3304397" y="3037544"/>
              <a:ext cx="2068000" cy="577653"/>
            </a:xfrm>
            <a:prstGeom prst="bentConnector5">
              <a:avLst>
                <a:gd name="adj1" fmla="val -11054"/>
                <a:gd name="adj2" fmla="val 50000"/>
                <a:gd name="adj3" fmla="val 111054"/>
              </a:avLst>
            </a:prstGeom>
            <a:noFill/>
            <a:ln w="19050" cap="flat" cmpd="sng" algn="ctr">
              <a:solidFill>
                <a:srgbClr val="4BACC6">
                  <a:lumMod val="60000"/>
                  <a:lumOff val="40000"/>
                </a:srgbClr>
              </a:solidFill>
              <a:prstDash val="solid"/>
              <a:tailEnd type="triangle"/>
            </a:ln>
            <a:effectLst/>
          </p:spPr>
        </p:cxnSp>
        <p:sp>
          <p:nvSpPr>
            <p:cNvPr id="153" name="Flussdiagramm: Magnetplattenspeicher 152"/>
            <p:cNvSpPr/>
            <p:nvPr/>
          </p:nvSpPr>
          <p:spPr>
            <a:xfrm>
              <a:off x="531168" y="1363662"/>
              <a:ext cx="639688" cy="504056"/>
            </a:xfrm>
            <a:prstGeom prst="flowChartMagneticDisk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4" name="Flussdiagramm: Magnetplattenspeicher 153"/>
            <p:cNvSpPr/>
            <p:nvPr/>
          </p:nvSpPr>
          <p:spPr>
            <a:xfrm>
              <a:off x="683568" y="1516062"/>
              <a:ext cx="639688" cy="504056"/>
            </a:xfrm>
            <a:prstGeom prst="flowChartMagneticDisk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5" name="Flussdiagramm: Magnetplattenspeicher 154"/>
            <p:cNvSpPr/>
            <p:nvPr/>
          </p:nvSpPr>
          <p:spPr>
            <a:xfrm>
              <a:off x="835968" y="1668462"/>
              <a:ext cx="639688" cy="504056"/>
            </a:xfrm>
            <a:prstGeom prst="flowChartMagneticDisk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56" name="Verbinder: gewinkelt 155"/>
            <p:cNvCxnSpPr>
              <a:stCxn id="155" idx="3"/>
              <a:endCxn id="148" idx="1"/>
            </p:cNvCxnSpPr>
            <p:nvPr/>
          </p:nvCxnSpPr>
          <p:spPr>
            <a:xfrm rot="16200000" flipH="1">
              <a:off x="2071830" y="1256499"/>
              <a:ext cx="312390" cy="2144427"/>
            </a:xfrm>
            <a:prstGeom prst="bentConnector2">
              <a:avLst/>
            </a:prstGeom>
            <a:noFill/>
            <a:ln w="2540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ysDash"/>
              <a:tailEnd type="arrow" w="lg" len="lg"/>
            </a:ln>
            <a:effectLst/>
          </p:spPr>
        </p:cxnSp>
        <p:sp>
          <p:nvSpPr>
            <p:cNvPr id="157" name="Textfeld 156"/>
            <p:cNvSpPr txBox="1"/>
            <p:nvPr/>
          </p:nvSpPr>
          <p:spPr>
            <a:xfrm>
              <a:off x="4331330" y="1981786"/>
              <a:ext cx="1824846" cy="3380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Workflow steps</a:t>
              </a:r>
              <a:endParaRPr kumimoji="0" lang="en-GB" sz="11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58" name="Rechteck 157"/>
            <p:cNvSpPr/>
            <p:nvPr/>
          </p:nvSpPr>
          <p:spPr>
            <a:xfrm>
              <a:off x="3305884" y="4006469"/>
              <a:ext cx="2066513" cy="432048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 = </a:t>
              </a:r>
              <a:r>
                <a:rPr kumimoji="0" lang="en-GB" sz="105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read_file</a:t>
              </a:r>
              <a: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(‘</a:t>
              </a:r>
              <a:r>
                <a:rPr kumimoji="0" lang="en-GB" sz="105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D.tif</a:t>
              </a:r>
              <a: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’)</a:t>
              </a:r>
            </a:p>
          </p:txBody>
        </p:sp>
        <p:sp>
          <p:nvSpPr>
            <p:cNvPr id="159" name="Flussdiagramm: Dokument 158"/>
            <p:cNvSpPr/>
            <p:nvPr/>
          </p:nvSpPr>
          <p:spPr>
            <a:xfrm>
              <a:off x="7881814" y="3948847"/>
              <a:ext cx="747928" cy="578547"/>
            </a:xfrm>
            <a:prstGeom prst="flowChartDocumen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D.tif</a:t>
              </a:r>
              <a:endParaRPr kumimoji="0" lang="en-GB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0" name="Rechteck 159"/>
            <p:cNvSpPr/>
            <p:nvPr/>
          </p:nvSpPr>
          <p:spPr>
            <a:xfrm>
              <a:off x="3297576" y="4621904"/>
              <a:ext cx="2066512" cy="432048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 = correlate(a, c, d, ...)</a:t>
              </a:r>
            </a:p>
          </p:txBody>
        </p:sp>
        <p:sp>
          <p:nvSpPr>
            <p:cNvPr id="161" name="Rechteck 160"/>
            <p:cNvSpPr/>
            <p:nvPr/>
          </p:nvSpPr>
          <p:spPr>
            <a:xfrm>
              <a:off x="3300027" y="5229200"/>
              <a:ext cx="2066512" cy="432048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write_datasets</a:t>
              </a:r>
              <a: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(e, ‘E.nc’)</a:t>
              </a:r>
            </a:p>
          </p:txBody>
        </p:sp>
        <p:sp>
          <p:nvSpPr>
            <p:cNvPr id="162" name="Ellipse 161"/>
            <p:cNvSpPr/>
            <p:nvPr/>
          </p:nvSpPr>
          <p:spPr>
            <a:xfrm>
              <a:off x="6156176" y="1412776"/>
              <a:ext cx="2592288" cy="2448272"/>
            </a:xfrm>
            <a:prstGeom prst="ellipse">
              <a:avLst/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5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3" name="Rechteck: abgerundete Ecken 162"/>
            <p:cNvSpPr/>
            <p:nvPr/>
          </p:nvSpPr>
          <p:spPr>
            <a:xfrm>
              <a:off x="7068015" y="2353028"/>
              <a:ext cx="437009" cy="408620"/>
            </a:xfrm>
            <a:prstGeom prst="round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4" name="Rechteck: abgerundete Ecken 163"/>
            <p:cNvSpPr/>
            <p:nvPr/>
          </p:nvSpPr>
          <p:spPr>
            <a:xfrm>
              <a:off x="6365906" y="2610332"/>
              <a:ext cx="437009" cy="408620"/>
            </a:xfrm>
            <a:prstGeom prst="round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65" name="Rechteck: abgerundete Ecken 164"/>
            <p:cNvSpPr/>
            <p:nvPr/>
          </p:nvSpPr>
          <p:spPr>
            <a:xfrm>
              <a:off x="6684698" y="3069117"/>
              <a:ext cx="437009" cy="408620"/>
            </a:xfrm>
            <a:prstGeom prst="round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166" name="Verbinder: gewinkelt 165"/>
            <p:cNvCxnSpPr>
              <a:stCxn id="171" idx="1"/>
              <a:endCxn id="149" idx="1"/>
            </p:cNvCxnSpPr>
            <p:nvPr/>
          </p:nvCxnSpPr>
          <p:spPr>
            <a:xfrm rot="5400000" flipH="1" flipV="1">
              <a:off x="2116464" y="2070216"/>
              <a:ext cx="216447" cy="2151104"/>
            </a:xfrm>
            <a:prstGeom prst="bentConnector2">
              <a:avLst/>
            </a:prstGeom>
            <a:noFill/>
            <a:ln w="2540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ysDash"/>
              <a:tailEnd type="arrow" w="lg" len="lg"/>
            </a:ln>
            <a:effectLst/>
          </p:spPr>
        </p:cxnSp>
        <p:sp>
          <p:nvSpPr>
            <p:cNvPr id="167" name="Wolke 166"/>
            <p:cNvSpPr/>
            <p:nvPr/>
          </p:nvSpPr>
          <p:spPr>
            <a:xfrm>
              <a:off x="1605273" y="2204864"/>
              <a:ext cx="684076" cy="504056"/>
            </a:xfrm>
            <a:prstGeom prst="cloud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8" name="Flussdiagramm: Dokument 167"/>
            <p:cNvSpPr/>
            <p:nvPr/>
          </p:nvSpPr>
          <p:spPr>
            <a:xfrm>
              <a:off x="6328040" y="5171994"/>
              <a:ext cx="764490" cy="554872"/>
            </a:xfrm>
            <a:prstGeom prst="flowChartDocumen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E.nc</a:t>
              </a:r>
            </a:p>
          </p:txBody>
        </p:sp>
        <p:sp>
          <p:nvSpPr>
            <p:cNvPr id="169" name="Rechteck: abgerundete Ecken 168"/>
            <p:cNvSpPr/>
            <p:nvPr/>
          </p:nvSpPr>
          <p:spPr>
            <a:xfrm>
              <a:off x="7230938" y="3038959"/>
              <a:ext cx="437009" cy="408620"/>
            </a:xfrm>
            <a:prstGeom prst="round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</a:t>
              </a:r>
            </a:p>
          </p:txBody>
        </p:sp>
        <p:sp>
          <p:nvSpPr>
            <p:cNvPr id="170" name="Rechteck: abgerundete Ecken 169"/>
            <p:cNvSpPr/>
            <p:nvPr/>
          </p:nvSpPr>
          <p:spPr>
            <a:xfrm>
              <a:off x="7836826" y="2986120"/>
              <a:ext cx="437009" cy="408620"/>
            </a:xfrm>
            <a:prstGeom prst="round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</a:t>
              </a:r>
            </a:p>
          </p:txBody>
        </p:sp>
        <p:sp>
          <p:nvSpPr>
            <p:cNvPr id="171" name="Flussdiagramm: Magnetplattenspeicher 170"/>
            <p:cNvSpPr/>
            <p:nvPr/>
          </p:nvSpPr>
          <p:spPr>
            <a:xfrm>
              <a:off x="829291" y="3253991"/>
              <a:ext cx="639688" cy="504056"/>
            </a:xfrm>
            <a:prstGeom prst="flowChartMagneticDisk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2" name="Textfeld 171"/>
            <p:cNvSpPr txBox="1"/>
            <p:nvPr/>
          </p:nvSpPr>
          <p:spPr>
            <a:xfrm>
              <a:off x="490396" y="3794672"/>
              <a:ext cx="1561325" cy="359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Local </a:t>
              </a:r>
              <a:r>
                <a:rPr kumimoji="0" lang="en-GB" sz="1100" b="1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data store</a:t>
              </a:r>
            </a:p>
          </p:txBody>
        </p:sp>
        <p:cxnSp>
          <p:nvCxnSpPr>
            <p:cNvPr id="173" name="Gerade Verbindung mit Pfeil 172"/>
            <p:cNvCxnSpPr>
              <a:stCxn id="161" idx="3"/>
              <a:endCxn id="168" idx="1"/>
            </p:cNvCxnSpPr>
            <p:nvPr/>
          </p:nvCxnSpPr>
          <p:spPr>
            <a:xfrm>
              <a:off x="5366539" y="5445224"/>
              <a:ext cx="961501" cy="4206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ysDash"/>
              <a:tailEnd type="arrow" w="lg" len="lg"/>
            </a:ln>
            <a:effectLst/>
          </p:spPr>
        </p:cxnSp>
        <p:cxnSp>
          <p:nvCxnSpPr>
            <p:cNvPr id="174" name="Verbinder: gewinkelt 173"/>
            <p:cNvCxnSpPr>
              <a:stCxn id="150" idx="3"/>
              <a:endCxn id="158" idx="1"/>
            </p:cNvCxnSpPr>
            <p:nvPr/>
          </p:nvCxnSpPr>
          <p:spPr>
            <a:xfrm flipH="1">
              <a:off x="3305884" y="3615197"/>
              <a:ext cx="2066513" cy="607296"/>
            </a:xfrm>
            <a:prstGeom prst="bentConnector5">
              <a:avLst>
                <a:gd name="adj1" fmla="val -11062"/>
                <a:gd name="adj2" fmla="val 50000"/>
                <a:gd name="adj3" fmla="val 111062"/>
              </a:avLst>
            </a:prstGeom>
            <a:noFill/>
            <a:ln w="19050" cap="flat" cmpd="sng" algn="ctr">
              <a:solidFill>
                <a:srgbClr val="4BACC6">
                  <a:lumMod val="60000"/>
                  <a:lumOff val="40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175" name="Verbinder: gewinkelt 174"/>
            <p:cNvCxnSpPr>
              <a:stCxn id="158" idx="3"/>
              <a:endCxn id="160" idx="1"/>
            </p:cNvCxnSpPr>
            <p:nvPr/>
          </p:nvCxnSpPr>
          <p:spPr>
            <a:xfrm flipH="1">
              <a:off x="3297576" y="4222493"/>
              <a:ext cx="2074821" cy="615435"/>
            </a:xfrm>
            <a:prstGeom prst="bentConnector5">
              <a:avLst>
                <a:gd name="adj1" fmla="val -11018"/>
                <a:gd name="adj2" fmla="val 50000"/>
                <a:gd name="adj3" fmla="val 111018"/>
              </a:avLst>
            </a:prstGeom>
            <a:noFill/>
            <a:ln w="19050" cap="flat" cmpd="sng" algn="ctr">
              <a:solidFill>
                <a:srgbClr val="4BACC6">
                  <a:lumMod val="60000"/>
                  <a:lumOff val="40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176" name="Verbinder: gewinkelt 175"/>
            <p:cNvCxnSpPr>
              <a:stCxn id="160" idx="3"/>
              <a:endCxn id="161" idx="1"/>
            </p:cNvCxnSpPr>
            <p:nvPr/>
          </p:nvCxnSpPr>
          <p:spPr>
            <a:xfrm flipH="1">
              <a:off x="3300027" y="4837928"/>
              <a:ext cx="2064061" cy="607296"/>
            </a:xfrm>
            <a:prstGeom prst="bentConnector5">
              <a:avLst>
                <a:gd name="adj1" fmla="val -11075"/>
                <a:gd name="adj2" fmla="val 50000"/>
                <a:gd name="adj3" fmla="val 111075"/>
              </a:avLst>
            </a:prstGeom>
            <a:noFill/>
            <a:ln w="19050" cap="flat" cmpd="sng" algn="ctr">
              <a:solidFill>
                <a:srgbClr val="4BACC6">
                  <a:lumMod val="60000"/>
                  <a:lumOff val="40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177" name="Gerader Verbinder 176"/>
            <p:cNvCxnSpPr>
              <a:stCxn id="148" idx="3"/>
              <a:endCxn id="163" idx="1"/>
            </p:cNvCxnSpPr>
            <p:nvPr/>
          </p:nvCxnSpPr>
          <p:spPr>
            <a:xfrm>
              <a:off x="5364088" y="2484908"/>
              <a:ext cx="1703927" cy="72430"/>
            </a:xfrm>
            <a:prstGeom prst="line">
              <a:avLst/>
            </a:prstGeom>
            <a:noFill/>
            <a:ln w="12700" cap="flat" cmpd="sng" algn="ctr">
              <a:solidFill>
                <a:srgbClr val="4BACC6">
                  <a:lumMod val="60000"/>
                  <a:lumOff val="40000"/>
                </a:srgbClr>
              </a:solidFill>
              <a:prstDash val="sysDot"/>
              <a:headEnd type="none" w="med" len="med"/>
              <a:tailEnd type="none" w="med" len="med"/>
            </a:ln>
            <a:effectLst/>
          </p:spPr>
        </p:cxnSp>
        <p:cxnSp>
          <p:nvCxnSpPr>
            <p:cNvPr id="178" name="Gerader Verbinder 177"/>
            <p:cNvCxnSpPr>
              <a:stCxn id="149" idx="3"/>
              <a:endCxn id="164" idx="1"/>
            </p:cNvCxnSpPr>
            <p:nvPr/>
          </p:nvCxnSpPr>
          <p:spPr>
            <a:xfrm flipV="1">
              <a:off x="5372397" y="2814642"/>
              <a:ext cx="993509" cy="222902"/>
            </a:xfrm>
            <a:prstGeom prst="line">
              <a:avLst/>
            </a:prstGeom>
            <a:noFill/>
            <a:ln w="12700" cap="flat" cmpd="sng" algn="ctr">
              <a:solidFill>
                <a:srgbClr val="4BACC6">
                  <a:lumMod val="60000"/>
                  <a:lumOff val="40000"/>
                </a:srgbClr>
              </a:solidFill>
              <a:prstDash val="sysDot"/>
              <a:headEnd type="none" w="med" len="med"/>
              <a:tailEnd type="none" w="med" len="med"/>
            </a:ln>
            <a:effectLst/>
          </p:spPr>
        </p:cxnSp>
        <p:cxnSp>
          <p:nvCxnSpPr>
            <p:cNvPr id="179" name="Gerader Verbinder 178"/>
            <p:cNvCxnSpPr>
              <a:stCxn id="150" idx="3"/>
              <a:endCxn id="165" idx="1"/>
            </p:cNvCxnSpPr>
            <p:nvPr/>
          </p:nvCxnSpPr>
          <p:spPr>
            <a:xfrm flipV="1">
              <a:off x="5372397" y="3273427"/>
              <a:ext cx="1312301" cy="341770"/>
            </a:xfrm>
            <a:prstGeom prst="line">
              <a:avLst/>
            </a:prstGeom>
            <a:noFill/>
            <a:ln w="12700" cap="flat" cmpd="sng" algn="ctr">
              <a:solidFill>
                <a:srgbClr val="4BACC6">
                  <a:lumMod val="60000"/>
                  <a:lumOff val="40000"/>
                </a:srgbClr>
              </a:solidFill>
              <a:prstDash val="sysDot"/>
              <a:headEnd type="none" w="med" len="med"/>
              <a:tailEnd type="none" w="med" len="med"/>
            </a:ln>
            <a:effectLst/>
          </p:spPr>
        </p:cxnSp>
        <p:cxnSp>
          <p:nvCxnSpPr>
            <p:cNvPr id="180" name="Gerader Verbinder 179"/>
            <p:cNvCxnSpPr>
              <a:stCxn id="158" idx="3"/>
              <a:endCxn id="169" idx="1"/>
            </p:cNvCxnSpPr>
            <p:nvPr/>
          </p:nvCxnSpPr>
          <p:spPr>
            <a:xfrm flipV="1">
              <a:off x="5372397" y="3243269"/>
              <a:ext cx="1858541" cy="979224"/>
            </a:xfrm>
            <a:prstGeom prst="line">
              <a:avLst/>
            </a:prstGeom>
            <a:noFill/>
            <a:ln w="12700" cap="flat" cmpd="sng" algn="ctr">
              <a:solidFill>
                <a:srgbClr val="4BACC6">
                  <a:lumMod val="60000"/>
                  <a:lumOff val="40000"/>
                </a:srgbClr>
              </a:solidFill>
              <a:prstDash val="sysDot"/>
              <a:headEnd type="none" w="med" len="med"/>
              <a:tailEnd type="none" w="med" len="med"/>
            </a:ln>
            <a:effectLst/>
          </p:spPr>
        </p:cxnSp>
        <p:cxnSp>
          <p:nvCxnSpPr>
            <p:cNvPr id="181" name="Gerader Verbinder 180"/>
            <p:cNvCxnSpPr>
              <a:stCxn id="160" idx="3"/>
              <a:endCxn id="170" idx="1"/>
            </p:cNvCxnSpPr>
            <p:nvPr/>
          </p:nvCxnSpPr>
          <p:spPr>
            <a:xfrm flipV="1">
              <a:off x="5364088" y="3190430"/>
              <a:ext cx="2472738" cy="1647498"/>
            </a:xfrm>
            <a:prstGeom prst="line">
              <a:avLst/>
            </a:prstGeom>
            <a:noFill/>
            <a:ln w="12700" cap="flat" cmpd="sng" algn="ctr">
              <a:solidFill>
                <a:srgbClr val="4BACC6">
                  <a:lumMod val="60000"/>
                  <a:lumOff val="40000"/>
                </a:srgbClr>
              </a:solidFill>
              <a:prstDash val="sysDot"/>
              <a:headEnd type="none" w="med" len="med"/>
              <a:tailEnd type="none" w="med" len="med"/>
            </a:ln>
            <a:effectLst/>
          </p:spPr>
        </p:cxnSp>
        <p:cxnSp>
          <p:nvCxnSpPr>
            <p:cNvPr id="182" name="Verbinder: gewinkelt 181"/>
            <p:cNvCxnSpPr>
              <a:stCxn id="150" idx="3"/>
              <a:endCxn id="160" idx="1"/>
            </p:cNvCxnSpPr>
            <p:nvPr/>
          </p:nvCxnSpPr>
          <p:spPr>
            <a:xfrm flipH="1">
              <a:off x="3297576" y="3615197"/>
              <a:ext cx="2074821" cy="1222731"/>
            </a:xfrm>
            <a:prstGeom prst="bentConnector5">
              <a:avLst>
                <a:gd name="adj1" fmla="val -11018"/>
                <a:gd name="adj2" fmla="val 74403"/>
                <a:gd name="adj3" fmla="val 111018"/>
              </a:avLst>
            </a:prstGeom>
            <a:noFill/>
            <a:ln w="19050" cap="flat" cmpd="sng" algn="ctr">
              <a:solidFill>
                <a:srgbClr val="4BACC6">
                  <a:lumMod val="60000"/>
                  <a:lumOff val="40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183" name="Verbinder: gewinkelt 182"/>
            <p:cNvCxnSpPr>
              <a:stCxn id="148" idx="3"/>
              <a:endCxn id="160" idx="1"/>
            </p:cNvCxnSpPr>
            <p:nvPr/>
          </p:nvCxnSpPr>
          <p:spPr>
            <a:xfrm flipH="1">
              <a:off x="3297576" y="2484908"/>
              <a:ext cx="2066512" cy="2353020"/>
            </a:xfrm>
            <a:prstGeom prst="bentConnector5">
              <a:avLst>
                <a:gd name="adj1" fmla="val -11062"/>
                <a:gd name="adj2" fmla="val 86679"/>
                <a:gd name="adj3" fmla="val 111062"/>
              </a:avLst>
            </a:prstGeom>
            <a:noFill/>
            <a:ln w="19050" cap="flat" cmpd="sng" algn="ctr">
              <a:solidFill>
                <a:srgbClr val="4BACC6">
                  <a:lumMod val="60000"/>
                  <a:lumOff val="40000"/>
                </a:srgbClr>
              </a:solidFill>
              <a:prstDash val="solid"/>
              <a:tailEnd type="triangle"/>
            </a:ln>
            <a:effectLst/>
          </p:spPr>
        </p:cxnSp>
        <p:sp>
          <p:nvSpPr>
            <p:cNvPr id="184" name="Textfeld 183"/>
            <p:cNvSpPr txBox="1"/>
            <p:nvPr/>
          </p:nvSpPr>
          <p:spPr>
            <a:xfrm>
              <a:off x="6874566" y="4643071"/>
              <a:ext cx="1561325" cy="7605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Workspace files in workspace directory</a:t>
              </a:r>
            </a:p>
          </p:txBody>
        </p:sp>
        <p:sp>
          <p:nvSpPr>
            <p:cNvPr id="185" name="Textfeld 184"/>
            <p:cNvSpPr txBox="1"/>
            <p:nvPr/>
          </p:nvSpPr>
          <p:spPr>
            <a:xfrm>
              <a:off x="6668617" y="1631164"/>
              <a:ext cx="1719808" cy="9718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Workspace </a:t>
              </a:r>
              <a:r>
                <a:rPr kumimoji="0" lang="en-GB" sz="1000" b="1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resources</a:t>
              </a:r>
              <a:r>
                <a:rPr kumimoji="0" lang="en-GB" sz="10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 (Python in-memory objects, e.g. </a:t>
              </a:r>
              <a:r>
                <a:rPr kumimoji="0" lang="en-GB" sz="1000" b="1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Dataset</a:t>
              </a:r>
              <a:r>
                <a:rPr kumimoji="0" lang="en-GB" sz="10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s)</a:t>
              </a:r>
            </a:p>
          </p:txBody>
        </p:sp>
        <p:cxnSp>
          <p:nvCxnSpPr>
            <p:cNvPr id="186" name="Gerade Verbindung mit Pfeil 185"/>
            <p:cNvCxnSpPr>
              <a:stCxn id="159" idx="1"/>
              <a:endCxn id="158" idx="3"/>
            </p:cNvCxnSpPr>
            <p:nvPr/>
          </p:nvCxnSpPr>
          <p:spPr>
            <a:xfrm flipH="1" flipV="1">
              <a:off x="5372397" y="4222493"/>
              <a:ext cx="2509417" cy="15628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ysDash"/>
              <a:tailEnd type="arrow" w="lg" len="lg"/>
            </a:ln>
            <a:effectLst/>
          </p:spPr>
        </p:cxnSp>
        <p:sp>
          <p:nvSpPr>
            <p:cNvPr id="187" name="Textfeld 186"/>
            <p:cNvSpPr txBox="1"/>
            <p:nvPr/>
          </p:nvSpPr>
          <p:spPr>
            <a:xfrm>
              <a:off x="464503" y="1057545"/>
              <a:ext cx="1824846" cy="359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Remote </a:t>
              </a:r>
              <a:r>
                <a:rPr kumimoji="0" lang="en-GB" sz="1100" b="1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data stores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9494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uppieren 37"/>
          <p:cNvGrpSpPr/>
          <p:nvPr/>
        </p:nvGrpSpPr>
        <p:grpSpPr>
          <a:xfrm>
            <a:off x="934623" y="769156"/>
            <a:ext cx="6827387" cy="3984297"/>
            <a:chOff x="36177" y="862674"/>
            <a:chExt cx="8962591" cy="5230350"/>
          </a:xfrm>
        </p:grpSpPr>
        <p:sp>
          <p:nvSpPr>
            <p:cNvPr id="39" name="Textfeld 38"/>
            <p:cNvSpPr txBox="1"/>
            <p:nvPr/>
          </p:nvSpPr>
          <p:spPr>
            <a:xfrm>
              <a:off x="3060519" y="4147208"/>
              <a:ext cx="3536369" cy="1252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Plugin extension points:</a:t>
              </a:r>
            </a:p>
            <a:p>
              <a:pPr marL="285750" marR="0" lvl="0" indent="-285750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Data sources</a:t>
              </a:r>
            </a:p>
            <a:p>
              <a:pPr marL="285750" marR="0" lvl="0" indent="-285750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Operations</a:t>
              </a:r>
            </a:p>
            <a:p>
              <a:pPr marL="285750" marR="0" lvl="0" indent="-285750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Workflows</a:t>
              </a:r>
            </a:p>
          </p:txBody>
        </p:sp>
        <p:sp>
          <p:nvSpPr>
            <p:cNvPr id="40" name="Rechteck 39"/>
            <p:cNvSpPr/>
            <p:nvPr/>
          </p:nvSpPr>
          <p:spPr>
            <a:xfrm>
              <a:off x="1187624" y="3717032"/>
              <a:ext cx="4416584" cy="203452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9050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Rechteck 40"/>
            <p:cNvSpPr/>
            <p:nvPr/>
          </p:nvSpPr>
          <p:spPr>
            <a:xfrm>
              <a:off x="1187624" y="1123228"/>
              <a:ext cx="4416584" cy="2088831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9050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Rechteck 41"/>
            <p:cNvSpPr/>
            <p:nvPr/>
          </p:nvSpPr>
          <p:spPr>
            <a:xfrm>
              <a:off x="6270283" y="1124145"/>
              <a:ext cx="2669210" cy="2088831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9050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43" name="Gruppieren 42"/>
            <p:cNvGrpSpPr/>
            <p:nvPr/>
          </p:nvGrpSpPr>
          <p:grpSpPr>
            <a:xfrm>
              <a:off x="3083928" y="1327809"/>
              <a:ext cx="2304256" cy="1613921"/>
              <a:chOff x="1763688" y="2895198"/>
              <a:chExt cx="2304256" cy="1613921"/>
            </a:xfrm>
          </p:grpSpPr>
          <p:sp>
            <p:nvSpPr>
              <p:cNvPr id="72" name="Rechteck: abgerundete Ecken 71"/>
              <p:cNvSpPr/>
              <p:nvPr/>
            </p:nvSpPr>
            <p:spPr>
              <a:xfrm>
                <a:off x="1763688" y="2895198"/>
                <a:ext cx="2304256" cy="1613921"/>
              </a:xfrm>
              <a:prstGeom prst="roundRect">
                <a:avLst/>
              </a:prstGeom>
              <a:solidFill>
                <a:srgbClr val="4F81BD">
                  <a:lumMod val="20000"/>
                  <a:lumOff val="80000"/>
                </a:srgbClr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t"/>
              <a:lstStyle/>
              <a:p>
                <a:pPr marL="0" marR="0" lvl="0" indent="0" algn="ctr" defTabSz="91427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Web Service (</a:t>
                </a:r>
                <a:r>
                  <a:rPr kumimoji="0" lang="en-GB" sz="12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WebAPI</a:t>
                </a:r>
                <a:r>
                  <a:rPr kumimoji="0" lang="en-GB" sz="12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)</a:t>
                </a:r>
              </a:p>
            </p:txBody>
          </p:sp>
          <p:sp>
            <p:nvSpPr>
              <p:cNvPr id="73" name="Textfeld 72"/>
              <p:cNvSpPr txBox="1"/>
              <p:nvPr/>
            </p:nvSpPr>
            <p:spPr>
              <a:xfrm>
                <a:off x="2041278" y="3391242"/>
                <a:ext cx="1810641" cy="955559"/>
              </a:xfrm>
              <a:prstGeom prst="rect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effectLst>
                <a:outerShdw blurRad="215900" dist="1016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Lucida Console" panose="020B0609040504020204" pitchFamily="49" charset="0"/>
                  </a:rPr>
                  <a:t>{ RESTful }</a:t>
                </a:r>
              </a:p>
            </p:txBody>
          </p:sp>
        </p:grpSp>
        <p:grpSp>
          <p:nvGrpSpPr>
            <p:cNvPr id="44" name="Gruppieren 43"/>
            <p:cNvGrpSpPr/>
            <p:nvPr/>
          </p:nvGrpSpPr>
          <p:grpSpPr>
            <a:xfrm>
              <a:off x="3086267" y="3933055"/>
              <a:ext cx="2304256" cy="1613921"/>
              <a:chOff x="4181176" y="2895197"/>
              <a:chExt cx="2304256" cy="1613921"/>
            </a:xfrm>
          </p:grpSpPr>
          <p:sp>
            <p:nvSpPr>
              <p:cNvPr id="70" name="Rechteck: abgerundete Ecken 69"/>
              <p:cNvSpPr/>
              <p:nvPr/>
            </p:nvSpPr>
            <p:spPr>
              <a:xfrm>
                <a:off x="4181176" y="2895197"/>
                <a:ext cx="2304256" cy="1613921"/>
              </a:xfrm>
              <a:prstGeom prst="roundRect">
                <a:avLst/>
              </a:prstGeom>
              <a:solidFill>
                <a:srgbClr val="4F81BD">
                  <a:lumMod val="20000"/>
                  <a:lumOff val="80000"/>
                </a:srgbClr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t"/>
              <a:lstStyle/>
              <a:p>
                <a:pPr marL="0" marR="0" lvl="0" indent="0" algn="ctr" defTabSz="91427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Command-Line App (CLI)</a:t>
                </a:r>
              </a:p>
            </p:txBody>
          </p:sp>
          <p:pic>
            <p:nvPicPr>
              <p:cNvPr id="71" name="Grafik 7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427984" y="3375293"/>
                <a:ext cx="1810641" cy="978367"/>
              </a:xfrm>
              <a:prstGeom prst="rect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effectLst>
                <a:outerShdw blurRad="215900" dist="1016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45" name="Rechteck: abgerundete Ecken 44"/>
            <p:cNvSpPr/>
            <p:nvPr/>
          </p:nvSpPr>
          <p:spPr>
            <a:xfrm>
              <a:off x="6444208" y="1324332"/>
              <a:ext cx="2304256" cy="1613921"/>
            </a:xfrm>
            <a:prstGeom prst="roundRect">
              <a:avLst/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t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Desktop App (GUI)</a:t>
              </a:r>
            </a:p>
          </p:txBody>
        </p:sp>
        <p:sp>
          <p:nvSpPr>
            <p:cNvPr id="46" name="Rechteck: abgerundete Ecken 45"/>
            <p:cNvSpPr/>
            <p:nvPr/>
          </p:nvSpPr>
          <p:spPr>
            <a:xfrm>
              <a:off x="1401064" y="1327699"/>
              <a:ext cx="1338731" cy="1613921"/>
            </a:xfrm>
            <a:prstGeom prst="roundRect">
              <a:avLst/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t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Python Core Lib (API)</a:t>
              </a:r>
            </a:p>
          </p:txBody>
        </p:sp>
        <p:sp>
          <p:nvSpPr>
            <p:cNvPr id="47" name="Rechteck: abgerundete Ecken 46"/>
            <p:cNvSpPr/>
            <p:nvPr/>
          </p:nvSpPr>
          <p:spPr>
            <a:xfrm>
              <a:off x="1403647" y="3927334"/>
              <a:ext cx="1338732" cy="1613921"/>
            </a:xfrm>
            <a:prstGeom prst="roundRect">
              <a:avLst/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t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Python Core Lib (API)</a:t>
              </a:r>
            </a:p>
          </p:txBody>
        </p:sp>
        <p:cxnSp>
          <p:nvCxnSpPr>
            <p:cNvPr id="48" name="Gerade Verbindung mit Pfeil 47"/>
            <p:cNvCxnSpPr>
              <a:stCxn id="70" idx="1"/>
              <a:endCxn id="47" idx="3"/>
            </p:cNvCxnSpPr>
            <p:nvPr/>
          </p:nvCxnSpPr>
          <p:spPr>
            <a:xfrm flipH="1" flipV="1">
              <a:off x="2742379" y="4734295"/>
              <a:ext cx="343888" cy="5721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ysDash"/>
              <a:tailEnd type="arrow" w="lg" len="lg"/>
            </a:ln>
            <a:effectLst/>
          </p:spPr>
        </p:cxnSp>
        <p:cxnSp>
          <p:nvCxnSpPr>
            <p:cNvPr id="49" name="Gerade Verbindung mit Pfeil 48"/>
            <p:cNvCxnSpPr>
              <a:stCxn id="72" idx="1"/>
              <a:endCxn id="46" idx="3"/>
            </p:cNvCxnSpPr>
            <p:nvPr/>
          </p:nvCxnSpPr>
          <p:spPr>
            <a:xfrm flipH="1" flipV="1">
              <a:off x="2739795" y="2134660"/>
              <a:ext cx="344133" cy="110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ysDash"/>
              <a:tailEnd type="arrow" w="lg" len="lg"/>
            </a:ln>
            <a:effectLst/>
          </p:spPr>
        </p:cxnSp>
        <p:cxnSp>
          <p:nvCxnSpPr>
            <p:cNvPr id="50" name="Gerade Verbindung mit Pfeil 49"/>
            <p:cNvCxnSpPr>
              <a:stCxn id="70" idx="0"/>
              <a:endCxn id="72" idx="2"/>
            </p:cNvCxnSpPr>
            <p:nvPr/>
          </p:nvCxnSpPr>
          <p:spPr>
            <a:xfrm flipH="1" flipV="1">
              <a:off x="4236056" y="2941730"/>
              <a:ext cx="2339" cy="991325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ysDash"/>
              <a:tailEnd type="arrow" w="lg" len="lg"/>
            </a:ln>
            <a:effectLst/>
          </p:spPr>
        </p:cxnSp>
        <p:sp>
          <p:nvSpPr>
            <p:cNvPr id="51" name="Wolke 50"/>
            <p:cNvSpPr/>
            <p:nvPr/>
          </p:nvSpPr>
          <p:spPr>
            <a:xfrm>
              <a:off x="3894018" y="3248680"/>
              <a:ext cx="684076" cy="504056"/>
            </a:xfrm>
            <a:prstGeom prst="cloud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52" name="Gerade Verbindung mit Pfeil 51"/>
            <p:cNvCxnSpPr>
              <a:stCxn id="45" idx="1"/>
              <a:endCxn id="72" idx="3"/>
            </p:cNvCxnSpPr>
            <p:nvPr/>
          </p:nvCxnSpPr>
          <p:spPr>
            <a:xfrm flipH="1">
              <a:off x="5388184" y="2131293"/>
              <a:ext cx="1056024" cy="3477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ysDash"/>
              <a:tailEnd type="arrow" w="lg" len="lg"/>
            </a:ln>
            <a:effectLst/>
          </p:spPr>
        </p:cxnSp>
        <p:sp>
          <p:nvSpPr>
            <p:cNvPr id="53" name="Wolke 52"/>
            <p:cNvSpPr/>
            <p:nvPr/>
          </p:nvSpPr>
          <p:spPr>
            <a:xfrm>
              <a:off x="5665774" y="1879264"/>
              <a:ext cx="684076" cy="504056"/>
            </a:xfrm>
            <a:prstGeom prst="cloud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" name="Rechteck: abgerundete Ecken 53"/>
            <p:cNvSpPr/>
            <p:nvPr/>
          </p:nvSpPr>
          <p:spPr>
            <a:xfrm>
              <a:off x="1498106" y="2142482"/>
              <a:ext cx="1152128" cy="288032"/>
            </a:xfrm>
            <a:prstGeom prst="round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Plugin 1</a:t>
              </a:r>
            </a:p>
          </p:txBody>
        </p:sp>
        <p:sp>
          <p:nvSpPr>
            <p:cNvPr id="55" name="Rechteck: abgerundete Ecken 54"/>
            <p:cNvSpPr/>
            <p:nvPr/>
          </p:nvSpPr>
          <p:spPr>
            <a:xfrm>
              <a:off x="1490956" y="2477355"/>
              <a:ext cx="1152128" cy="288032"/>
            </a:xfrm>
            <a:prstGeom prst="round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Plugin 2</a:t>
              </a:r>
            </a:p>
          </p:txBody>
        </p:sp>
        <p:sp>
          <p:nvSpPr>
            <p:cNvPr id="56" name="Rechteck: abgerundete Ecken 55"/>
            <p:cNvSpPr/>
            <p:nvPr/>
          </p:nvSpPr>
          <p:spPr>
            <a:xfrm>
              <a:off x="1501516" y="4730857"/>
              <a:ext cx="1152128" cy="288032"/>
            </a:xfrm>
            <a:prstGeom prst="round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Plugin 1</a:t>
              </a:r>
            </a:p>
          </p:txBody>
        </p:sp>
        <p:sp>
          <p:nvSpPr>
            <p:cNvPr id="57" name="Rechteck: abgerundete Ecken 56"/>
            <p:cNvSpPr/>
            <p:nvPr/>
          </p:nvSpPr>
          <p:spPr>
            <a:xfrm>
              <a:off x="1494366" y="5065730"/>
              <a:ext cx="1152128" cy="288032"/>
            </a:xfrm>
            <a:prstGeom prst="round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Plugin 2</a:t>
              </a:r>
            </a:p>
          </p:txBody>
        </p:sp>
        <p:cxnSp>
          <p:nvCxnSpPr>
            <p:cNvPr id="58" name="Gerade Verbindung mit Pfeil 57"/>
            <p:cNvCxnSpPr>
              <a:stCxn id="46" idx="1"/>
            </p:cNvCxnSpPr>
            <p:nvPr/>
          </p:nvCxnSpPr>
          <p:spPr>
            <a:xfrm flipH="1">
              <a:off x="251520" y="2134660"/>
              <a:ext cx="1149544" cy="7822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ysDash"/>
              <a:tailEnd type="arrow" w="lg" len="lg"/>
            </a:ln>
            <a:effectLst/>
          </p:spPr>
        </p:cxnSp>
        <p:cxnSp>
          <p:nvCxnSpPr>
            <p:cNvPr id="59" name="Gerade Verbindung mit Pfeil 58"/>
            <p:cNvCxnSpPr>
              <a:stCxn id="47" idx="1"/>
            </p:cNvCxnSpPr>
            <p:nvPr/>
          </p:nvCxnSpPr>
          <p:spPr>
            <a:xfrm flipH="1">
              <a:off x="323528" y="4734295"/>
              <a:ext cx="1080119" cy="5720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ysDash"/>
              <a:tailEnd type="arrow" w="lg" len="lg"/>
            </a:ln>
            <a:effectLst/>
          </p:spPr>
        </p:cxnSp>
        <p:sp>
          <p:nvSpPr>
            <p:cNvPr id="60" name="Wolke 59"/>
            <p:cNvSpPr/>
            <p:nvPr/>
          </p:nvSpPr>
          <p:spPr>
            <a:xfrm>
              <a:off x="570632" y="4514833"/>
              <a:ext cx="684076" cy="504056"/>
            </a:xfrm>
            <a:prstGeom prst="cloud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1" name="Wolke 60"/>
            <p:cNvSpPr/>
            <p:nvPr/>
          </p:nvSpPr>
          <p:spPr>
            <a:xfrm>
              <a:off x="521549" y="1898006"/>
              <a:ext cx="684076" cy="504056"/>
            </a:xfrm>
            <a:prstGeom prst="cloud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feld 61"/>
            <p:cNvSpPr txBox="1"/>
            <p:nvPr/>
          </p:nvSpPr>
          <p:spPr>
            <a:xfrm rot="16200000">
              <a:off x="-1081868" y="3115021"/>
              <a:ext cx="2922941" cy="6868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ESA Open Data Portal and other data services</a:t>
              </a:r>
            </a:p>
          </p:txBody>
        </p:sp>
        <p:sp>
          <p:nvSpPr>
            <p:cNvPr id="63" name="Textfeld 62"/>
            <p:cNvSpPr txBox="1"/>
            <p:nvPr/>
          </p:nvSpPr>
          <p:spPr>
            <a:xfrm>
              <a:off x="1125936" y="5749598"/>
              <a:ext cx="1474440" cy="343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/>
                </a:rPr>
                <a:t>Process 1</a:t>
              </a:r>
            </a:p>
          </p:txBody>
        </p:sp>
        <p:sp>
          <p:nvSpPr>
            <p:cNvPr id="64" name="Textfeld 63"/>
            <p:cNvSpPr txBox="1"/>
            <p:nvPr/>
          </p:nvSpPr>
          <p:spPr>
            <a:xfrm>
              <a:off x="1125936" y="862674"/>
              <a:ext cx="1474440" cy="343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/>
                </a:rPr>
                <a:t>Process 2</a:t>
              </a:r>
            </a:p>
          </p:txBody>
        </p:sp>
        <p:sp>
          <p:nvSpPr>
            <p:cNvPr id="65" name="Textfeld 64"/>
            <p:cNvSpPr txBox="1"/>
            <p:nvPr/>
          </p:nvSpPr>
          <p:spPr>
            <a:xfrm>
              <a:off x="7524328" y="875413"/>
              <a:ext cx="1474440" cy="343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/>
                </a:rPr>
                <a:t>Process 3</a:t>
              </a:r>
            </a:p>
          </p:txBody>
        </p:sp>
        <p:pic>
          <p:nvPicPr>
            <p:cNvPr id="66" name="Grafik 65" descr="Portal:Biografías - Wikipedia, la enciclopedia libre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5288" y="4136913"/>
              <a:ext cx="1219200" cy="1219200"/>
            </a:xfrm>
            <a:prstGeom prst="rect">
              <a:avLst/>
            </a:prstGeom>
          </p:spPr>
        </p:pic>
        <p:cxnSp>
          <p:nvCxnSpPr>
            <p:cNvPr id="67" name="Gerade Verbindung mit Pfeil 66"/>
            <p:cNvCxnSpPr>
              <a:stCxn id="66" idx="1"/>
              <a:endCxn id="40" idx="3"/>
            </p:cNvCxnSpPr>
            <p:nvPr/>
          </p:nvCxnSpPr>
          <p:spPr>
            <a:xfrm flipH="1" flipV="1">
              <a:off x="5604208" y="4734295"/>
              <a:ext cx="1391080" cy="12218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ysDash"/>
              <a:tailEnd type="arrow" w="lg" len="lg"/>
            </a:ln>
            <a:effectLst/>
          </p:spPr>
        </p:cxnSp>
        <p:cxnSp>
          <p:nvCxnSpPr>
            <p:cNvPr id="68" name="Gerade Verbindung mit Pfeil 67"/>
            <p:cNvCxnSpPr>
              <a:stCxn id="66" idx="0"/>
              <a:endCxn id="42" idx="2"/>
            </p:cNvCxnSpPr>
            <p:nvPr/>
          </p:nvCxnSpPr>
          <p:spPr>
            <a:xfrm flipV="1">
              <a:off x="7604888" y="3212976"/>
              <a:ext cx="0" cy="923937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ysDash"/>
              <a:tailEnd type="arrow" w="lg" len="lg"/>
            </a:ln>
            <a:effectLst/>
          </p:spPr>
        </p:cxnSp>
        <p:pic>
          <p:nvPicPr>
            <p:cNvPr id="69" name="Grafik 6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53194" y="1722945"/>
              <a:ext cx="1883977" cy="1010675"/>
            </a:xfrm>
            <a:prstGeom prst="rect">
              <a:avLst/>
            </a:prstGeom>
          </p:spPr>
        </p:pic>
      </p:grpSp>
      <p:sp>
        <p:nvSpPr>
          <p:cNvPr id="110" name="Textfeld 109"/>
          <p:cNvSpPr txBox="1"/>
          <p:nvPr/>
        </p:nvSpPr>
        <p:spPr>
          <a:xfrm>
            <a:off x="4932219" y="172872"/>
            <a:ext cx="2366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Basic </a:t>
            </a:r>
            <a:r>
              <a:rPr lang="de-DE" dirty="0" err="1"/>
              <a:t>Concepts</a:t>
            </a:r>
            <a:r>
              <a:rPr lang="de-DE" dirty="0"/>
              <a:t> (3)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8378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0" y="761322"/>
            <a:ext cx="6932458" cy="3718974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4932219" y="172872"/>
            <a:ext cx="1807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CATE Desktop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4684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4462"/>
          <a:stretch/>
        </p:blipFill>
        <p:spPr>
          <a:xfrm>
            <a:off x="5437398" y="1112861"/>
            <a:ext cx="3249402" cy="335041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de-DE" dirty="0" err="1">
                <a:solidFill>
                  <a:schemeClr val="tx1"/>
                </a:solidFill>
              </a:rPr>
              <a:t>Climate</a:t>
            </a:r>
            <a:r>
              <a:rPr lang="de-DE" dirty="0">
                <a:solidFill>
                  <a:schemeClr val="tx1"/>
                </a:solidFill>
              </a:rPr>
              <a:t> Change Data Future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40327" y="844153"/>
            <a:ext cx="7110015" cy="3887837"/>
          </a:xfrm>
        </p:spPr>
        <p:txBody>
          <a:bodyPr>
            <a:normAutofit fontScale="77500" lnSpcReduction="20000"/>
          </a:bodyPr>
          <a:lstStyle/>
          <a:p>
            <a:r>
              <a:rPr lang="de-DE" dirty="0"/>
              <a:t>Much, </a:t>
            </a:r>
            <a:r>
              <a:rPr lang="de-DE" dirty="0" err="1"/>
              <a:t>much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data</a:t>
            </a:r>
            <a:endParaRPr lang="de-DE" dirty="0"/>
          </a:p>
          <a:p>
            <a:pPr lvl="1"/>
            <a:r>
              <a:rPr lang="de-DE" dirty="0"/>
              <a:t>New </a:t>
            </a:r>
            <a:r>
              <a:rPr lang="de-DE" dirty="0" err="1"/>
              <a:t>revisions</a:t>
            </a:r>
            <a:r>
              <a:rPr lang="de-DE" dirty="0"/>
              <a:t> of </a:t>
            </a:r>
            <a:r>
              <a:rPr lang="de-DE" dirty="0" err="1"/>
              <a:t>current</a:t>
            </a:r>
            <a:r>
              <a:rPr lang="de-DE" dirty="0"/>
              <a:t> ECVs (CCI and </a:t>
            </a:r>
            <a:r>
              <a:rPr lang="de-DE" dirty="0" err="1"/>
              <a:t>others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New ECVs (CCI+, C3S, H2020, and </a:t>
            </a:r>
            <a:r>
              <a:rPr lang="de-DE" dirty="0" err="1"/>
              <a:t>other</a:t>
            </a:r>
            <a:r>
              <a:rPr lang="de-DE" dirty="0"/>
              <a:t>)</a:t>
            </a:r>
          </a:p>
          <a:p>
            <a:r>
              <a:rPr lang="de-DE" dirty="0"/>
              <a:t>New Sensors, </a:t>
            </a:r>
            <a:r>
              <a:rPr lang="de-DE" dirty="0" err="1"/>
              <a:t>growing</a:t>
            </a:r>
            <a:r>
              <a:rPr lang="de-DE" dirty="0"/>
              <a:t> </a:t>
            </a:r>
            <a:r>
              <a:rPr lang="de-DE" dirty="0" err="1"/>
              <a:t>archives</a:t>
            </a:r>
            <a:endParaRPr lang="de-DE" dirty="0"/>
          </a:p>
          <a:p>
            <a:pPr lvl="1"/>
            <a:r>
              <a:rPr lang="de-DE" dirty="0" err="1"/>
              <a:t>Sentinel</a:t>
            </a:r>
            <a:r>
              <a:rPr lang="de-DE" dirty="0"/>
              <a:t> A and B, C and D, </a:t>
            </a:r>
            <a:r>
              <a:rPr lang="de-DE" dirty="0" err="1"/>
              <a:t>Sentinel</a:t>
            </a:r>
            <a:r>
              <a:rPr lang="de-DE" dirty="0"/>
              <a:t> 5P, </a:t>
            </a:r>
            <a:r>
              <a:rPr lang="de-DE" dirty="0" err="1"/>
              <a:t>Sentinel</a:t>
            </a:r>
            <a:r>
              <a:rPr lang="de-DE" dirty="0"/>
              <a:t> 6</a:t>
            </a:r>
          </a:p>
          <a:p>
            <a:pPr lvl="1"/>
            <a:r>
              <a:rPr lang="de-DE" dirty="0"/>
              <a:t>Earth Explorers, Other </a:t>
            </a:r>
            <a:r>
              <a:rPr lang="de-DE" dirty="0" err="1"/>
              <a:t>space</a:t>
            </a:r>
            <a:r>
              <a:rPr lang="de-DE" dirty="0"/>
              <a:t> </a:t>
            </a:r>
            <a:r>
              <a:rPr lang="de-DE" dirty="0" err="1"/>
              <a:t>agency</a:t>
            </a:r>
            <a:r>
              <a:rPr lang="de-DE" dirty="0"/>
              <a:t> </a:t>
            </a:r>
            <a:r>
              <a:rPr lang="de-DE" dirty="0" err="1"/>
              <a:t>missions</a:t>
            </a:r>
            <a:endParaRPr lang="de-DE" dirty="0"/>
          </a:p>
          <a:p>
            <a:r>
              <a:rPr lang="de-DE" dirty="0"/>
              <a:t>Managing </a:t>
            </a:r>
            <a:r>
              <a:rPr lang="de-DE" dirty="0" err="1"/>
              <a:t>change</a:t>
            </a:r>
            <a:r>
              <a:rPr lang="de-DE" dirty="0"/>
              <a:t> (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perspective</a:t>
            </a:r>
            <a:r>
              <a:rPr lang="de-DE" dirty="0"/>
              <a:t>)</a:t>
            </a:r>
          </a:p>
          <a:p>
            <a:pPr lvl="1"/>
            <a:r>
              <a:rPr lang="de-DE" dirty="0" err="1"/>
              <a:t>Reprocessed</a:t>
            </a:r>
            <a:r>
              <a:rPr lang="de-DE" dirty="0"/>
              <a:t> </a:t>
            </a:r>
            <a:r>
              <a:rPr lang="de-DE" dirty="0" err="1"/>
              <a:t>archives</a:t>
            </a:r>
            <a:endParaRPr lang="de-DE" dirty="0"/>
          </a:p>
          <a:p>
            <a:pPr lvl="1"/>
            <a:r>
              <a:rPr lang="de-DE" dirty="0" err="1"/>
              <a:t>Traceability</a:t>
            </a:r>
            <a:r>
              <a:rPr lang="de-DE" dirty="0"/>
              <a:t> </a:t>
            </a:r>
          </a:p>
          <a:p>
            <a:r>
              <a:rPr lang="de-DE" dirty="0" err="1"/>
              <a:t>Detecting</a:t>
            </a:r>
            <a:r>
              <a:rPr lang="de-DE" dirty="0"/>
              <a:t> </a:t>
            </a:r>
            <a:r>
              <a:rPr lang="de-DE" dirty="0" err="1"/>
              <a:t>change</a:t>
            </a:r>
            <a:r>
              <a:rPr lang="de-DE" dirty="0"/>
              <a:t> (</a:t>
            </a:r>
            <a:r>
              <a:rPr lang="de-DE" dirty="0" err="1"/>
              <a:t>science</a:t>
            </a:r>
            <a:r>
              <a:rPr lang="de-DE" dirty="0"/>
              <a:t> </a:t>
            </a:r>
            <a:r>
              <a:rPr lang="de-DE" dirty="0" err="1"/>
              <a:t>perspective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Cross ECV </a:t>
            </a:r>
            <a:r>
              <a:rPr lang="de-DE" dirty="0" err="1"/>
              <a:t>analysis</a:t>
            </a:r>
            <a:endParaRPr lang="de-DE" dirty="0"/>
          </a:p>
          <a:p>
            <a:pPr lvl="1"/>
            <a:r>
              <a:rPr lang="de-DE" dirty="0"/>
              <a:t>Data </a:t>
            </a:r>
            <a:r>
              <a:rPr lang="de-DE" dirty="0" err="1"/>
              <a:t>harmonisation</a:t>
            </a:r>
            <a:r>
              <a:rPr lang="de-DE" dirty="0"/>
              <a:t> and </a:t>
            </a:r>
            <a:r>
              <a:rPr lang="de-DE" dirty="0" err="1"/>
              <a:t>consistency</a:t>
            </a:r>
            <a:r>
              <a:rPr lang="de-DE" dirty="0"/>
              <a:t> </a:t>
            </a:r>
            <a:r>
              <a:rPr lang="de-DE" dirty="0" err="1"/>
              <a:t>requirements</a:t>
            </a:r>
            <a:endParaRPr lang="de-DE" dirty="0"/>
          </a:p>
          <a:p>
            <a:pPr lvl="1"/>
            <a:r>
              <a:rPr lang="de-DE" dirty="0"/>
              <a:t>Analysis </a:t>
            </a:r>
            <a:r>
              <a:rPr lang="de-DE" dirty="0" err="1"/>
              <a:t>methodology</a:t>
            </a:r>
            <a:endParaRPr lang="de-DE" dirty="0"/>
          </a:p>
          <a:p>
            <a:r>
              <a:rPr lang="de-DE" dirty="0" err="1"/>
              <a:t>Communicating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results</a:t>
            </a:r>
            <a:endParaRPr lang="de-DE" dirty="0"/>
          </a:p>
          <a:p>
            <a:pPr lvl="1"/>
            <a:r>
              <a:rPr lang="de-DE" dirty="0"/>
              <a:t>Synthesis</a:t>
            </a:r>
          </a:p>
          <a:p>
            <a:pPr lvl="1"/>
            <a:r>
              <a:rPr lang="de-DE" dirty="0" err="1"/>
              <a:t>Visualisation</a:t>
            </a:r>
            <a:r>
              <a:rPr lang="de-DE" dirty="0"/>
              <a:t> </a:t>
            </a:r>
            <a:r>
              <a:rPr lang="de-DE" dirty="0" err="1"/>
              <a:t>beyond</a:t>
            </a:r>
            <a:r>
              <a:rPr lang="de-DE" dirty="0"/>
              <a:t> </a:t>
            </a:r>
            <a:r>
              <a:rPr lang="de-DE" dirty="0" err="1"/>
              <a:t>current</a:t>
            </a:r>
            <a:r>
              <a:rPr lang="de-DE" dirty="0"/>
              <a:t> </a:t>
            </a:r>
            <a:r>
              <a:rPr lang="de-DE" dirty="0" err="1"/>
              <a:t>experience</a:t>
            </a:r>
            <a:endParaRPr lang="de-DE" dirty="0"/>
          </a:p>
          <a:p>
            <a:r>
              <a:rPr lang="de-DE" dirty="0"/>
              <a:t>IT Technological </a:t>
            </a:r>
            <a:r>
              <a:rPr lang="de-DE" dirty="0" err="1"/>
              <a:t>developments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66735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pieren 14"/>
          <p:cNvGrpSpPr/>
          <p:nvPr/>
        </p:nvGrpSpPr>
        <p:grpSpPr>
          <a:xfrm>
            <a:off x="1184275" y="942975"/>
            <a:ext cx="6779042" cy="3722529"/>
            <a:chOff x="179620" y="1340862"/>
            <a:chExt cx="8711791" cy="4783846"/>
          </a:xfrm>
        </p:grpSpPr>
        <p:cxnSp>
          <p:nvCxnSpPr>
            <p:cNvPr id="17" name="Straight Arrow Connector 11"/>
            <p:cNvCxnSpPr/>
            <p:nvPr/>
          </p:nvCxnSpPr>
          <p:spPr>
            <a:xfrm>
              <a:off x="4499992" y="3136868"/>
              <a:ext cx="0" cy="1008112"/>
            </a:xfrm>
            <a:prstGeom prst="straightConnector1">
              <a:avLst/>
            </a:prstGeom>
            <a:noFill/>
            <a:ln w="76200" cap="flat" cmpd="sng" algn="ctr">
              <a:solidFill>
                <a:sysClr val="window" lastClr="FFFFFF">
                  <a:lumMod val="85000"/>
                </a:sysClr>
              </a:solidFill>
              <a:prstDash val="solid"/>
              <a:headEnd type="triangle" w="med" len="med"/>
              <a:tailEnd type="none" w="med" len="med"/>
            </a:ln>
            <a:effectLst/>
          </p:spPr>
        </p:cxnSp>
        <p:sp>
          <p:nvSpPr>
            <p:cNvPr id="18" name="TextBox 12"/>
            <p:cNvSpPr txBox="1"/>
            <p:nvPr/>
          </p:nvSpPr>
          <p:spPr>
            <a:xfrm>
              <a:off x="2456254" y="3208876"/>
              <a:ext cx="1928733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</a:rPr>
                <a:t>CATE-1</a:t>
              </a:r>
            </a:p>
            <a:p>
              <a:pPr marL="285750" marR="0" lvl="0" indent="-285750" algn="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</a:rPr>
                <a:t>Desktop </a:t>
              </a:r>
              <a:r>
                <a:rPr kumimoji="0" lang="de-DE" sz="1400" b="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/>
                </a:rPr>
                <a:t>application</a:t>
              </a:r>
              <a:endParaRPr kumimoji="0" lang="de-DE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</a:endParaRPr>
            </a:p>
            <a:p>
              <a:pPr marL="285750" marR="0" lvl="0" indent="-285750" algn="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</a:rPr>
                <a:t>Easy </a:t>
              </a:r>
              <a:r>
                <a:rPr kumimoji="0" lang="de-DE" sz="1400" b="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/>
                </a:rPr>
                <a:t>and</a:t>
              </a: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</a:rPr>
                <a:t> powerful</a:t>
              </a:r>
            </a:p>
            <a:p>
              <a:pPr marL="285750" marR="0" lvl="0" indent="-285750" algn="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</a:rPr>
                <a:t>Cloud </a:t>
              </a:r>
              <a:r>
                <a:rPr kumimoji="0" lang="de-DE" sz="1400" b="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/>
                </a:rPr>
                <a:t>ready</a:t>
              </a:r>
              <a:endParaRPr kumimoji="0" lang="de-DE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</a:endParaRPr>
            </a:p>
          </p:txBody>
        </p:sp>
        <p:cxnSp>
          <p:nvCxnSpPr>
            <p:cNvPr id="19" name="Straight Arrow Connector 13"/>
            <p:cNvCxnSpPr/>
            <p:nvPr/>
          </p:nvCxnSpPr>
          <p:spPr>
            <a:xfrm>
              <a:off x="5364088" y="3136868"/>
              <a:ext cx="0" cy="1008112"/>
            </a:xfrm>
            <a:prstGeom prst="straightConnector1">
              <a:avLst/>
            </a:prstGeom>
            <a:noFill/>
            <a:ln w="76200" cap="flat" cmpd="sng" algn="ctr">
              <a:solidFill>
                <a:sysClr val="window" lastClr="FFFFFF">
                  <a:lumMod val="85000"/>
                </a:sysClr>
              </a:solidFill>
              <a:prstDash val="solid"/>
              <a:headEnd type="triangle" w="med" len="med"/>
              <a:tailEnd type="none" w="med" len="med"/>
            </a:ln>
            <a:effectLst/>
          </p:spPr>
        </p:cxnSp>
        <p:sp>
          <p:nvSpPr>
            <p:cNvPr id="20" name="TextBox 14"/>
            <p:cNvSpPr txBox="1"/>
            <p:nvPr/>
          </p:nvSpPr>
          <p:spPr>
            <a:xfrm>
              <a:off x="4139340" y="4344842"/>
              <a:ext cx="1928733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</a:rPr>
                <a:t>CATE-2 &amp; 3</a:t>
              </a:r>
            </a:p>
            <a:p>
              <a:pPr marL="285750" marR="0" lvl="0" indent="-285750" algn="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</a:rPr>
                <a:t>Desktop </a:t>
              </a:r>
              <a:r>
                <a:rPr kumimoji="0" lang="de-DE" sz="1400" b="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/>
                </a:rPr>
                <a:t>application</a:t>
              </a:r>
              <a:endParaRPr kumimoji="0" lang="de-DE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</a:endParaRPr>
            </a:p>
            <a:p>
              <a:pPr marL="285750" marR="0" lvl="0" indent="-285750" algn="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</a:rPr>
                <a:t>Easy </a:t>
              </a:r>
              <a:r>
                <a:rPr kumimoji="0" lang="de-DE" sz="1400" b="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/>
                </a:rPr>
                <a:t>and</a:t>
              </a: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</a:rPr>
                <a:t> powerful</a:t>
              </a:r>
            </a:p>
            <a:p>
              <a:pPr marL="285750" marR="0" lvl="0" indent="-285750" algn="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</a:rPr>
                <a:t>Cloud </a:t>
              </a:r>
              <a:r>
                <a:rPr kumimoji="0" lang="de-DE" sz="1400" b="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/>
                </a:rPr>
                <a:t>tested</a:t>
              </a:r>
              <a:endParaRPr kumimoji="0" lang="de-DE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</a:endParaRPr>
            </a:p>
          </p:txBody>
        </p:sp>
        <p:cxnSp>
          <p:nvCxnSpPr>
            <p:cNvPr id="21" name="Straight Arrow Connector 15"/>
            <p:cNvCxnSpPr/>
            <p:nvPr/>
          </p:nvCxnSpPr>
          <p:spPr>
            <a:xfrm>
              <a:off x="5940152" y="3136868"/>
              <a:ext cx="0" cy="1008112"/>
            </a:xfrm>
            <a:prstGeom prst="straightConnector1">
              <a:avLst/>
            </a:prstGeom>
            <a:noFill/>
            <a:ln w="76200" cap="flat" cmpd="sng" algn="ctr">
              <a:solidFill>
                <a:sysClr val="window" lastClr="FFFFFF">
                  <a:lumMod val="85000"/>
                </a:sysClr>
              </a:solidFill>
              <a:prstDash val="solid"/>
              <a:headEnd type="triangle" w="med" len="med"/>
              <a:tailEnd type="none" w="med" len="med"/>
            </a:ln>
            <a:effectLst/>
          </p:spPr>
        </p:cxnSp>
        <p:graphicFrame>
          <p:nvGraphicFramePr>
            <p:cNvPr id="22" name="Object 2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16219156"/>
                </p:ext>
              </p:extLst>
            </p:nvPr>
          </p:nvGraphicFramePr>
          <p:xfrm>
            <a:off x="179620" y="1340862"/>
            <a:ext cx="8590890" cy="13729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1" name="Worksheet" r:id="rId3" imgW="9324827" imgH="1485900" progId="Excel.Sheet.12">
                    <p:embed/>
                  </p:oleObj>
                </mc:Choice>
                <mc:Fallback>
                  <p:oleObj name="Worksheet" r:id="rId3" imgW="9324827" imgH="1485900" progId="Excel.Sheet.12">
                    <p:embed/>
                    <p:pic>
                      <p:nvPicPr>
                        <p:cNvPr id="22" name="Object 21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179620" y="1340862"/>
                          <a:ext cx="8590890" cy="137299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23" name="Straight Arrow Connector 22"/>
            <p:cNvCxnSpPr/>
            <p:nvPr/>
          </p:nvCxnSpPr>
          <p:spPr>
            <a:xfrm>
              <a:off x="5652120" y="3136868"/>
              <a:ext cx="0" cy="1008112"/>
            </a:xfrm>
            <a:prstGeom prst="straightConnector1">
              <a:avLst/>
            </a:prstGeom>
            <a:noFill/>
            <a:ln w="76200" cap="flat" cmpd="sng" algn="ctr">
              <a:solidFill>
                <a:srgbClr val="DDA09F"/>
              </a:solidFill>
              <a:prstDash val="solid"/>
              <a:headEnd type="triangle" w="med" len="med"/>
              <a:tailEnd type="none" w="med" len="med"/>
            </a:ln>
            <a:effectLst/>
          </p:spPr>
        </p:cxnSp>
        <p:grpSp>
          <p:nvGrpSpPr>
            <p:cNvPr id="24" name="Group 29"/>
            <p:cNvGrpSpPr/>
            <p:nvPr/>
          </p:nvGrpSpPr>
          <p:grpSpPr>
            <a:xfrm>
              <a:off x="5652120" y="3016926"/>
              <a:ext cx="3096344" cy="1117064"/>
              <a:chOff x="5652120" y="3309058"/>
              <a:chExt cx="3096344" cy="1117064"/>
            </a:xfrm>
          </p:grpSpPr>
          <p:sp>
            <p:nvSpPr>
              <p:cNvPr id="26" name="Right Triangle 27"/>
              <p:cNvSpPr/>
              <p:nvPr/>
            </p:nvSpPr>
            <p:spPr>
              <a:xfrm flipH="1">
                <a:off x="5652120" y="3309058"/>
                <a:ext cx="3096344" cy="1008112"/>
              </a:xfrm>
              <a:prstGeom prst="rtTriangle">
                <a:avLst/>
              </a:prstGeom>
              <a:solidFill>
                <a:srgbClr val="DDA09F"/>
              </a:solidFill>
              <a:ln w="25400" cap="flat" cmpd="sng" algn="ctr">
                <a:solidFill>
                  <a:srgbClr val="DDA09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7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4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Rectangle 28"/>
              <p:cNvSpPr/>
              <p:nvPr/>
            </p:nvSpPr>
            <p:spPr>
              <a:xfrm>
                <a:off x="5652120" y="4317170"/>
                <a:ext cx="3096344" cy="108952"/>
              </a:xfrm>
              <a:prstGeom prst="rect">
                <a:avLst/>
              </a:prstGeom>
              <a:solidFill>
                <a:srgbClr val="DDA09F"/>
              </a:solidFill>
              <a:ln w="25400" cap="flat" cmpd="sng" algn="ctr">
                <a:solidFill>
                  <a:srgbClr val="DDA09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7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4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5" name="TextBox 30"/>
            <p:cNvSpPr txBox="1"/>
            <p:nvPr/>
          </p:nvSpPr>
          <p:spPr>
            <a:xfrm>
              <a:off x="6186179" y="4344842"/>
              <a:ext cx="2705232" cy="17798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</a:rPr>
                <a:t>CATE-SP</a:t>
              </a:r>
            </a:p>
            <a:p>
              <a:pPr marL="285750" marR="0" lvl="0" indent="-28575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</a:rPr>
                <a:t>Service </a:t>
              </a:r>
              <a:r>
                <a:rPr kumimoji="0" lang="de-DE" sz="1400" b="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/>
                </a:rPr>
                <a:t>Platform</a:t>
              </a:r>
              <a:endParaRPr kumimoji="0" lang="de-DE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</a:endParaRPr>
            </a:p>
            <a:p>
              <a:pPr marL="285750" marR="0" lvl="0" indent="-28575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de-DE" sz="1400" b="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/>
                </a:rPr>
                <a:t>Supporting</a:t>
              </a: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</a:rPr>
                <a:t> </a:t>
              </a:r>
              <a:r>
                <a:rPr kumimoji="0" lang="de-DE" sz="1400" b="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/>
                </a:rPr>
                <a:t>full</a:t>
              </a: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</a:rPr>
                <a:t> </a:t>
              </a:r>
              <a:b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</a:rPr>
              </a:br>
              <a:r>
                <a:rPr kumimoji="0" lang="de-DE" sz="1400" b="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/>
                </a:rPr>
                <a:t>range</a:t>
              </a: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</a:rPr>
                <a:t> </a:t>
              </a:r>
              <a:r>
                <a:rPr kumimoji="0" lang="de-DE" sz="1400" b="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/>
                </a:rPr>
                <a:t>of</a:t>
              </a: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</a:rPr>
                <a:t> </a:t>
              </a:r>
              <a:r>
                <a:rPr kumimoji="0" lang="de-DE" sz="1400" b="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/>
                </a:rPr>
                <a:t>devices</a:t>
              </a: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</a:rPr>
                <a:t> </a:t>
              </a:r>
            </a:p>
            <a:p>
              <a:pPr marL="285750" marR="0" lvl="0" indent="-28575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de-DE" sz="1400" b="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/>
                </a:rPr>
                <a:t>Continuously</a:t>
              </a: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</a:rPr>
                <a:t> </a:t>
              </a:r>
              <a:r>
                <a:rPr kumimoji="0" lang="de-DE" sz="1400" b="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/>
                </a:rPr>
                <a:t>growing</a:t>
              </a: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</a:rPr>
                <a:t> </a:t>
              </a:r>
              <a:b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</a:rPr>
              </a:br>
              <a:r>
                <a:rPr kumimoji="0" lang="de-DE" sz="1400" b="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/>
                </a:rPr>
                <a:t>and</a:t>
              </a: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</a:rPr>
                <a:t> </a:t>
              </a:r>
              <a:r>
                <a:rPr kumimoji="0" lang="de-DE" sz="1400" b="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/>
                </a:rPr>
                <a:t>updating</a:t>
              </a:r>
              <a:endParaRPr kumimoji="0" lang="de-DE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28" name="Titel 2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de-DE" dirty="0">
                <a:solidFill>
                  <a:schemeClr val="tx1"/>
                </a:solidFill>
              </a:rPr>
              <a:t>Potential Evolution in CCI+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930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uppieren 41"/>
          <p:cNvGrpSpPr/>
          <p:nvPr/>
        </p:nvGrpSpPr>
        <p:grpSpPr>
          <a:xfrm>
            <a:off x="1220947" y="834518"/>
            <a:ext cx="5982469" cy="3732052"/>
            <a:chOff x="358500" y="938426"/>
            <a:chExt cx="8147812" cy="5082862"/>
          </a:xfrm>
        </p:grpSpPr>
        <p:sp>
          <p:nvSpPr>
            <p:cNvPr id="43" name="Rechteck: abgerundete Ecken 42"/>
            <p:cNvSpPr/>
            <p:nvPr/>
          </p:nvSpPr>
          <p:spPr>
            <a:xfrm>
              <a:off x="6655669" y="3883979"/>
              <a:ext cx="1553732" cy="2039155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2794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>
              <a:normAutofit/>
            </a:bodyPr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Rechteck: abgerundete Ecken 43"/>
            <p:cNvSpPr/>
            <p:nvPr/>
          </p:nvSpPr>
          <p:spPr>
            <a:xfrm>
              <a:off x="6588224" y="3933056"/>
              <a:ext cx="1553732" cy="2039155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>
              <a:normAutofit/>
            </a:bodyPr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Rechteck: abgerundete Ecken 44"/>
            <p:cNvSpPr/>
            <p:nvPr/>
          </p:nvSpPr>
          <p:spPr>
            <a:xfrm>
              <a:off x="3883429" y="3476637"/>
              <a:ext cx="1553732" cy="241307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2794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>
              <a:normAutofit/>
            </a:bodyPr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Rechteck: abgerundete Ecken 45"/>
            <p:cNvSpPr/>
            <p:nvPr/>
          </p:nvSpPr>
          <p:spPr>
            <a:xfrm>
              <a:off x="3810356" y="3536202"/>
              <a:ext cx="1553732" cy="241307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>
              <a:normAutofit/>
            </a:bodyPr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Rechteck: abgerundete Ecken 46"/>
            <p:cNvSpPr/>
            <p:nvPr/>
          </p:nvSpPr>
          <p:spPr>
            <a:xfrm>
              <a:off x="6504153" y="975107"/>
              <a:ext cx="1553732" cy="96766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2794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>
              <a:normAutofit/>
            </a:bodyPr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Rechteck: abgerundete Ecken 47"/>
            <p:cNvSpPr/>
            <p:nvPr/>
          </p:nvSpPr>
          <p:spPr>
            <a:xfrm>
              <a:off x="6512466" y="2478620"/>
              <a:ext cx="1553732" cy="96766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2794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>
              <a:normAutofit/>
            </a:bodyPr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" name="Rechteck: abgerundete Ecken 48"/>
            <p:cNvSpPr/>
            <p:nvPr/>
          </p:nvSpPr>
          <p:spPr>
            <a:xfrm>
              <a:off x="6520779" y="3982133"/>
              <a:ext cx="1553732" cy="2039155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>
              <a:normAutofit/>
            </a:bodyPr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Rechteck: abgerundete Ecken 49"/>
            <p:cNvSpPr/>
            <p:nvPr/>
          </p:nvSpPr>
          <p:spPr>
            <a:xfrm>
              <a:off x="3737283" y="940137"/>
              <a:ext cx="1553732" cy="2050323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2794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>
              <a:normAutofit/>
            </a:bodyPr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" name="Rechteck: abgerundete Ecken 50"/>
            <p:cNvSpPr/>
            <p:nvPr/>
          </p:nvSpPr>
          <p:spPr>
            <a:xfrm>
              <a:off x="962099" y="938426"/>
              <a:ext cx="1553732" cy="5082862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2794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>
              <a:normAutofit/>
            </a:bodyPr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Rechteck: abgerundete Ecken 51"/>
            <p:cNvSpPr/>
            <p:nvPr/>
          </p:nvSpPr>
          <p:spPr>
            <a:xfrm>
              <a:off x="3737283" y="3595767"/>
              <a:ext cx="1553732" cy="241307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>
              <a:normAutofit/>
            </a:bodyPr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53" name="Gerader Verbinder 52"/>
            <p:cNvCxnSpPr>
              <a:stCxn id="54" idx="2"/>
              <a:endCxn id="57" idx="0"/>
            </p:cNvCxnSpPr>
            <p:nvPr/>
          </p:nvCxnSpPr>
          <p:spPr>
            <a:xfrm flipH="1">
              <a:off x="1751998" y="1822771"/>
              <a:ext cx="3" cy="2283469"/>
            </a:xfrm>
            <a:prstGeom prst="line">
              <a:avLst/>
            </a:prstGeom>
            <a:noFill/>
            <a:ln w="25400" cap="flat" cmpd="sng" algn="ctr">
              <a:solidFill>
                <a:srgbClr val="000000">
                  <a:alpha val="50980"/>
                </a:srgbClr>
              </a:solidFill>
              <a:prstDash val="solid"/>
              <a:headEnd type="none" w="med" len="med"/>
              <a:tailEnd type="none" w="med" len="med"/>
            </a:ln>
            <a:effectLst/>
          </p:spPr>
        </p:cxnSp>
        <p:sp>
          <p:nvSpPr>
            <p:cNvPr id="54" name="Rechteck: abgerundete Ecken 53"/>
            <p:cNvSpPr/>
            <p:nvPr/>
          </p:nvSpPr>
          <p:spPr>
            <a:xfrm>
              <a:off x="1060834" y="1071504"/>
              <a:ext cx="1382333" cy="751267"/>
            </a:xfrm>
            <a:prstGeom prst="roundRect">
              <a:avLst/>
            </a:prstGeom>
            <a:solidFill>
              <a:srgbClr val="8064A2">
                <a:alpha val="50000"/>
              </a:srgbClr>
            </a:solidFill>
            <a:ln>
              <a:noFill/>
            </a:ln>
            <a:effectLst/>
          </p:spPr>
          <p:txBody>
            <a:bodyPr rtlCol="0" anchor="ctr">
              <a:noAutofit/>
            </a:bodyPr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CATE APP</a:t>
              </a:r>
            </a:p>
          </p:txBody>
        </p:sp>
        <p:sp>
          <p:nvSpPr>
            <p:cNvPr id="55" name="Rechteck: abgerundete Ecken 54"/>
            <p:cNvSpPr/>
            <p:nvPr/>
          </p:nvSpPr>
          <p:spPr>
            <a:xfrm>
              <a:off x="6606485" y="1071501"/>
              <a:ext cx="1382333" cy="751267"/>
            </a:xfrm>
            <a:prstGeom prst="roundRect">
              <a:avLst/>
            </a:prstGeom>
            <a:solidFill>
              <a:srgbClr val="8064A2">
                <a:alpha val="50000"/>
              </a:srgbClr>
            </a:solidFill>
            <a:ln>
              <a:noFill/>
            </a:ln>
            <a:effectLst/>
          </p:spPr>
          <p:txBody>
            <a:bodyPr rtlCol="0" anchor="ctr">
              <a:noAutofit/>
            </a:bodyPr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Internet Browser</a:t>
              </a:r>
            </a:p>
          </p:txBody>
        </p:sp>
        <p:sp>
          <p:nvSpPr>
            <p:cNvPr id="56" name="Rechteck: abgerundete Ecken 55"/>
            <p:cNvSpPr/>
            <p:nvPr/>
          </p:nvSpPr>
          <p:spPr>
            <a:xfrm>
              <a:off x="6606485" y="2588870"/>
              <a:ext cx="1382333" cy="751267"/>
            </a:xfrm>
            <a:prstGeom prst="roundRect">
              <a:avLst/>
            </a:prstGeom>
            <a:solidFill>
              <a:srgbClr val="C0504D">
                <a:alpha val="50000"/>
              </a:srgbClr>
            </a:solidFill>
            <a:ln>
              <a:noFill/>
            </a:ln>
            <a:effectLst/>
          </p:spPr>
          <p:txBody>
            <a:bodyPr rtlCol="0" anchor="ctr">
              <a:normAutofit/>
            </a:bodyPr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CATE APP</a:t>
              </a:r>
            </a:p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Server</a:t>
              </a:r>
            </a:p>
          </p:txBody>
        </p:sp>
        <p:sp>
          <p:nvSpPr>
            <p:cNvPr id="57" name="Rechteck: abgerundete Ecken 56"/>
            <p:cNvSpPr/>
            <p:nvPr/>
          </p:nvSpPr>
          <p:spPr>
            <a:xfrm>
              <a:off x="1060831" y="4106240"/>
              <a:ext cx="1382333" cy="751267"/>
            </a:xfrm>
            <a:prstGeom prst="roundRect">
              <a:avLst/>
            </a:prstGeom>
            <a:solidFill>
              <a:srgbClr val="4F81BD">
                <a:alpha val="50000"/>
              </a:srgbClr>
            </a:solidFill>
            <a:ln>
              <a:noFill/>
            </a:ln>
            <a:effectLst/>
          </p:spPr>
          <p:txBody>
            <a:bodyPr rtlCol="0" anchor="ctr">
              <a:noAutofit/>
            </a:bodyPr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Cate Core (Python)</a:t>
              </a:r>
            </a:p>
          </p:txBody>
        </p:sp>
        <p:sp>
          <p:nvSpPr>
            <p:cNvPr id="58" name="Rechteck: abgerundete Ecken 57"/>
            <p:cNvSpPr/>
            <p:nvPr/>
          </p:nvSpPr>
          <p:spPr>
            <a:xfrm>
              <a:off x="3833657" y="4106239"/>
              <a:ext cx="1382333" cy="751267"/>
            </a:xfrm>
            <a:prstGeom prst="roundRect">
              <a:avLst/>
            </a:prstGeom>
            <a:solidFill>
              <a:srgbClr val="4F81BD">
                <a:alpha val="50000"/>
              </a:srgbClr>
            </a:solidFill>
            <a:ln>
              <a:noFill/>
            </a:ln>
            <a:effectLst/>
          </p:spPr>
          <p:txBody>
            <a:bodyPr rtlCol="0" anchor="ctr">
              <a:noAutofit/>
            </a:bodyPr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Cate Core WPS</a:t>
              </a:r>
            </a:p>
          </p:txBody>
        </p:sp>
        <p:sp>
          <p:nvSpPr>
            <p:cNvPr id="59" name="Rechteck: abgerundete Ecken 58"/>
            <p:cNvSpPr/>
            <p:nvPr/>
          </p:nvSpPr>
          <p:spPr>
            <a:xfrm>
              <a:off x="6606483" y="4106238"/>
              <a:ext cx="1382333" cy="751267"/>
            </a:xfrm>
            <a:prstGeom prst="roundRect">
              <a:avLst/>
            </a:prstGeom>
            <a:solidFill>
              <a:srgbClr val="4F81BD">
                <a:alpha val="50000"/>
              </a:srgbClr>
            </a:solidFill>
            <a:ln>
              <a:noFill/>
            </a:ln>
            <a:effectLst/>
          </p:spPr>
          <p:txBody>
            <a:bodyPr rtlCol="0" anchor="ctr">
              <a:noAutofit/>
            </a:bodyPr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Cate Core WPS</a:t>
              </a:r>
            </a:p>
          </p:txBody>
        </p:sp>
        <p:sp>
          <p:nvSpPr>
            <p:cNvPr id="60" name="Zylinder 59"/>
            <p:cNvSpPr/>
            <p:nvPr/>
          </p:nvSpPr>
          <p:spPr>
            <a:xfrm>
              <a:off x="1060834" y="5227090"/>
              <a:ext cx="1382330" cy="635358"/>
            </a:xfrm>
            <a:prstGeom prst="can">
              <a:avLst/>
            </a:prstGeom>
            <a:solidFill>
              <a:sysClr val="windowText" lastClr="000000">
                <a:alpha val="50000"/>
              </a:sysClr>
            </a:solidFill>
            <a:ln>
              <a:noFill/>
            </a:ln>
            <a:effectLst/>
          </p:spPr>
          <p:txBody>
            <a:bodyPr rtlCol="0" anchor="ctr">
              <a:noAutofit/>
            </a:bodyPr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CCI Data</a:t>
              </a:r>
            </a:p>
          </p:txBody>
        </p:sp>
        <p:sp>
          <p:nvSpPr>
            <p:cNvPr id="61" name="Zylinder 60"/>
            <p:cNvSpPr/>
            <p:nvPr/>
          </p:nvSpPr>
          <p:spPr>
            <a:xfrm>
              <a:off x="3833657" y="5227090"/>
              <a:ext cx="1382330" cy="635358"/>
            </a:xfrm>
            <a:prstGeom prst="can">
              <a:avLst/>
            </a:prstGeom>
            <a:solidFill>
              <a:sysClr val="windowText" lastClr="000000">
                <a:alpha val="50000"/>
              </a:sysClr>
            </a:solidFill>
            <a:ln>
              <a:noFill/>
            </a:ln>
            <a:effectLst/>
          </p:spPr>
          <p:txBody>
            <a:bodyPr rtlCol="0" anchor="ctr">
              <a:noAutofit/>
            </a:bodyPr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CCI Data</a:t>
              </a:r>
            </a:p>
          </p:txBody>
        </p:sp>
        <p:sp>
          <p:nvSpPr>
            <p:cNvPr id="62" name="Zylinder 61"/>
            <p:cNvSpPr/>
            <p:nvPr/>
          </p:nvSpPr>
          <p:spPr>
            <a:xfrm>
              <a:off x="6606480" y="5227090"/>
              <a:ext cx="1382330" cy="635358"/>
            </a:xfrm>
            <a:prstGeom prst="can">
              <a:avLst/>
            </a:prstGeom>
            <a:solidFill>
              <a:sysClr val="windowText" lastClr="000000">
                <a:alpha val="50000"/>
              </a:sysClr>
            </a:solidFill>
            <a:ln>
              <a:noFill/>
            </a:ln>
            <a:effectLst/>
          </p:spPr>
          <p:txBody>
            <a:bodyPr rtlCol="0" anchor="ctr">
              <a:noAutofit/>
            </a:bodyPr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CCI Data</a:t>
              </a:r>
            </a:p>
          </p:txBody>
        </p:sp>
        <p:sp>
          <p:nvSpPr>
            <p:cNvPr id="63" name="Rechteck: abgerundete Ecken 62"/>
            <p:cNvSpPr/>
            <p:nvPr/>
          </p:nvSpPr>
          <p:spPr>
            <a:xfrm>
              <a:off x="3833654" y="1071500"/>
              <a:ext cx="1382333" cy="751267"/>
            </a:xfrm>
            <a:prstGeom prst="roundRect">
              <a:avLst/>
            </a:prstGeom>
            <a:solidFill>
              <a:srgbClr val="8064A2">
                <a:alpha val="50000"/>
              </a:srgbClr>
            </a:solidFill>
            <a:ln>
              <a:noFill/>
            </a:ln>
            <a:effectLst/>
          </p:spPr>
          <p:txBody>
            <a:bodyPr rtlCol="0" anchor="ctr">
              <a:noAutofit/>
            </a:bodyPr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CATE APP</a:t>
              </a:r>
            </a:p>
          </p:txBody>
        </p:sp>
        <p:sp>
          <p:nvSpPr>
            <p:cNvPr id="64" name="Textfeld 63"/>
            <p:cNvSpPr txBox="1"/>
            <p:nvPr/>
          </p:nvSpPr>
          <p:spPr>
            <a:xfrm rot="5400000">
              <a:off x="987607" y="2486873"/>
              <a:ext cx="3425779" cy="461093"/>
            </a:xfrm>
            <a:prstGeom prst="rect">
              <a:avLst/>
            </a:prstGeom>
          </p:spPr>
          <p:txBody>
            <a:bodyPr vert="horz" wrap="square" rtlCol="0">
              <a:spAutoFit/>
            </a:bodyPr>
            <a:lstStyle/>
            <a:p>
              <a:pPr marL="0" marR="0" lvl="0" indent="0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Scenario #1 (current)</a:t>
              </a:r>
            </a:p>
          </p:txBody>
        </p:sp>
        <p:sp>
          <p:nvSpPr>
            <p:cNvPr id="65" name="Textfeld 64"/>
            <p:cNvSpPr txBox="1"/>
            <p:nvPr/>
          </p:nvSpPr>
          <p:spPr>
            <a:xfrm rot="5400000">
              <a:off x="3762791" y="2486873"/>
              <a:ext cx="3425779" cy="461093"/>
            </a:xfrm>
            <a:prstGeom prst="rect">
              <a:avLst/>
            </a:prstGeom>
          </p:spPr>
          <p:txBody>
            <a:bodyPr vert="horz" wrap="square" rtlCol="0">
              <a:spAutoFit/>
            </a:bodyPr>
            <a:lstStyle/>
            <a:p>
              <a:pPr marL="0" marR="0" lvl="0" indent="0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Scenario #2</a:t>
              </a:r>
            </a:p>
          </p:txBody>
        </p:sp>
        <p:sp>
          <p:nvSpPr>
            <p:cNvPr id="66" name="Textfeld 65"/>
            <p:cNvSpPr txBox="1"/>
            <p:nvPr/>
          </p:nvSpPr>
          <p:spPr>
            <a:xfrm rot="5400000">
              <a:off x="6562876" y="2481994"/>
              <a:ext cx="3425779" cy="461093"/>
            </a:xfrm>
            <a:prstGeom prst="rect">
              <a:avLst/>
            </a:prstGeom>
          </p:spPr>
          <p:txBody>
            <a:bodyPr vert="horz" wrap="square" rtlCol="0">
              <a:spAutoFit/>
            </a:bodyPr>
            <a:lstStyle/>
            <a:p>
              <a:pPr marL="0" marR="0" lvl="0" indent="0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Scenario #3</a:t>
              </a:r>
            </a:p>
          </p:txBody>
        </p:sp>
        <p:cxnSp>
          <p:nvCxnSpPr>
            <p:cNvPr id="67" name="Gerader Verbinder 66"/>
            <p:cNvCxnSpPr>
              <a:stCxn id="57" idx="2"/>
              <a:endCxn id="60" idx="1"/>
            </p:cNvCxnSpPr>
            <p:nvPr/>
          </p:nvCxnSpPr>
          <p:spPr>
            <a:xfrm>
              <a:off x="1751998" y="4857507"/>
              <a:ext cx="1" cy="369583"/>
            </a:xfrm>
            <a:prstGeom prst="line">
              <a:avLst/>
            </a:prstGeom>
            <a:noFill/>
            <a:ln w="25400" cap="flat" cmpd="sng" algn="ctr">
              <a:solidFill>
                <a:srgbClr val="000000">
                  <a:alpha val="50980"/>
                </a:srgbClr>
              </a:solidFill>
              <a:prstDash val="solid"/>
              <a:headEnd type="none" w="med" len="med"/>
              <a:tailEnd type="none" w="med" len="med"/>
            </a:ln>
            <a:effectLst/>
          </p:spPr>
        </p:cxnSp>
        <p:cxnSp>
          <p:nvCxnSpPr>
            <p:cNvPr id="68" name="Gerader Verbinder 67"/>
            <p:cNvCxnSpPr>
              <a:stCxn id="58" idx="2"/>
              <a:endCxn id="61" idx="1"/>
            </p:cNvCxnSpPr>
            <p:nvPr/>
          </p:nvCxnSpPr>
          <p:spPr>
            <a:xfrm flipH="1">
              <a:off x="4524822" y="4857506"/>
              <a:ext cx="2" cy="369584"/>
            </a:xfrm>
            <a:prstGeom prst="line">
              <a:avLst/>
            </a:prstGeom>
            <a:noFill/>
            <a:ln w="25400" cap="flat" cmpd="sng" algn="ctr">
              <a:solidFill>
                <a:srgbClr val="000000">
                  <a:alpha val="50980"/>
                </a:srgbClr>
              </a:solidFill>
              <a:prstDash val="solid"/>
              <a:headEnd type="none" w="med" len="med"/>
              <a:tailEnd type="none" w="med" len="med"/>
            </a:ln>
            <a:effectLst/>
          </p:spPr>
        </p:cxnSp>
        <p:cxnSp>
          <p:nvCxnSpPr>
            <p:cNvPr id="69" name="Gerader Verbinder 68"/>
            <p:cNvCxnSpPr/>
            <p:nvPr/>
          </p:nvCxnSpPr>
          <p:spPr>
            <a:xfrm flipH="1">
              <a:off x="7297646" y="4857505"/>
              <a:ext cx="2" cy="369584"/>
            </a:xfrm>
            <a:prstGeom prst="line">
              <a:avLst/>
            </a:prstGeom>
            <a:noFill/>
            <a:ln w="25400" cap="flat" cmpd="sng" algn="ctr">
              <a:solidFill>
                <a:srgbClr val="000000">
                  <a:alpha val="50980"/>
                </a:srgbClr>
              </a:solidFill>
              <a:prstDash val="solid"/>
              <a:headEnd type="none" w="med" len="med"/>
              <a:tailEnd type="none" w="med" len="med"/>
            </a:ln>
            <a:effectLst/>
          </p:spPr>
        </p:cxnSp>
        <p:cxnSp>
          <p:nvCxnSpPr>
            <p:cNvPr id="70" name="Gerader Verbinder 69"/>
            <p:cNvCxnSpPr>
              <a:stCxn id="56" idx="2"/>
              <a:endCxn id="59" idx="0"/>
            </p:cNvCxnSpPr>
            <p:nvPr/>
          </p:nvCxnSpPr>
          <p:spPr>
            <a:xfrm flipH="1">
              <a:off x="7297650" y="3340137"/>
              <a:ext cx="2" cy="766101"/>
            </a:xfrm>
            <a:prstGeom prst="line">
              <a:avLst/>
            </a:prstGeom>
            <a:noFill/>
            <a:ln w="25400" cap="flat" cmpd="sng" algn="ctr">
              <a:solidFill>
                <a:srgbClr val="000000">
                  <a:alpha val="50980"/>
                </a:srgbClr>
              </a:solidFill>
              <a:prstDash val="solid"/>
              <a:headEnd type="none" w="med" len="med"/>
              <a:tailEnd type="none" w="med" len="med"/>
            </a:ln>
            <a:effectLst/>
          </p:spPr>
        </p:cxnSp>
        <p:sp>
          <p:nvSpPr>
            <p:cNvPr id="71" name="Wolke 70"/>
            <p:cNvSpPr/>
            <p:nvPr/>
          </p:nvSpPr>
          <p:spPr>
            <a:xfrm>
              <a:off x="6937039" y="3506393"/>
              <a:ext cx="721217" cy="433589"/>
            </a:xfrm>
            <a:prstGeom prst="cloud">
              <a:avLst/>
            </a:prstGeom>
            <a:solidFill>
              <a:sysClr val="window" lastClr="FFFFFF"/>
            </a:solidFill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>
              <a:noAutofit/>
            </a:bodyPr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0" i="0" u="none" strike="noStrike" kern="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72" name="Gerader Verbinder 71"/>
            <p:cNvCxnSpPr>
              <a:stCxn id="63" idx="2"/>
              <a:endCxn id="58" idx="0"/>
            </p:cNvCxnSpPr>
            <p:nvPr/>
          </p:nvCxnSpPr>
          <p:spPr>
            <a:xfrm>
              <a:off x="4524821" y="1822767"/>
              <a:ext cx="3" cy="2283472"/>
            </a:xfrm>
            <a:prstGeom prst="line">
              <a:avLst/>
            </a:prstGeom>
            <a:noFill/>
            <a:ln w="25400" cap="flat" cmpd="sng" algn="ctr">
              <a:solidFill>
                <a:srgbClr val="000000">
                  <a:alpha val="50980"/>
                </a:srgbClr>
              </a:solidFill>
              <a:prstDash val="solid"/>
              <a:headEnd type="none" w="med" len="med"/>
              <a:tailEnd type="none" w="med" len="med"/>
            </a:ln>
            <a:effectLst/>
          </p:spPr>
        </p:cxnSp>
        <p:sp>
          <p:nvSpPr>
            <p:cNvPr id="73" name="Wolke 72"/>
            <p:cNvSpPr/>
            <p:nvPr/>
          </p:nvSpPr>
          <p:spPr>
            <a:xfrm>
              <a:off x="4176595" y="3060702"/>
              <a:ext cx="721217" cy="433589"/>
            </a:xfrm>
            <a:prstGeom prst="cloud">
              <a:avLst/>
            </a:prstGeom>
            <a:solidFill>
              <a:sysClr val="window" lastClr="FFFFFF"/>
            </a:solidFill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>
              <a:noAutofit/>
            </a:bodyPr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0" i="0" u="none" strike="noStrike" kern="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74" name="Gerader Verbinder 73"/>
            <p:cNvCxnSpPr>
              <a:stCxn id="55" idx="2"/>
              <a:endCxn id="56" idx="0"/>
            </p:cNvCxnSpPr>
            <p:nvPr/>
          </p:nvCxnSpPr>
          <p:spPr>
            <a:xfrm>
              <a:off x="7297652" y="1822768"/>
              <a:ext cx="0" cy="766102"/>
            </a:xfrm>
            <a:prstGeom prst="line">
              <a:avLst/>
            </a:prstGeom>
            <a:noFill/>
            <a:ln w="25400" cap="flat" cmpd="sng" algn="ctr">
              <a:solidFill>
                <a:srgbClr val="000000">
                  <a:alpha val="50980"/>
                </a:srgbClr>
              </a:solidFill>
              <a:prstDash val="solid"/>
              <a:headEnd type="none" w="med" len="med"/>
              <a:tailEnd type="none" w="med" len="med"/>
            </a:ln>
            <a:effectLst/>
          </p:spPr>
        </p:cxnSp>
        <p:sp>
          <p:nvSpPr>
            <p:cNvPr id="75" name="Wolke 74"/>
            <p:cNvSpPr/>
            <p:nvPr/>
          </p:nvSpPr>
          <p:spPr>
            <a:xfrm>
              <a:off x="6937040" y="2002880"/>
              <a:ext cx="721217" cy="433589"/>
            </a:xfrm>
            <a:prstGeom prst="cloud">
              <a:avLst/>
            </a:prstGeom>
            <a:solidFill>
              <a:sysClr val="window" lastClr="FFFFFF"/>
            </a:solidFill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>
              <a:normAutofit lnSpcReduction="10000"/>
            </a:bodyPr>
            <a:lstStyle/>
            <a:p>
              <a:pPr marL="0" marR="0" lvl="0" indent="0" algn="ctr" defTabSz="9142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76" name="Grafik 7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31840" y="3595767"/>
              <a:ext cx="537778" cy="554796"/>
            </a:xfrm>
            <a:prstGeom prst="rect">
              <a:avLst/>
            </a:prstGeom>
          </p:spPr>
        </p:pic>
        <p:pic>
          <p:nvPicPr>
            <p:cNvPr id="77" name="Grafik 7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19685" y="3982133"/>
              <a:ext cx="537778" cy="554796"/>
            </a:xfrm>
            <a:prstGeom prst="rect">
              <a:avLst/>
            </a:prstGeom>
          </p:spPr>
        </p:pic>
        <p:pic>
          <p:nvPicPr>
            <p:cNvPr id="78" name="Grafik 7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49233" y="2478620"/>
              <a:ext cx="478682" cy="469296"/>
            </a:xfrm>
            <a:prstGeom prst="rect">
              <a:avLst/>
            </a:prstGeom>
          </p:spPr>
        </p:pic>
        <p:pic>
          <p:nvPicPr>
            <p:cNvPr id="79" name="Grafik 7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8500" y="938426"/>
              <a:ext cx="469084" cy="503831"/>
            </a:xfrm>
            <a:prstGeom prst="rect">
              <a:avLst/>
            </a:prstGeom>
          </p:spPr>
        </p:pic>
        <p:pic>
          <p:nvPicPr>
            <p:cNvPr id="80" name="Grafik 7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30984" y="955110"/>
              <a:ext cx="469084" cy="503831"/>
            </a:xfrm>
            <a:prstGeom prst="rect">
              <a:avLst/>
            </a:prstGeom>
          </p:spPr>
        </p:pic>
        <p:pic>
          <p:nvPicPr>
            <p:cNvPr id="81" name="Grafik 8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51795" y="971794"/>
              <a:ext cx="469084" cy="503831"/>
            </a:xfrm>
            <a:prstGeom prst="rect">
              <a:avLst/>
            </a:prstGeom>
          </p:spPr>
        </p:pic>
      </p:grpSp>
      <p:sp>
        <p:nvSpPr>
          <p:cNvPr id="82" name="Titel 8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de-DE" dirty="0" err="1">
                <a:solidFill>
                  <a:schemeClr val="tx1"/>
                </a:solidFill>
              </a:rPr>
              <a:t>Application</a:t>
            </a:r>
            <a:r>
              <a:rPr lang="de-DE" dirty="0">
                <a:solidFill>
                  <a:schemeClr val="tx1"/>
                </a:solidFill>
              </a:rPr>
              <a:t> Scenarios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776181"/>
      </p:ext>
    </p:extLst>
  </p:cSld>
  <p:clrMapOvr>
    <a:masterClrMapping/>
  </p:clrMapOvr>
</p:sld>
</file>

<file path=ppt/theme/theme1.xml><?xml version="1.0" encoding="utf-8"?>
<a:theme xmlns:a="http://schemas.openxmlformats.org/drawingml/2006/main" name="NEW ESA Presentation 16-9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95F947CC68284A92DD76895F95485E" ma:contentTypeVersion="" ma:contentTypeDescription="Create a new document." ma:contentTypeScope="" ma:versionID="d2f7bac1cc6cefe942785cfbb8bae163">
  <xsd:schema xmlns:xsd="http://www.w3.org/2001/XMLSchema" xmlns:xs="http://www.w3.org/2001/XMLSchema" xmlns:p="http://schemas.microsoft.com/office/2006/metadata/properties" xmlns:ns2="f2760952-b3bb-408f-ace6-eb1e07642b86" targetNamespace="http://schemas.microsoft.com/office/2006/metadata/properties" ma:root="true" ma:fieldsID="70e6d848e258403642b2016fccd44a87" ns2:_="">
    <xsd:import namespace="f2760952-b3bb-408f-ace6-eb1e07642b8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60952-b3bb-408f-ace6-eb1e07642b8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description="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D587E21-31CA-408E-A5B1-4B7F0D8D9C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60952-b3bb-408f-ace6-eb1e07642b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E22279E-2C4C-4C93-8498-455A58D1433E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f2760952-b3bb-408f-ace6-eb1e07642b86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ESA Presentation 16-9</Template>
  <TotalTime>0</TotalTime>
  <Words>389</Words>
  <Application>Microsoft Office PowerPoint</Application>
  <PresentationFormat>Bildschirmpräsentation (16:9)</PresentationFormat>
  <Paragraphs>110</Paragraphs>
  <Slides>9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6" baseType="lpstr">
      <vt:lpstr>Arial</vt:lpstr>
      <vt:lpstr>Calibri</vt:lpstr>
      <vt:lpstr>Consolas</vt:lpstr>
      <vt:lpstr>Lucida Console</vt:lpstr>
      <vt:lpstr>Verdana</vt:lpstr>
      <vt:lpstr>NEW ESA Presentation 16-9</vt:lpstr>
      <vt:lpstr>Worksheet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Climate Change Data Future</vt:lpstr>
      <vt:lpstr>Potential Evolution in CCI+</vt:lpstr>
      <vt:lpstr>Application Scenarios</vt:lpstr>
    </vt:vector>
  </TitlesOfParts>
  <Company>ESA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subject>TITLE OF PRESENTATION</dc:subject>
  <dc:creator>Author</dc:creator>
  <cp:lastModifiedBy>carsten</cp:lastModifiedBy>
  <cp:revision>12</cp:revision>
  <cp:lastPrinted>2008-08-26T16:26:23Z</cp:lastPrinted>
  <dcterms:created xsi:type="dcterms:W3CDTF">2016-10-18T10:53:19Z</dcterms:created>
  <dcterms:modified xsi:type="dcterms:W3CDTF">2017-02-14T06:50:37Z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Author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4GV1.0</vt:lpwstr>
  </property>
  <property fmtid="{D5CDD505-2E9C-101B-9397-08002B2CF9AE}" pid="13" name="ShowESADialog1">
    <vt:bool>true</vt:bool>
  </property>
  <property fmtid="{D5CDD505-2E9C-101B-9397-08002B2CF9AE}" pid="14" name="ContentTypeId">
    <vt:lpwstr>0x0101008995F947CC68284A92DD76895F95485E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>ESRIN</vt:lpwstr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>ESRIN</vt:lpwstr>
  </property>
  <property fmtid="{D5CDD505-2E9C-101B-9397-08002B2CF9AE}" pid="24" name="bmsAddress">
    <vt:lpwstr>Via Galileo Galilei - Casella Postale 64 - 00044 Frascati - Italy</vt:lpwstr>
  </property>
  <property fmtid="{D5CDD505-2E9C-101B-9397-08002B2CF9AE}" pid="25" name="bmsPlace">
    <vt:lpwstr>Frascati</vt:lpwstr>
  </property>
  <property fmtid="{D5CDD505-2E9C-101B-9397-08002B2CF9AE}" pid="26" name="bmsPhoneFax">
    <vt:lpwstr>T +39 06 9418 01 - F +39 06 9418 0280 - www.esa.int</vt:lpwstr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Issue Date">
    <vt:filetime>2016-10-17T22:00:00Z</vt:filetime>
  </property>
  <property fmtid="{D5CDD505-2E9C-101B-9397-08002B2CF9AE}" pid="30" name="Organisational_x0020_entity">
    <vt:lpwstr/>
  </property>
</Properties>
</file>