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8170" r:id="rId2"/>
  </p:sldMasterIdLst>
  <p:notesMasterIdLst>
    <p:notesMasterId r:id="rId37"/>
  </p:notesMasterIdLst>
  <p:handoutMasterIdLst>
    <p:handoutMasterId r:id="rId38"/>
  </p:handoutMasterIdLst>
  <p:sldIdLst>
    <p:sldId id="256" r:id="rId3"/>
    <p:sldId id="316" r:id="rId4"/>
    <p:sldId id="320" r:id="rId5"/>
    <p:sldId id="363" r:id="rId6"/>
    <p:sldId id="362" r:id="rId7"/>
    <p:sldId id="364" r:id="rId8"/>
    <p:sldId id="319" r:id="rId9"/>
    <p:sldId id="332" r:id="rId10"/>
    <p:sldId id="334" r:id="rId11"/>
    <p:sldId id="333" r:id="rId12"/>
    <p:sldId id="335" r:id="rId13"/>
    <p:sldId id="365" r:id="rId14"/>
    <p:sldId id="370" r:id="rId15"/>
    <p:sldId id="341" r:id="rId16"/>
    <p:sldId id="359" r:id="rId17"/>
    <p:sldId id="342" r:id="rId18"/>
    <p:sldId id="343" r:id="rId19"/>
    <p:sldId id="360" r:id="rId20"/>
    <p:sldId id="372" r:id="rId21"/>
    <p:sldId id="336" r:id="rId22"/>
    <p:sldId id="369" r:id="rId23"/>
    <p:sldId id="371" r:id="rId24"/>
    <p:sldId id="373" r:id="rId25"/>
    <p:sldId id="298" r:id="rId26"/>
    <p:sldId id="318" r:id="rId27"/>
    <p:sldId id="299" r:id="rId28"/>
    <p:sldId id="303" r:id="rId29"/>
    <p:sldId id="297" r:id="rId30"/>
    <p:sldId id="306" r:id="rId31"/>
    <p:sldId id="304" r:id="rId32"/>
    <p:sldId id="307" r:id="rId33"/>
    <p:sldId id="308" r:id="rId34"/>
    <p:sldId id="317" r:id="rId35"/>
    <p:sldId id="374" r:id="rId36"/>
  </p:sldIdLst>
  <p:sldSz cx="9906000" cy="6858000" type="A4"/>
  <p:notesSz cx="6819900" cy="99314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1">
          <p15:clr>
            <a:srgbClr val="A4A3A4"/>
          </p15:clr>
        </p15:guide>
        <p15:guide id="2" orient="horz" pos="697">
          <p15:clr>
            <a:srgbClr val="A4A3A4"/>
          </p15:clr>
        </p15:guide>
        <p15:guide id="3" pos="419">
          <p15:clr>
            <a:srgbClr val="A4A3A4"/>
          </p15:clr>
        </p15:guide>
        <p15:guide id="4" pos="59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>
          <p15:clr>
            <a:srgbClr val="A4A3A4"/>
          </p15:clr>
        </p15:guide>
        <p15:guide id="2" pos="214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9E3CAC"/>
    <a:srgbClr val="2C3592"/>
    <a:srgbClr val="0B6192"/>
    <a:srgbClr val="941333"/>
    <a:srgbClr val="FDFCE1"/>
    <a:srgbClr val="231F89"/>
    <a:srgbClr val="000000"/>
    <a:srgbClr val="FAA73F"/>
    <a:srgbClr val="578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32" autoAdjust="0"/>
    <p:restoredTop sz="86446" autoAdjust="0"/>
  </p:normalViewPr>
  <p:slideViewPr>
    <p:cSldViewPr snapToGrid="0" snapToObjects="1">
      <p:cViewPr>
        <p:scale>
          <a:sx n="100" d="100"/>
          <a:sy n="100" d="100"/>
        </p:scale>
        <p:origin x="1120" y="128"/>
      </p:cViewPr>
      <p:guideLst>
        <p:guide orient="horz" pos="4021"/>
        <p:guide orient="horz" pos="697"/>
        <p:guide pos="419"/>
        <p:guide pos="59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6" d="100"/>
        <a:sy n="86" d="100"/>
      </p:scale>
      <p:origin x="0" y="-4952"/>
    </p:cViewPr>
  </p:sorterViewPr>
  <p:notesViewPr>
    <p:cSldViewPr snapToGrid="0" snapToObjects="1">
      <p:cViewPr varScale="1">
        <p:scale>
          <a:sx n="101" d="100"/>
          <a:sy n="101" d="100"/>
        </p:scale>
        <p:origin x="-3979" y="-101"/>
      </p:cViewPr>
      <p:guideLst>
        <p:guide orient="horz" pos="3129"/>
        <p:guide pos="214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>
            <a:lvl1pPr algn="l"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2388" y="0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>
            <a:lvl1pPr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b" anchorCtr="0" compatLnSpc="1">
            <a:prstTxWarp prst="textNoShape">
              <a:avLst/>
            </a:prstTxWarp>
          </a:bodyPr>
          <a:lstStyle>
            <a:lvl1pPr algn="l"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2388" y="9434513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b" anchorCtr="0" compatLnSpc="1">
            <a:prstTxWarp prst="textNoShape">
              <a:avLst/>
            </a:prstTxWarp>
          </a:bodyPr>
          <a:lstStyle>
            <a:lvl1pPr defTabSz="912813">
              <a:defRPr sz="1200" b="0">
                <a:solidFill>
                  <a:schemeClr val="tx1"/>
                </a:solidFill>
              </a:defRPr>
            </a:lvl1pPr>
          </a:lstStyle>
          <a:p>
            <a:fld id="{0BCFBCD2-708A-964B-83B4-B911893241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919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>
            <a:lvl1pPr algn="l"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2388" y="0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>
            <a:lvl1pPr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23900" y="746125"/>
            <a:ext cx="537845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57825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b" anchorCtr="0" compatLnSpc="1">
            <a:prstTxWarp prst="textNoShape">
              <a:avLst/>
            </a:prstTxWarp>
          </a:bodyPr>
          <a:lstStyle>
            <a:lvl1pPr algn="l"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2388" y="9434513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b" anchorCtr="0" compatLnSpc="1">
            <a:prstTxWarp prst="textNoShape">
              <a:avLst/>
            </a:prstTxWarp>
          </a:bodyPr>
          <a:lstStyle>
            <a:lvl1pPr defTabSz="912813">
              <a:defRPr sz="1200" b="0">
                <a:solidFill>
                  <a:schemeClr val="tx1"/>
                </a:solidFill>
              </a:defRPr>
            </a:lvl1pPr>
          </a:lstStyle>
          <a:p>
            <a:fld id="{4F6FA519-E1D3-DF4C-AC9D-69E34CE75A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710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674464D-A9CE-D049-97BC-A6A7BFEA10D4}" type="slidenum">
              <a:rPr lang="en-GB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18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097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473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67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77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0885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7873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1144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0042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D05BEA-EF15-465A-95DD-3E7FC61C0E66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184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092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094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382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867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528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231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674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19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493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131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26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5" y="5715000"/>
            <a:ext cx="2720975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441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d text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7175" y="1409700"/>
            <a:ext cx="5888566" cy="198120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7175" y="3390900"/>
            <a:ext cx="5888566" cy="304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10" y="1220755"/>
            <a:ext cx="3284802" cy="5374445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>
              <a:sym typeface="Verdana" charset="0"/>
            </a:endParaRPr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116946" y="6618818"/>
            <a:ext cx="180579" cy="190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D040BB9-1E30-A94E-9D02-07598F62FC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6405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phic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080792" y="6376244"/>
            <a:ext cx="3822425" cy="3651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ICR4 – Data Assimilation for Reanalysis</a:t>
            </a:r>
            <a:endParaRPr lang="en-GB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925366" y="2060574"/>
            <a:ext cx="3743825" cy="22325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90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150813"/>
            <a:ext cx="20970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386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987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550" y="2205038"/>
            <a:ext cx="4256088" cy="425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6038" y="2205038"/>
            <a:ext cx="4256087" cy="425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760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63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68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894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5541963"/>
            <a:ext cx="4429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349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5541963"/>
            <a:ext cx="4429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775" y="1111250"/>
            <a:ext cx="2165350" cy="5351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550" y="1111250"/>
            <a:ext cx="6346825" cy="53514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57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theme" Target="../theme/theme2.xml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png"/><Relationship Id="rId15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63" y="830263"/>
            <a:ext cx="7026275" cy="602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0" y="830263"/>
            <a:ext cx="5156200" cy="6027737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+mn-ea"/>
            </a:endParaRPr>
          </a:p>
        </p:txBody>
      </p:sp>
      <p:pic>
        <p:nvPicPr>
          <p:cNvPr id="1028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5" y="5715000"/>
            <a:ext cx="2720975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119063"/>
            <a:ext cx="143510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3413" y="3017838"/>
            <a:ext cx="4098925" cy="8255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pic>
        <p:nvPicPr>
          <p:cNvPr id="4" name="Picture 3" descr="C3Siconwhite copy.eps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" b="6504"/>
          <a:stretch/>
        </p:blipFill>
        <p:spPr>
          <a:xfrm>
            <a:off x="1885448" y="4452773"/>
            <a:ext cx="1472537" cy="15767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206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900">
          <a:solidFill>
            <a:srgbClr val="00468C"/>
          </a:solidFill>
          <a:latin typeface="+mn-lt"/>
          <a:ea typeface="ＭＳ Ｐゴシック" charset="0"/>
          <a:cs typeface="+mn-cs"/>
        </a:defRPr>
      </a:lvl1pPr>
      <a:lvl2pPr marL="804863" indent="-350838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>
          <a:solidFill>
            <a:srgbClr val="00468C"/>
          </a:solidFill>
          <a:latin typeface="+mn-lt"/>
          <a:ea typeface="ＭＳ Ｐゴシック" charset="0"/>
        </a:defRPr>
      </a:lvl2pPr>
      <a:lvl3pPr marL="1089025" indent="-28257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700">
          <a:solidFill>
            <a:srgbClr val="00468C"/>
          </a:solidFill>
          <a:latin typeface="+mn-lt"/>
          <a:ea typeface="ＭＳ Ｐゴシック" charset="0"/>
        </a:defRPr>
      </a:lvl3pPr>
      <a:lvl4pPr marL="1355725" indent="-265113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 sz="1600">
          <a:solidFill>
            <a:srgbClr val="00468C"/>
          </a:solidFill>
          <a:latin typeface="+mn-lt"/>
          <a:ea typeface="ＭＳ Ｐゴシック" charset="0"/>
        </a:defRPr>
      </a:lvl4pPr>
      <a:lvl5pPr marL="1582738" indent="-22542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500">
          <a:solidFill>
            <a:srgbClr val="00468C"/>
          </a:solidFill>
          <a:latin typeface="+mn-lt"/>
          <a:ea typeface="ＭＳ Ｐゴシック" charset="0"/>
        </a:defRPr>
      </a:lvl5pPr>
      <a:lvl6pPr marL="20399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6pPr>
      <a:lvl7pPr marL="24971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7pPr>
      <a:lvl8pPr marL="29543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8pPr>
      <a:lvl9pPr marL="34115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 userDrawn="1"/>
        </p:nvSpPr>
        <p:spPr bwMode="auto">
          <a:xfrm>
            <a:off x="0" y="0"/>
            <a:ext cx="9906000" cy="831850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+mn-ea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7550" y="2205038"/>
            <a:ext cx="8664575" cy="41290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7550" y="1111250"/>
            <a:ext cx="8664575" cy="8255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53" name="Line 9"/>
          <p:cNvSpPr>
            <a:spLocks noChangeShapeType="1"/>
          </p:cNvSpPr>
          <p:nvPr userDrawn="1"/>
        </p:nvSpPr>
        <p:spPr bwMode="auto">
          <a:xfrm>
            <a:off x="9294813" y="6715125"/>
            <a:ext cx="0" cy="1238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pic>
        <p:nvPicPr>
          <p:cNvPr id="2054" name="Picture 11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150813"/>
            <a:ext cx="20970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672013" y="6586538"/>
            <a:ext cx="525462" cy="271462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+mn-ea"/>
            </a:endParaRPr>
          </a:p>
        </p:txBody>
      </p:sp>
      <p:pic>
        <p:nvPicPr>
          <p:cNvPr id="2056" name="Picture 7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2014_Editable_ECMWF_Master_Logo_white_NS_.png"/>
          <p:cNvPicPr>
            <a:picLocks noChangeAspect="1"/>
          </p:cNvPicPr>
          <p:nvPr userDrawn="1"/>
        </p:nvPicPr>
        <p:blipFill rotWithShape="1">
          <a:blip r:embed="rId14" cstate="print"/>
          <a:srcRect t="-1" b="-1938"/>
          <a:stretch/>
        </p:blipFill>
        <p:spPr bwMode="auto">
          <a:xfrm>
            <a:off x="434741" y="6571360"/>
            <a:ext cx="1202148" cy="25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3Siconwhite copy.eps"/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" b="6504"/>
          <a:stretch/>
        </p:blipFill>
        <p:spPr>
          <a:xfrm>
            <a:off x="8878374" y="102308"/>
            <a:ext cx="598932" cy="6413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207" r:id="rId1"/>
    <p:sldLayoutId id="2147488208" r:id="rId2"/>
    <p:sldLayoutId id="2147488209" r:id="rId3"/>
    <p:sldLayoutId id="2147488210" r:id="rId4"/>
    <p:sldLayoutId id="2147488211" r:id="rId5"/>
    <p:sldLayoutId id="2147488212" r:id="rId6"/>
    <p:sldLayoutId id="2147488213" r:id="rId7"/>
    <p:sldLayoutId id="2147488214" r:id="rId8"/>
    <p:sldLayoutId id="2147488219" r:id="rId9"/>
    <p:sldLayoutId id="2147488220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900">
          <a:solidFill>
            <a:srgbClr val="00468C"/>
          </a:solidFill>
          <a:latin typeface="+mn-lt"/>
          <a:ea typeface="ＭＳ Ｐゴシック" charset="0"/>
          <a:cs typeface="+mn-cs"/>
        </a:defRPr>
      </a:lvl1pPr>
      <a:lvl2pPr marL="804863" indent="-350838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>
          <a:solidFill>
            <a:srgbClr val="00468C"/>
          </a:solidFill>
          <a:latin typeface="+mn-lt"/>
          <a:ea typeface="ＭＳ Ｐゴシック" charset="0"/>
        </a:defRPr>
      </a:lvl2pPr>
      <a:lvl3pPr marL="1089025" indent="-28257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700">
          <a:solidFill>
            <a:srgbClr val="00468C"/>
          </a:solidFill>
          <a:latin typeface="+mn-lt"/>
          <a:ea typeface="ＭＳ Ｐゴシック" charset="0"/>
        </a:defRPr>
      </a:lvl3pPr>
      <a:lvl4pPr marL="1355725" indent="-265113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 sz="1600">
          <a:solidFill>
            <a:srgbClr val="00468C"/>
          </a:solidFill>
          <a:latin typeface="+mn-lt"/>
          <a:ea typeface="ＭＳ Ｐゴシック" charset="0"/>
        </a:defRPr>
      </a:lvl4pPr>
      <a:lvl5pPr marL="1582738" indent="-22542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500">
          <a:solidFill>
            <a:srgbClr val="00468C"/>
          </a:solidFill>
          <a:latin typeface="+mn-lt"/>
          <a:ea typeface="ＭＳ Ｐゴシック" charset="0"/>
        </a:defRPr>
      </a:lvl5pPr>
      <a:lvl6pPr marL="20399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6pPr>
      <a:lvl7pPr marL="24971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7pPr>
      <a:lvl8pPr marL="29543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8pPr>
      <a:lvl9pPr marL="34115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140.png"/><Relationship Id="rId5" Type="http://schemas.openxmlformats.org/officeDocument/2006/relationships/image" Target="../media/image15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gif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5.gif"/><Relationship Id="rId3" Type="http://schemas.openxmlformats.org/officeDocument/2006/relationships/image" Target="../media/image36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80986" y="1515291"/>
            <a:ext cx="5858826" cy="2850561"/>
          </a:xfrm>
        </p:spPr>
        <p:txBody>
          <a:bodyPr/>
          <a:lstStyle/>
          <a:p>
            <a:r>
              <a:rPr lang="en-US" sz="2800" dirty="0" smtClean="0"/>
              <a:t>Use of CCI data in reanalysis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4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u="sng" dirty="0" smtClean="0"/>
              <a:t>R. Dragani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, H. Hersbach</a:t>
            </a:r>
            <a:r>
              <a:rPr lang="en-US" sz="2400" baseline="30000" dirty="0"/>
              <a:t>1</a:t>
            </a:r>
            <a:r>
              <a:rPr lang="en-US" sz="2400" dirty="0" smtClean="0"/>
              <a:t>, </a:t>
            </a:r>
            <a:br>
              <a:rPr lang="en-US" sz="2400" dirty="0" smtClean="0"/>
            </a:br>
            <a:r>
              <a:rPr lang="en-US" sz="2400" dirty="0" smtClean="0"/>
              <a:t>S. Hirahara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and A. Simmons</a:t>
            </a:r>
            <a:r>
              <a:rPr lang="en-US" sz="2400" baseline="30000" dirty="0"/>
              <a:t>1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600" dirty="0"/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baseline="30000" dirty="0"/>
              <a:t>1</a:t>
            </a:r>
            <a:r>
              <a:rPr lang="en-US" sz="2400" dirty="0" smtClean="0"/>
              <a:t>ECMWF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baseline="30000" dirty="0" smtClean="0"/>
              <a:t>2</a:t>
            </a:r>
            <a:r>
              <a:rPr lang="en-US" sz="2400" dirty="0" smtClean="0"/>
              <a:t>JMA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0" y="226048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200" i="1" kern="0" dirty="0">
                <a:solidFill>
                  <a:schemeClr val="bg1"/>
                </a:solidFill>
              </a:rPr>
              <a:t>Used O</a:t>
            </a:r>
            <a:r>
              <a:rPr lang="en-US" sz="2200" i="1" kern="0" baseline="-25000" dirty="0">
                <a:solidFill>
                  <a:schemeClr val="bg1"/>
                </a:solidFill>
              </a:rPr>
              <a:t>3</a:t>
            </a:r>
            <a:r>
              <a:rPr lang="en-US" sz="2200" i="1" kern="0" dirty="0">
                <a:solidFill>
                  <a:schemeClr val="bg1"/>
                </a:solidFill>
              </a:rPr>
              <a:t> data: </a:t>
            </a:r>
          </a:p>
          <a:p>
            <a:r>
              <a:rPr lang="en-US" sz="2200" i="1" kern="0" dirty="0">
                <a:solidFill>
                  <a:schemeClr val="bg1"/>
                </a:solidFill>
              </a:rPr>
              <a:t>ERA5 vs ERA-Interim</a:t>
            </a: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50" y="1370593"/>
            <a:ext cx="4612976" cy="167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4"/>
          <p:cNvSpPr txBox="1">
            <a:spLocks noChangeArrowheads="1"/>
          </p:cNvSpPr>
          <p:nvPr/>
        </p:nvSpPr>
        <p:spPr bwMode="auto">
          <a:xfrm rot="-5400000">
            <a:off x="-19650" y="1904445"/>
            <a:ext cx="1636713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Level 1b</a:t>
            </a:r>
          </a:p>
        </p:txBody>
      </p:sp>
      <p:pic>
        <p:nvPicPr>
          <p:cNvPr id="6" name="Content Placeholder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8"/>
          <a:stretch>
            <a:fillRect/>
          </a:stretch>
        </p:blipFill>
        <p:spPr bwMode="auto">
          <a:xfrm>
            <a:off x="1025540" y="3138414"/>
            <a:ext cx="4615500" cy="269228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4"/>
          <p:cNvSpPr txBox="1">
            <a:spLocks noChangeArrowheads="1"/>
          </p:cNvSpPr>
          <p:nvPr/>
        </p:nvSpPr>
        <p:spPr bwMode="auto">
          <a:xfrm rot="-5400000">
            <a:off x="83358" y="4384119"/>
            <a:ext cx="142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Level 2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345477" y="2701946"/>
            <a:ext cx="2232025" cy="1700213"/>
            <a:chOff x="6934200" y="2667000"/>
            <a:chExt cx="2232025" cy="1700213"/>
          </a:xfrm>
        </p:grpSpPr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6934200" y="2797175"/>
              <a:ext cx="304800" cy="15875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" name="TextBox 16"/>
            <p:cNvSpPr txBox="1">
              <a:spLocks noChangeArrowheads="1"/>
            </p:cNvSpPr>
            <p:nvPr/>
          </p:nvSpPr>
          <p:spPr bwMode="auto">
            <a:xfrm>
              <a:off x="7245568" y="2667000"/>
              <a:ext cx="191430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600" b="1" dirty="0" smtClean="0">
                  <a:solidFill>
                    <a:srgbClr val="000099"/>
                  </a:solidFill>
                </a:rPr>
                <a:t>Used / same version</a:t>
              </a:r>
            </a:p>
          </p:txBody>
        </p:sp>
        <p:sp>
          <p:nvSpPr>
            <p:cNvPr id="11" name="Rectangle 24"/>
            <p:cNvSpPr>
              <a:spLocks noChangeArrowheads="1"/>
            </p:cNvSpPr>
            <p:nvPr/>
          </p:nvSpPr>
          <p:spPr bwMode="auto">
            <a:xfrm>
              <a:off x="6934200" y="3265488"/>
              <a:ext cx="304800" cy="160337"/>
            </a:xfrm>
            <a:prstGeom prst="rect">
              <a:avLst/>
            </a:prstGeom>
            <a:solidFill>
              <a:srgbClr val="FF0000"/>
            </a:solidFill>
            <a:ln w="44450" algn="ctr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Rectangle 25"/>
            <p:cNvSpPr>
              <a:spLocks noChangeArrowheads="1"/>
            </p:cNvSpPr>
            <p:nvPr/>
          </p:nvSpPr>
          <p:spPr bwMode="auto">
            <a:xfrm>
              <a:off x="6942138" y="3714750"/>
              <a:ext cx="303212" cy="160338"/>
            </a:xfrm>
            <a:prstGeom prst="rect">
              <a:avLst/>
            </a:prstGeom>
            <a:solidFill>
              <a:srgbClr val="000099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3" name="TextBox 26"/>
            <p:cNvSpPr txBox="1">
              <a:spLocks noChangeArrowheads="1"/>
            </p:cNvSpPr>
            <p:nvPr/>
          </p:nvSpPr>
          <p:spPr bwMode="auto">
            <a:xfrm>
              <a:off x="7245350" y="3160713"/>
              <a:ext cx="18208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600" b="1" dirty="0" smtClean="0">
                  <a:solidFill>
                    <a:srgbClr val="000099"/>
                  </a:solidFill>
                </a:rPr>
                <a:t>Used / new version</a:t>
              </a:r>
            </a:p>
          </p:txBody>
        </p:sp>
        <p:sp>
          <p:nvSpPr>
            <p:cNvPr id="14" name="TextBox 27"/>
            <p:cNvSpPr txBox="1">
              <a:spLocks noChangeArrowheads="1"/>
            </p:cNvSpPr>
            <p:nvPr/>
          </p:nvSpPr>
          <p:spPr bwMode="auto">
            <a:xfrm>
              <a:off x="7273925" y="3614738"/>
              <a:ext cx="11557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600" b="1" smtClean="0">
                  <a:solidFill>
                    <a:srgbClr val="000099"/>
                  </a:solidFill>
                </a:rPr>
                <a:t>Never used</a:t>
              </a:r>
            </a:p>
          </p:txBody>
        </p:sp>
        <p:sp>
          <p:nvSpPr>
            <p:cNvPr id="15" name="Rectangle 25"/>
            <p:cNvSpPr>
              <a:spLocks noChangeArrowheads="1"/>
            </p:cNvSpPr>
            <p:nvPr/>
          </p:nvSpPr>
          <p:spPr bwMode="auto">
            <a:xfrm>
              <a:off x="6950075" y="4130675"/>
              <a:ext cx="304800" cy="158750"/>
            </a:xfrm>
            <a:prstGeom prst="rect">
              <a:avLst/>
            </a:prstGeom>
            <a:pattFill prst="ltDnDiag">
              <a:fgClr>
                <a:schemeClr val="tx1"/>
              </a:fgClr>
              <a:bgClr>
                <a:schemeClr val="bg1"/>
              </a:bgClr>
            </a:patt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6" name="TextBox 27"/>
            <p:cNvSpPr txBox="1">
              <a:spLocks noChangeArrowheads="1"/>
            </p:cNvSpPr>
            <p:nvPr/>
          </p:nvSpPr>
          <p:spPr bwMode="auto">
            <a:xfrm>
              <a:off x="7254875" y="4029075"/>
              <a:ext cx="191135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600" b="1" dirty="0" smtClean="0">
                  <a:solidFill>
                    <a:srgbClr val="000099"/>
                  </a:solidFill>
                </a:rPr>
                <a:t>Available from CCI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664328" y="6048235"/>
            <a:ext cx="42292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+ </a:t>
            </a:r>
            <a:r>
              <a:rPr lang="en-GB" sz="2200" b="1" dirty="0" smtClean="0"/>
              <a:t>Ozone variational bias correction</a:t>
            </a:r>
            <a:endParaRPr lang="en-GB" sz="2200" b="1" dirty="0"/>
          </a:p>
        </p:txBody>
      </p:sp>
      <p:sp>
        <p:nvSpPr>
          <p:cNvPr id="18" name="Oval 17"/>
          <p:cNvSpPr/>
          <p:nvPr/>
        </p:nvSpPr>
        <p:spPr>
          <a:xfrm>
            <a:off x="3088809" y="4810474"/>
            <a:ext cx="2953928" cy="973040"/>
          </a:xfrm>
          <a:prstGeom prst="ellipse">
            <a:avLst/>
          </a:prstGeom>
          <a:noFill/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103004" y="4484555"/>
            <a:ext cx="1160048" cy="607011"/>
          </a:xfrm>
          <a:prstGeom prst="straightConnector1">
            <a:avLst/>
          </a:prstGeom>
          <a:ln w="508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40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-51482" y="223799"/>
            <a:ext cx="4061777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Preliminary assessment: TCO</a:t>
            </a:r>
            <a:r>
              <a:rPr lang="en-US" sz="2000" i="1" kern="0" baseline="-25000" dirty="0" smtClean="0">
                <a:solidFill>
                  <a:schemeClr val="bg1"/>
                </a:solidFill>
              </a:rPr>
              <a:t>3</a:t>
            </a:r>
            <a:endParaRPr lang="en-US" sz="2000" i="1" kern="0" baseline="-2500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69" t="2" r="-266" b="80263"/>
          <a:stretch/>
        </p:blipFill>
        <p:spPr>
          <a:xfrm>
            <a:off x="6912000" y="1126060"/>
            <a:ext cx="2016000" cy="12254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-503"/>
          <a:stretch/>
        </p:blipFill>
        <p:spPr>
          <a:xfrm>
            <a:off x="216000" y="1152000"/>
            <a:ext cx="6516000" cy="55913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51630" y="2874137"/>
            <a:ext cx="1944000" cy="30008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rIns="72000" rtlCol="0">
            <a:spAutoFit/>
          </a:bodyPr>
          <a:lstStyle/>
          <a:p>
            <a:pPr algn="l"/>
            <a:r>
              <a:rPr lang="en-GB" dirty="0"/>
              <a:t>In many years, ERA-Interim builds up too-high values of ozone near the South Pole in </a:t>
            </a:r>
            <a:r>
              <a:rPr lang="en-GB" dirty="0" smtClean="0"/>
              <a:t>mid  </a:t>
            </a:r>
            <a:r>
              <a:rPr lang="en-GB" dirty="0"/>
              <a:t>to late winter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6589" y="852966"/>
            <a:ext cx="15937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South Pole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6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51483" y="296348"/>
            <a:ext cx="4061777" cy="25009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Preliminary assessment of ERA5 O</a:t>
            </a:r>
            <a:r>
              <a:rPr lang="en-US" sz="2000" i="1" kern="0" baseline="-25000" dirty="0" smtClean="0">
                <a:solidFill>
                  <a:schemeClr val="bg1"/>
                </a:solidFill>
              </a:rPr>
              <a:t>3 </a:t>
            </a:r>
            <a:r>
              <a:rPr lang="en-US" sz="2000" i="1" kern="0" dirty="0" smtClean="0">
                <a:solidFill>
                  <a:schemeClr val="bg1"/>
                </a:solidFill>
              </a:rPr>
              <a:t>distribution </a:t>
            </a:r>
            <a:endParaRPr lang="en-US" sz="2000" i="1" kern="0" baseline="-250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342" y="1009937"/>
            <a:ext cx="7382349" cy="542565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970158" y="1009937"/>
            <a:ext cx="7716644" cy="17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43403" y="3710512"/>
            <a:ext cx="7716644" cy="17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41409" y="3467106"/>
            <a:ext cx="188705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Jan-Mar 2009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305863" y="878041"/>
            <a:ext cx="25513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30S-30N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8142" y="3593071"/>
            <a:ext cx="20761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30-60S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9406" y="876941"/>
            <a:ext cx="15936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30-60N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4247" y="3594497"/>
            <a:ext cx="21545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60-90S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0319" y="5744460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25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1795" y="5744466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27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21303" y="3026879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129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04409" y="3016515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22</a:t>
            </a:r>
            <a:endParaRPr lang="en-US" sz="1800" dirty="0">
              <a:solidFill>
                <a:srgbClr val="2C35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9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90" y="977728"/>
            <a:ext cx="7327101" cy="551242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51482" y="223799"/>
            <a:ext cx="4061777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ERA5 O</a:t>
            </a:r>
            <a:r>
              <a:rPr lang="en-US" sz="2000" i="1" kern="0" baseline="-25000" dirty="0" smtClean="0">
                <a:solidFill>
                  <a:schemeClr val="bg1"/>
                </a:solidFill>
              </a:rPr>
              <a:t>3 </a:t>
            </a:r>
            <a:r>
              <a:rPr lang="en-US" sz="2000" i="1" kern="0" dirty="0" smtClean="0">
                <a:solidFill>
                  <a:schemeClr val="bg1"/>
                </a:solidFill>
              </a:rPr>
              <a:t>distribution </a:t>
            </a:r>
            <a:endParaRPr lang="en-US" sz="2000" i="1" kern="0" baseline="-25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70158" y="1009937"/>
            <a:ext cx="7716644" cy="17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43403" y="3710512"/>
            <a:ext cx="7716644" cy="17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99117" y="3467106"/>
            <a:ext cx="182934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Jul-Sep 2009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305863" y="878041"/>
            <a:ext cx="25513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30S-30N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8142" y="3593071"/>
            <a:ext cx="20761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30-60S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9406" y="876941"/>
            <a:ext cx="15936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30-60N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4247" y="3594497"/>
            <a:ext cx="21545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60-90S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0319" y="5744460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42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1795" y="5744466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22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21303" y="3026879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60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04409" y="3016515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24</a:t>
            </a:r>
            <a:endParaRPr lang="en-US" sz="1800" dirty="0">
              <a:solidFill>
                <a:srgbClr val="2C35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20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118202" y="3034937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800" i="1" kern="0" dirty="0" smtClean="0">
                <a:solidFill>
                  <a:schemeClr val="tx1"/>
                </a:solidFill>
              </a:rPr>
              <a:t>Study on the SST</a:t>
            </a:r>
            <a:endParaRPr lang="en-US" sz="2800" i="1" kern="0" dirty="0">
              <a:solidFill>
                <a:schemeClr val="tx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98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400" i="1" kern="0" dirty="0" smtClean="0">
                <a:solidFill>
                  <a:schemeClr val="bg1"/>
                </a:solidFill>
              </a:rPr>
              <a:t>Study on the SST</a:t>
            </a:r>
            <a:endParaRPr lang="en-US" sz="24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9453" y="969429"/>
            <a:ext cx="9137124" cy="1866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200" b="0" dirty="0" smtClean="0">
                <a:solidFill>
                  <a:schemeClr val="tx1"/>
                </a:solidFill>
              </a:rPr>
              <a:t>In atmospheric reanalysis, Sea Surface Temperature (SST) </a:t>
            </a:r>
            <a:r>
              <a:rPr lang="en-GB" sz="2200" b="0" smtClean="0">
                <a:solidFill>
                  <a:schemeClr val="tx1"/>
                </a:solidFill>
              </a:rPr>
              <a:t>is used </a:t>
            </a:r>
            <a:r>
              <a:rPr lang="en-GB" sz="2200" b="0" dirty="0" smtClean="0">
                <a:solidFill>
                  <a:schemeClr val="tx1"/>
                </a:solidFill>
              </a:rPr>
              <a:t>as boundary condition.</a:t>
            </a:r>
            <a:endParaRPr lang="en-GB" sz="2200" b="0" dirty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200" b="0" dirty="0" smtClean="0">
                <a:solidFill>
                  <a:schemeClr val="tx1"/>
                </a:solidFill>
              </a:rPr>
              <a:t>In preparation for ERA5, an assessment of the available SST datasets was performed.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144" y="3073873"/>
            <a:ext cx="6496971" cy="3304818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 rot="10800000">
            <a:off x="1525921" y="4340308"/>
            <a:ext cx="451314" cy="252232"/>
          </a:xfrm>
          <a:prstGeom prst="leftArrow">
            <a:avLst/>
          </a:prstGeom>
          <a:solidFill>
            <a:srgbClr val="0432FF"/>
          </a:solidFill>
          <a:ln w="9525" cap="rnd">
            <a:solidFill>
              <a:srgbClr val="0432FF"/>
            </a:solidFill>
            <a:beve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097092"/>
            <a:ext cx="16178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432FF"/>
                </a:solidFill>
              </a:rPr>
              <a:t>10-member</a:t>
            </a:r>
          </a:p>
          <a:p>
            <a:pPr algn="ctr"/>
            <a:r>
              <a:rPr lang="en-US" dirty="0" smtClean="0">
                <a:solidFill>
                  <a:srgbClr val="0432FF"/>
                </a:solidFill>
              </a:rPr>
              <a:t>ensemble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884724" y="5416664"/>
            <a:ext cx="6386582" cy="265679"/>
          </a:xfrm>
          <a:prstGeom prst="rect">
            <a:avLst/>
          </a:prstGeom>
          <a:noFill/>
          <a:ln w="25400">
            <a:solidFill>
              <a:srgbClr val="0432FF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66924" y="4310889"/>
            <a:ext cx="1776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0" dirty="0">
                <a:solidFill>
                  <a:schemeClr val="tx1"/>
                </a:solidFill>
              </a:rPr>
              <a:t>Kennedy et al. 2016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8066924" y="4632936"/>
            <a:ext cx="16866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400" b="0" dirty="0" err="1">
                <a:solidFill>
                  <a:schemeClr val="tx1"/>
                </a:solidFill>
              </a:rPr>
              <a:t>Donlon</a:t>
            </a:r>
            <a:r>
              <a:rPr lang="nb-NO" sz="1400" b="0" dirty="0">
                <a:solidFill>
                  <a:schemeClr val="tx1"/>
                </a:solidFill>
              </a:rPr>
              <a:t> et al., </a:t>
            </a:r>
            <a:r>
              <a:rPr lang="nb-NO" sz="1400" b="0" dirty="0" smtClean="0">
                <a:solidFill>
                  <a:schemeClr val="tx1"/>
                </a:solidFill>
              </a:rPr>
              <a:t>2012</a:t>
            </a:r>
            <a:endParaRPr lang="nb-NO" sz="1400" b="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66924" y="5134998"/>
            <a:ext cx="18549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0" dirty="0" err="1">
                <a:solidFill>
                  <a:schemeClr val="tx1"/>
                </a:solidFill>
              </a:rPr>
              <a:t>Hirahara</a:t>
            </a:r>
            <a:r>
              <a:rPr lang="tr-TR" sz="1400" b="0" dirty="0">
                <a:solidFill>
                  <a:schemeClr val="tx1"/>
                </a:solidFill>
              </a:rPr>
              <a:t> et al., 2013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66924" y="4895767"/>
            <a:ext cx="18646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0" dirty="0">
                <a:solidFill>
                  <a:schemeClr val="tx1"/>
                </a:solidFill>
              </a:rPr>
              <a:t>Merchant et al. 2014 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383280" y="4097092"/>
            <a:ext cx="1463040" cy="1319572"/>
          </a:xfrm>
          <a:prstGeom prst="rect">
            <a:avLst/>
          </a:prstGeom>
          <a:noFill/>
          <a:ln w="34925">
            <a:solidFill>
              <a:srgbClr val="0432FF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09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Assessment of CCI-SST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1887" y="1191497"/>
            <a:ext cx="9137124" cy="720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200" b="0" dirty="0" smtClean="0">
                <a:solidFill>
                  <a:schemeClr val="tx1"/>
                </a:solidFill>
              </a:rPr>
              <a:t>None of the studied SST datasets provides a long enough record to meet the reanalysis requirements (1979-onwards – with the possibility of going backward).</a:t>
            </a:r>
            <a:endParaRPr lang="en-GB" sz="2200" b="0" dirty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200" b="0" dirty="0" smtClean="0">
                <a:solidFill>
                  <a:schemeClr val="tx1"/>
                </a:solidFill>
              </a:rPr>
              <a:t>Different combination options were investigated:</a:t>
            </a:r>
          </a:p>
          <a:p>
            <a:pPr marL="914400" lvl="1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900" b="0" dirty="0">
                <a:solidFill>
                  <a:srgbClr val="2C3592"/>
                </a:solidFill>
              </a:rPr>
              <a:t>HadISST2 &gt; OSTIA &gt; CCI SST &gt; NRT OSTIA</a:t>
            </a:r>
          </a:p>
          <a:p>
            <a:pPr marL="914400" lvl="1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900" b="0" dirty="0">
                <a:solidFill>
                  <a:srgbClr val="2C3592"/>
                </a:solidFill>
              </a:rPr>
              <a:t>HadISST2 &gt; CCI SST &gt; NRT OSTIA</a:t>
            </a:r>
          </a:p>
          <a:p>
            <a:pPr marL="914400" lvl="1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900" b="0" dirty="0">
                <a:solidFill>
                  <a:srgbClr val="2C3592"/>
                </a:solidFill>
              </a:rPr>
              <a:t>HadISST2 &gt; OSTIA RAN &gt; NRT OSTIA</a:t>
            </a:r>
          </a:p>
          <a:p>
            <a:pPr marL="914400" lvl="1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900" b="0" dirty="0">
                <a:solidFill>
                  <a:srgbClr val="2C3592"/>
                </a:solidFill>
              </a:rPr>
              <a:t>HadISST2 &gt; NRT OSTIA</a:t>
            </a: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200" b="0" dirty="0">
                <a:solidFill>
                  <a:schemeClr val="tx1"/>
                </a:solidFill>
              </a:rPr>
              <a:t>Different breaking points were considered.</a:t>
            </a: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200" b="0" dirty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200" b="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200" b="0" dirty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20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0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6095" y="214736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400" i="1" kern="0" dirty="0" smtClean="0">
                <a:solidFill>
                  <a:schemeClr val="bg1"/>
                </a:solidFill>
              </a:rPr>
              <a:t>Long-term consistency</a:t>
            </a:r>
            <a:endParaRPr lang="en-US" sz="24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04" y="1062974"/>
            <a:ext cx="5491299" cy="46205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51688" y="1425793"/>
            <a:ext cx="3884945" cy="239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US" dirty="0" smtClean="0"/>
              <a:t>Short period of availability</a:t>
            </a:r>
          </a:p>
          <a:p>
            <a:pPr marL="342900" indent="-342900" algn="just">
              <a:lnSpc>
                <a:spcPct val="110000"/>
              </a:lnSpc>
              <a:spcBef>
                <a:spcPts val="1800"/>
              </a:spcBef>
              <a:buFont typeface="Wingdings" charset="2"/>
              <a:buChar char="§"/>
            </a:pPr>
            <a:r>
              <a:rPr lang="en-US" dirty="0" smtClean="0"/>
              <a:t>Bias compared to OSTIA (NRT) and HadlSST2 ensemble (especially from 1998 onwards). 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026442" y="5856346"/>
            <a:ext cx="25025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0" i="1" dirty="0" smtClean="0">
                <a:solidFill>
                  <a:srgbClr val="002060"/>
                </a:solidFill>
              </a:rPr>
              <a:t>S. </a:t>
            </a:r>
            <a:r>
              <a:rPr lang="en-US" sz="1400" b="0" i="1" dirty="0" err="1">
                <a:solidFill>
                  <a:srgbClr val="002060"/>
                </a:solidFill>
              </a:rPr>
              <a:t>Hirahara</a:t>
            </a:r>
            <a:r>
              <a:rPr lang="en-US" sz="1400" b="0" i="1" dirty="0">
                <a:solidFill>
                  <a:srgbClr val="002060"/>
                </a:solidFill>
              </a:rPr>
              <a:t>, </a:t>
            </a:r>
            <a:r>
              <a:rPr lang="en-US" sz="1400" b="0" i="1" dirty="0" smtClean="0">
                <a:solidFill>
                  <a:srgbClr val="002060"/>
                </a:solidFill>
              </a:rPr>
              <a:t>et al (2016), ERA Technical Memorandum 26, ECMWF.</a:t>
            </a:r>
            <a:endParaRPr lang="en-US" sz="1400" b="0" i="1" dirty="0">
              <a:solidFill>
                <a:srgbClr val="002060"/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460238" y="2322088"/>
            <a:ext cx="770018" cy="1094873"/>
          </a:xfrm>
          <a:prstGeom prst="ellipse">
            <a:avLst/>
          </a:prstGeom>
          <a:noFill/>
          <a:ln w="47625">
            <a:solidFill>
              <a:srgbClr val="C0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490537" y="3609467"/>
            <a:ext cx="657156" cy="441390"/>
          </a:xfrm>
          <a:prstGeom prst="ellipse">
            <a:avLst/>
          </a:prstGeom>
          <a:noFill/>
          <a:ln w="41275">
            <a:solidFill>
              <a:srgbClr val="00B05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1963048" y="4066901"/>
            <a:ext cx="671868" cy="1483740"/>
          </a:xfrm>
          <a:prstGeom prst="straightConnector1">
            <a:avLst/>
          </a:prstGeom>
          <a:noFill/>
          <a:ln w="349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197154" y="5520219"/>
            <a:ext cx="342273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Good consistency at the </a:t>
            </a:r>
          </a:p>
          <a:p>
            <a:pPr algn="ctr"/>
            <a:r>
              <a:rPr lang="en-GB" dirty="0" smtClean="0">
                <a:solidFill>
                  <a:srgbClr val="00B050"/>
                </a:solidFill>
              </a:rPr>
              <a:t>Beginning with HadlSST2</a:t>
            </a:r>
            <a:endParaRPr lang="en-GB" dirty="0">
              <a:solidFill>
                <a:srgbClr val="00B05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 flipV="1">
            <a:off x="5152470" y="3373229"/>
            <a:ext cx="1187119" cy="1078448"/>
          </a:xfrm>
          <a:prstGeom prst="straightConnector1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5851688" y="4499026"/>
            <a:ext cx="32976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Poor consistency at the </a:t>
            </a:r>
          </a:p>
          <a:p>
            <a:pPr algn="ctr"/>
            <a:r>
              <a:rPr lang="en-GB" dirty="0" smtClean="0">
                <a:solidFill>
                  <a:srgbClr val="C00000"/>
                </a:solidFill>
              </a:rPr>
              <a:t>end with (NRT) OSTIA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4106" y="3707155"/>
            <a:ext cx="1518364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HadlSST2</a:t>
            </a:r>
          </a:p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ERA-Interim</a:t>
            </a:r>
          </a:p>
          <a:p>
            <a:pPr algn="l"/>
            <a:r>
              <a:rPr lang="en-US" sz="1800" dirty="0" smtClean="0">
                <a:solidFill>
                  <a:srgbClr val="0432FF"/>
                </a:solidFill>
              </a:rPr>
              <a:t>COBESST2</a:t>
            </a:r>
          </a:p>
          <a:p>
            <a:pPr algn="l"/>
            <a:r>
              <a:rPr lang="en-US" sz="1800" dirty="0" smtClean="0">
                <a:solidFill>
                  <a:srgbClr val="9E3CAC"/>
                </a:solidFill>
              </a:rPr>
              <a:t>ESA-CCI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OSTIA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88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600" i="1" kern="0" dirty="0" smtClean="0">
                <a:solidFill>
                  <a:schemeClr val="bg1"/>
                </a:solidFill>
              </a:rPr>
              <a:t>Summary</a:t>
            </a:r>
            <a:endParaRPr lang="en-US" sz="2600" i="1" kern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1887" y="1060869"/>
            <a:ext cx="9137124" cy="663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The ERA-Interim replacement (ERA5) is in progress</a:t>
            </a:r>
          </a:p>
          <a:p>
            <a:pPr marL="914400" lvl="1" indent="-4572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800" b="0" dirty="0" smtClean="0">
                <a:solidFill>
                  <a:srgbClr val="2C3592"/>
                </a:solidFill>
              </a:rPr>
              <a:t>ERA-Interim will be stopped by summer 2018 (based on current plans).</a:t>
            </a:r>
            <a:endParaRPr lang="en-GB" sz="1800" b="0" dirty="0">
              <a:solidFill>
                <a:srgbClr val="2C3592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The only CCI dataset used in ERA5 is O</a:t>
            </a:r>
            <a:r>
              <a:rPr lang="en-GB" sz="2000" baseline="-25000" dirty="0">
                <a:solidFill>
                  <a:schemeClr val="tx1"/>
                </a:solidFill>
              </a:rPr>
              <a:t>3</a:t>
            </a:r>
            <a:r>
              <a:rPr lang="en-GB" sz="2000" dirty="0">
                <a:solidFill>
                  <a:schemeClr val="tx1"/>
                </a:solidFill>
              </a:rPr>
              <a:t> (from 4 different instruments)</a:t>
            </a:r>
          </a:p>
          <a:p>
            <a:pPr marL="914400" lvl="1" indent="-4572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800" b="0" dirty="0">
                <a:solidFill>
                  <a:srgbClr val="2C3592"/>
                </a:solidFill>
              </a:rPr>
              <a:t>The involvement of CMUG was </a:t>
            </a:r>
            <a:r>
              <a:rPr lang="en-GB" sz="1800" b="0" dirty="0" smtClean="0">
                <a:solidFill>
                  <a:srgbClr val="2C3592"/>
                </a:solidFill>
              </a:rPr>
              <a:t>instrumental; </a:t>
            </a:r>
          </a:p>
          <a:p>
            <a:pPr marL="914400" lvl="1" indent="-4572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800" b="0" dirty="0" smtClean="0">
                <a:solidFill>
                  <a:srgbClr val="2C3592"/>
                </a:solidFill>
              </a:rPr>
              <a:t>Thanks to the many improvements (</a:t>
            </a:r>
            <a:r>
              <a:rPr lang="en-GB" sz="1800" b="0" u="sng" dirty="0" smtClean="0">
                <a:solidFill>
                  <a:srgbClr val="2C3592"/>
                </a:solidFill>
              </a:rPr>
              <a:t>including the use of CCI O</a:t>
            </a:r>
            <a:r>
              <a:rPr lang="en-GB" sz="1800" b="0" u="sng" baseline="-25000" dirty="0">
                <a:solidFill>
                  <a:srgbClr val="2C3592"/>
                </a:solidFill>
              </a:rPr>
              <a:t>3</a:t>
            </a:r>
            <a:r>
              <a:rPr lang="en-GB" sz="1800" b="0" u="sng" dirty="0" smtClean="0">
                <a:solidFill>
                  <a:srgbClr val="2C3592"/>
                </a:solidFill>
              </a:rPr>
              <a:t> data</a:t>
            </a:r>
            <a:r>
              <a:rPr lang="en-GB" sz="1800" b="0" dirty="0" smtClean="0">
                <a:solidFill>
                  <a:srgbClr val="2C3592"/>
                </a:solidFill>
              </a:rPr>
              <a:t>), the preliminary assessment </a:t>
            </a:r>
            <a:r>
              <a:rPr lang="en-GB" sz="1800" b="0" dirty="0">
                <a:solidFill>
                  <a:srgbClr val="2C3592"/>
                </a:solidFill>
              </a:rPr>
              <a:t>shows </a:t>
            </a:r>
            <a:r>
              <a:rPr lang="en-GB" sz="1800" b="0" dirty="0" smtClean="0">
                <a:solidFill>
                  <a:srgbClr val="2C3592"/>
                </a:solidFill>
              </a:rPr>
              <a:t>that ERA5 O</a:t>
            </a:r>
            <a:r>
              <a:rPr lang="en-GB" sz="1800" b="0" baseline="-25000" dirty="0" smtClean="0">
                <a:solidFill>
                  <a:srgbClr val="2C3592"/>
                </a:solidFill>
              </a:rPr>
              <a:t>3</a:t>
            </a:r>
            <a:r>
              <a:rPr lang="en-GB" sz="1800" b="0" dirty="0" smtClean="0">
                <a:solidFill>
                  <a:srgbClr val="2C3592"/>
                </a:solidFill>
              </a:rPr>
              <a:t> is generally in better agreement with in-situ </a:t>
            </a:r>
            <a:r>
              <a:rPr lang="en-GB" sz="1800" b="0" dirty="0">
                <a:solidFill>
                  <a:srgbClr val="2C3592"/>
                </a:solidFill>
              </a:rPr>
              <a:t>data </a:t>
            </a:r>
            <a:r>
              <a:rPr lang="en-GB" sz="1800" b="0" dirty="0" smtClean="0">
                <a:solidFill>
                  <a:srgbClr val="2C3592"/>
                </a:solidFill>
              </a:rPr>
              <a:t>than the ERA-Interim O</a:t>
            </a:r>
            <a:r>
              <a:rPr lang="en-GB" sz="1800" b="0" baseline="-25000" dirty="0">
                <a:solidFill>
                  <a:srgbClr val="2C3592"/>
                </a:solidFill>
              </a:rPr>
              <a:t>3</a:t>
            </a:r>
            <a:r>
              <a:rPr lang="en-GB" sz="1800" b="0" dirty="0" smtClean="0">
                <a:solidFill>
                  <a:srgbClr val="2C3592"/>
                </a:solidFill>
              </a:rPr>
              <a:t> </a:t>
            </a:r>
            <a:r>
              <a:rPr lang="en-GB" sz="1800" b="0" smtClean="0">
                <a:solidFill>
                  <a:srgbClr val="2C3592"/>
                </a:solidFill>
              </a:rPr>
              <a:t>reanalyses were.</a:t>
            </a:r>
            <a:endParaRPr lang="en-GB" sz="1800" b="0" dirty="0" smtClean="0">
              <a:solidFill>
                <a:srgbClr val="2C3592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A study to possibly use the CCI SST product was also </a:t>
            </a:r>
            <a:r>
              <a:rPr lang="en-GB" sz="2000" dirty="0" smtClean="0">
                <a:solidFill>
                  <a:schemeClr val="tx1"/>
                </a:solidFill>
              </a:rPr>
              <a:t>performed, but in the end not </a:t>
            </a:r>
            <a:r>
              <a:rPr lang="en-GB" sz="2000" dirty="0">
                <a:solidFill>
                  <a:schemeClr val="tx1"/>
                </a:solidFill>
              </a:rPr>
              <a:t>considered because:</a:t>
            </a:r>
          </a:p>
          <a:p>
            <a:pPr marL="914400" lvl="1" indent="-4572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800" b="0" dirty="0">
                <a:solidFill>
                  <a:srgbClr val="2C3592"/>
                </a:solidFill>
              </a:rPr>
              <a:t>The time span was not long very </a:t>
            </a:r>
            <a:r>
              <a:rPr lang="en-GB" sz="1800" b="0" dirty="0" smtClean="0">
                <a:solidFill>
                  <a:srgbClr val="2C3592"/>
                </a:solidFill>
              </a:rPr>
              <a:t>long; </a:t>
            </a:r>
            <a:endParaRPr lang="en-GB" sz="1800" b="0" dirty="0">
              <a:solidFill>
                <a:srgbClr val="2C3592"/>
              </a:solidFill>
              <a:sym typeface="Wingdings" panose="05000000000000000000" pitchFamily="2" charset="2"/>
            </a:endParaRPr>
          </a:p>
          <a:p>
            <a:pPr marL="914400" lvl="1" indent="-4572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800" b="0" dirty="0">
                <a:solidFill>
                  <a:srgbClr val="2C3592"/>
                </a:solidFill>
                <a:sym typeface="Wingdings" panose="05000000000000000000" pitchFamily="2" charset="2"/>
              </a:rPr>
              <a:t>Not enough consistency in time with the ~NRT product (OSTIA</a:t>
            </a:r>
            <a:r>
              <a:rPr lang="en-GB" sz="1800" b="0" dirty="0" smtClean="0">
                <a:solidFill>
                  <a:srgbClr val="2C3592"/>
                </a:solidFill>
                <a:sym typeface="Wingdings" panose="05000000000000000000" pitchFamily="2" charset="2"/>
              </a:rPr>
              <a:t>). </a:t>
            </a:r>
            <a:endParaRPr lang="en-GB" sz="1800" b="0" dirty="0">
              <a:solidFill>
                <a:srgbClr val="2C3592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200" b="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200" b="0" dirty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20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92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3044825"/>
            <a:ext cx="8420100" cy="1362075"/>
          </a:xfrm>
        </p:spPr>
        <p:txBody>
          <a:bodyPr/>
          <a:lstStyle/>
          <a:p>
            <a:pPr algn="ctr"/>
            <a:r>
              <a:rPr lang="en-GB" dirty="0" smtClean="0"/>
              <a:t>Extra slides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6159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358877" y="1333799"/>
            <a:ext cx="9361713" cy="4777749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marL="342900" indent="-342900">
              <a:spcBef>
                <a:spcPts val="2400"/>
              </a:spcBef>
              <a:spcAft>
                <a:spcPts val="2400"/>
              </a:spcAft>
              <a:buClr>
                <a:schemeClr val="tx1"/>
              </a:buClr>
              <a:buFont typeface="Wingdings" charset="2"/>
              <a:buChar char="§"/>
              <a:defRPr/>
            </a:pPr>
            <a:r>
              <a:rPr lang="en-US" sz="24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Introduction on ERA5 </a:t>
            </a:r>
          </a:p>
          <a:p>
            <a:pPr marL="342900" indent="-342900">
              <a:spcBef>
                <a:spcPts val="2400"/>
              </a:spcBef>
              <a:spcAft>
                <a:spcPts val="2400"/>
              </a:spcAft>
              <a:buClr>
                <a:schemeClr val="tx1"/>
              </a:buClr>
              <a:buFont typeface="Wingdings" charset="2"/>
              <a:buChar char="§"/>
              <a:defRPr/>
            </a:pPr>
            <a:r>
              <a:rPr lang="en-US" sz="24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A successful story: how the CMUG O</a:t>
            </a:r>
            <a:r>
              <a:rPr lang="en-US" sz="2400" b="0" kern="0" baseline="-2500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3</a:t>
            </a:r>
            <a:r>
              <a:rPr lang="en-US" sz="24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assessment (WP3.2) fed into the ERA5 production</a:t>
            </a:r>
          </a:p>
          <a:p>
            <a:pPr marL="342900" indent="-342900">
              <a:spcBef>
                <a:spcPts val="2400"/>
              </a:spcBef>
              <a:spcAft>
                <a:spcPts val="2400"/>
              </a:spcAft>
              <a:buClr>
                <a:schemeClr val="tx1"/>
              </a:buClr>
              <a:buFont typeface="Wingdings" charset="2"/>
              <a:buChar char="§"/>
              <a:defRPr/>
            </a:pPr>
            <a:r>
              <a:rPr lang="en-US" sz="2400" b="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T</a:t>
            </a:r>
            <a:r>
              <a:rPr lang="en-US" sz="24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he reasons behind </a:t>
            </a:r>
            <a:r>
              <a:rPr lang="en-US" sz="2400" b="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a </a:t>
            </a:r>
            <a:r>
              <a:rPr lang="en-US" sz="24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“less-successful” study: the (reanalysis) user perspective</a:t>
            </a: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endParaRPr lang="en-US" sz="24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800" i="1" kern="0" dirty="0" smtClean="0">
                <a:solidFill>
                  <a:schemeClr val="bg1"/>
                </a:solidFill>
              </a:rPr>
              <a:t>Content</a:t>
            </a:r>
            <a:endParaRPr lang="en-US" sz="2800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0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-103732" y="291737"/>
            <a:ext cx="4061777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smtClean="0">
                <a:solidFill>
                  <a:schemeClr val="bg1"/>
                </a:solidFill>
              </a:rPr>
              <a:t>Some results: GOME2 TCO3 RR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03"/>
          <a:stretch/>
        </p:blipFill>
        <p:spPr>
          <a:xfrm>
            <a:off x="294299" y="1010496"/>
            <a:ext cx="7967083" cy="25579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81233" y="4498009"/>
                <a:ext cx="4378734" cy="8099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charset="0"/>
                      </a:rPr>
                      <m:t>𝑴𝑪𝑨𝑭</m:t>
                    </m:r>
                    <m:r>
                      <a:rPr lang="en-GB" b="1" i="1" smtClean="0">
                        <a:latin typeface="Cambria Math" charset="0"/>
                      </a:rPr>
                      <m:t>=&lt;</m:t>
                    </m:r>
                    <m:f>
                      <m:fPr>
                        <m:ctrlPr>
                          <a:rPr lang="bg-BG" b="1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nary>
                          <m:naryPr>
                            <m:limLoc m:val="undOvr"/>
                            <m:ctrlPr>
                              <a:rPr lang="is-IS" b="1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GB" b="1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𝒑</m:t>
                            </m:r>
                          </m:sub>
                          <m:sup/>
                          <m:e>
                            <m:r>
                              <a:rPr lang="en-GB" b="1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𝒎𝒊𝒏</m:t>
                            </m:r>
                            <m:d>
                              <m:dPr>
                                <m:ctrlPr>
                                  <a:rPr lang="is-IS" b="1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pt-BR" b="1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b="1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GB" b="1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𝑶</m:t>
                                        </m:r>
                                      </m:e>
                                      <m:sub>
                                        <m:r>
                                          <a:rPr lang="en-GB" b="1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𝟑</m:t>
                                        </m:r>
                                      </m:sub>
                                      <m:sup>
                                        <m:r>
                                          <a:rPr lang="en-GB" b="1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𝒐𝒃𝒔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is-IS" b="1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b="1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𝒑</m:t>
                                        </m:r>
                                      </m:e>
                                    </m:d>
                                    <m:r>
                                      <a:rPr lang="en-GB" b="1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,</m:t>
                                    </m:r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𝑶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𝟑</m:t>
                                        </m:r>
                                      </m:sub>
                                      <m:sup>
                                        <m:r>
                                          <a:rPr lang="en-GB" b="1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𝒂𝒏𝒂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is-IS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𝒑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d>
                            <m:r>
                              <a:rPr lang="en-GB" b="1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𝒅𝒑</m:t>
                            </m:r>
                          </m:e>
                        </m:nary>
                      </m:num>
                      <m:den>
                        <m:nary>
                          <m:naryPr>
                            <m:limLoc m:val="undOvr"/>
                            <m:ctrlPr>
                              <a:rPr lang="is-I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GB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𝒑</m:t>
                            </m:r>
                          </m:sub>
                          <m:sup/>
                          <m:e>
                            <m:r>
                              <a:rPr lang="en-GB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𝒎</m:t>
                            </m:r>
                            <m:r>
                              <a:rPr lang="en-GB" b="1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𝒂𝒙</m:t>
                            </m:r>
                            <m:d>
                              <m:dPr>
                                <m:ctrlPr>
                                  <a:rPr lang="is-IS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pt-BR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𝑶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𝟑</m:t>
                                        </m:r>
                                      </m:sub>
                                      <m:sup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𝒐𝒃𝒔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is-IS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𝒑</m:t>
                                        </m:r>
                                      </m:e>
                                    </m:d>
                                    <m:r>
                                      <a:rPr lang="en-GB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,</m:t>
                                    </m:r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𝑶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𝟑</m:t>
                                        </m:r>
                                      </m:sub>
                                      <m:sup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𝒂𝒏𝒂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is-IS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𝒑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d>
                            <m:r>
                              <a:rPr lang="en-GB" b="1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𝒅𝒑</m:t>
                            </m:r>
                          </m:e>
                        </m:nary>
                      </m:den>
                    </m:f>
                  </m:oMath>
                </a14:m>
                <a:r>
                  <a:rPr lang="en-US" dirty="0" smtClean="0"/>
                  <a:t>&gt;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33" y="4498009"/>
                <a:ext cx="4378734" cy="809965"/>
              </a:xfrm>
              <a:prstGeom prst="rect">
                <a:avLst/>
              </a:prstGeom>
              <a:blipFill rotWithShape="0">
                <a:blip r:embed="rId4"/>
                <a:stretch>
                  <a:fillRect r="-37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7" t="50000" r="17150"/>
          <a:stretch/>
        </p:blipFill>
        <p:spPr>
          <a:xfrm>
            <a:off x="193973" y="3727061"/>
            <a:ext cx="5288353" cy="25707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29956" y="3954724"/>
            <a:ext cx="391453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Mean Common Area Fraction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47332" y="5584057"/>
                <a:ext cx="3731150" cy="3231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0</m:t>
                    </m:r>
                    <m:r>
                      <a:rPr lang="hr-HR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r>
                      <a:rPr lang="en-GB" b="1" i="1" smtClean="0">
                        <a:latin typeface="Cambria Math" charset="0"/>
                      </a:rPr>
                      <m:t>𝑴𝑪𝑨𝑭</m:t>
                    </m:r>
                    <m:r>
                      <a:rPr lang="en-GB" b="0" i="1" smtClean="0">
                        <a:latin typeface="Cambria Math" charset="0"/>
                      </a:rPr>
                      <m:t>&lt;1</m:t>
                    </m:r>
                  </m:oMath>
                </a14:m>
                <a:r>
                  <a:rPr lang="en-US" b="0" dirty="0" smtClean="0"/>
                  <a:t> (</a:t>
                </a:r>
                <a:r>
                  <a:rPr lang="en-US" b="0" u="sng" dirty="0" smtClean="0"/>
                  <a:t>Perfect match</a:t>
                </a:r>
                <a:r>
                  <a:rPr lang="en-US" b="0" dirty="0" smtClean="0"/>
                  <a:t>)</a:t>
                </a:r>
                <a:endParaRPr lang="en-US" b="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332" y="5584057"/>
                <a:ext cx="3731150" cy="323165"/>
              </a:xfrm>
              <a:prstGeom prst="rect">
                <a:avLst/>
              </a:prstGeom>
              <a:blipFill rotWithShape="0">
                <a:blip r:embed="rId5"/>
                <a:stretch>
                  <a:fillRect l="-490" t="-26415" r="-4412" b="-50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88274" y="854999"/>
            <a:ext cx="168920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60-90N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99892" y="841936"/>
            <a:ext cx="2551357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solidFill>
                  <a:srgbClr val="C00000"/>
                </a:solidFill>
              </a:rPr>
              <a:t>30S-30N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56" y="3552289"/>
            <a:ext cx="207619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30-60S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40035" y="842269"/>
            <a:ext cx="1593668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30-60N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68134" y="3545438"/>
            <a:ext cx="2154588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60-90S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520" y="601303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Aug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91468" y="602891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Sep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08095" y="6046963"/>
            <a:ext cx="56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smtClean="0">
                <a:solidFill>
                  <a:schemeClr val="tx1"/>
                </a:solidFill>
              </a:rPr>
              <a:t>Oct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257182" y="1270496"/>
            <a:ext cx="5529663" cy="1285087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8358661" y="1747663"/>
            <a:ext cx="1471230" cy="1074186"/>
            <a:chOff x="8409186" y="1290463"/>
            <a:chExt cx="1471230" cy="1074186"/>
          </a:xfrm>
        </p:grpSpPr>
        <p:sp>
          <p:nvSpPr>
            <p:cNvPr id="21" name="Rectangle 20"/>
            <p:cNvSpPr/>
            <p:nvPr/>
          </p:nvSpPr>
          <p:spPr bwMode="auto">
            <a:xfrm>
              <a:off x="8420989" y="1428066"/>
              <a:ext cx="140400" cy="140292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1" i="0" u="none" strike="noStrike" cap="none" normalizeH="0" baseline="0" smtClean="0">
                <a:ln>
                  <a:noFill/>
                </a:ln>
                <a:solidFill>
                  <a:srgbClr val="00468C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Triangle 21"/>
            <p:cNvSpPr/>
            <p:nvPr/>
          </p:nvSpPr>
          <p:spPr bwMode="auto">
            <a:xfrm>
              <a:off x="8409186" y="1776545"/>
              <a:ext cx="173109" cy="130629"/>
            </a:xfrm>
            <a:prstGeom prst="triangle">
              <a:avLst/>
            </a:prstGeom>
            <a:noFill/>
            <a:ln w="25400">
              <a:solidFill>
                <a:srgbClr val="0432FF"/>
              </a:solidFill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1" i="0" u="none" strike="noStrike" cap="none" normalizeH="0" baseline="0" smtClean="0">
                <a:ln>
                  <a:noFill/>
                </a:ln>
                <a:solidFill>
                  <a:srgbClr val="0432FF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5-Point Star 22"/>
            <p:cNvSpPr/>
            <p:nvPr/>
          </p:nvSpPr>
          <p:spPr bwMode="auto">
            <a:xfrm>
              <a:off x="8437290" y="2121987"/>
              <a:ext cx="117568" cy="122539"/>
            </a:xfrm>
            <a:prstGeom prst="star5">
              <a:avLst/>
            </a:prstGeom>
            <a:noFill/>
            <a:ln w="41275">
              <a:solidFill>
                <a:srgbClr val="FF0000"/>
              </a:solidFill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1" i="0" u="none" strike="noStrike" cap="none" normalizeH="0" baseline="0" smtClean="0">
                <a:ln>
                  <a:noFill/>
                </a:ln>
                <a:solidFill>
                  <a:srgbClr val="00468C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823589" y="1290463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chemeClr val="tx1"/>
                  </a:solidFill>
                </a:rPr>
                <a:t>CTRL</a:t>
              </a:r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732275" y="1643380"/>
              <a:ext cx="10953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0432FF"/>
                  </a:solidFill>
                </a:rPr>
                <a:t>G2T-CCI</a:t>
              </a:r>
              <a:endParaRPr lang="en-US" sz="1800" dirty="0">
                <a:solidFill>
                  <a:srgbClr val="0432FF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720996" y="1995317"/>
              <a:ext cx="1159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FF0000"/>
                  </a:solidFill>
                </a:rPr>
                <a:t>G2T-SAF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755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596" y="1013939"/>
            <a:ext cx="7369191" cy="5435788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51482" y="223799"/>
            <a:ext cx="4061777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ERA5 O</a:t>
            </a:r>
            <a:r>
              <a:rPr lang="en-US" sz="2000" i="1" kern="0" baseline="-25000" dirty="0" smtClean="0">
                <a:solidFill>
                  <a:schemeClr val="bg1"/>
                </a:solidFill>
              </a:rPr>
              <a:t>3 </a:t>
            </a:r>
            <a:r>
              <a:rPr lang="en-US" sz="2000" i="1" kern="0" dirty="0" smtClean="0">
                <a:solidFill>
                  <a:schemeClr val="bg1"/>
                </a:solidFill>
              </a:rPr>
              <a:t>distribution </a:t>
            </a:r>
            <a:endParaRPr lang="en-US" sz="2000" i="1" kern="0" baseline="-25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70158" y="1009937"/>
            <a:ext cx="7716644" cy="17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43403" y="3710512"/>
            <a:ext cx="7716644" cy="17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39806" y="3467106"/>
            <a:ext cx="188865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Apr-Jun 2009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305863" y="878041"/>
            <a:ext cx="25513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30S-30N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8142" y="3593071"/>
            <a:ext cx="20761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30-60S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9406" y="876941"/>
            <a:ext cx="15936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30-60N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4247" y="3594497"/>
            <a:ext cx="21545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60-90S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0319" y="5744460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26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1795" y="5744466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21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21303" y="3026879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98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04409" y="3016515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16</a:t>
            </a:r>
            <a:endParaRPr lang="en-US" sz="1800" dirty="0">
              <a:solidFill>
                <a:srgbClr val="2C35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3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02" y="904858"/>
            <a:ext cx="7382349" cy="5558649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51482" y="223799"/>
            <a:ext cx="4061777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ERA5 O</a:t>
            </a:r>
            <a:r>
              <a:rPr lang="en-US" sz="2000" i="1" kern="0" baseline="-25000" dirty="0" smtClean="0">
                <a:solidFill>
                  <a:schemeClr val="bg1"/>
                </a:solidFill>
              </a:rPr>
              <a:t>3 </a:t>
            </a:r>
            <a:r>
              <a:rPr lang="en-US" sz="2000" i="1" kern="0" dirty="0" smtClean="0">
                <a:solidFill>
                  <a:schemeClr val="bg1"/>
                </a:solidFill>
              </a:rPr>
              <a:t>distribution </a:t>
            </a:r>
            <a:endParaRPr lang="en-US" sz="2000" i="1" kern="0" baseline="-25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70158" y="1009937"/>
            <a:ext cx="7716644" cy="17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43403" y="3710512"/>
            <a:ext cx="7716644" cy="17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41409" y="3467106"/>
            <a:ext cx="188705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Oct-Dec 2009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305863" y="878041"/>
            <a:ext cx="25513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30S-30N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8142" y="3593071"/>
            <a:ext cx="20761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30-60S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9406" y="876941"/>
            <a:ext cx="15936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30-60N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4247" y="3594497"/>
            <a:ext cx="21545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2C3592"/>
                </a:solidFill>
              </a:rPr>
              <a:t>60-90S</a:t>
            </a:r>
            <a:endParaRPr lang="en-US" dirty="0">
              <a:solidFill>
                <a:srgbClr val="2C359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0319" y="5744460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27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1795" y="5744466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24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21303" y="3026879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56</a:t>
            </a:r>
            <a:endParaRPr lang="en-US" sz="1800" dirty="0">
              <a:solidFill>
                <a:srgbClr val="2C359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04409" y="3016515"/>
            <a:ext cx="637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2C3592"/>
                </a:solidFill>
              </a:rPr>
              <a:t>20</a:t>
            </a:r>
            <a:endParaRPr lang="en-US" sz="1800" dirty="0">
              <a:solidFill>
                <a:srgbClr val="2C35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674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79484" y="215553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GB" sz="2400" i="1" dirty="0">
                <a:solidFill>
                  <a:schemeClr val="bg1"/>
                </a:solidFill>
              </a:rPr>
              <a:t>Lessons learnt </a:t>
            </a:r>
            <a:r>
              <a:rPr lang="en-GB" sz="2400" i="1">
                <a:solidFill>
                  <a:schemeClr val="bg1"/>
                </a:solidFill>
              </a:rPr>
              <a:t>from </a:t>
            </a:r>
            <a:r>
              <a:rPr lang="en-GB" sz="2400" i="1" smtClean="0">
                <a:solidFill>
                  <a:schemeClr val="bg1"/>
                </a:solidFill>
              </a:rPr>
              <a:t>ERA-Interim</a:t>
            </a:r>
            <a:endParaRPr lang="en-US" sz="22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40" y="1082402"/>
            <a:ext cx="7884000" cy="48917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6440" y="946952"/>
            <a:ext cx="1332000" cy="421072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Drift due to CO</a:t>
            </a:r>
            <a:r>
              <a:rPr lang="en-GB" sz="1250" b="1" baseline="-25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loss in PMR cell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4435" y="1514391"/>
            <a:ext cx="1602486" cy="228712"/>
          </a:xfrm>
          <a:prstGeom prst="rect">
            <a:avLst/>
          </a:prstGeom>
          <a:solidFill>
            <a:srgbClr val="0B6192"/>
          </a:solidFill>
        </p:spPr>
        <p:txBody>
          <a:bodyPr wrap="non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Drift due to H</a:t>
            </a:r>
            <a:r>
              <a:rPr lang="en-GB" sz="1250" b="1" baseline="-25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loss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88731" y="2144391"/>
            <a:ext cx="2232000" cy="472368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Drift due to increase in unadjusted radiosonde data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07040" y="2999878"/>
            <a:ext cx="1512000" cy="613433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Underestimation by model of Pinatubo warming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7040" y="3188391"/>
            <a:ext cx="1260000" cy="421072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Assimilation of GPS RO data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09040" y="5438391"/>
            <a:ext cx="1728000" cy="421072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heating change due to orbital drift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45125" y="4682430"/>
            <a:ext cx="1332000" cy="421072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Drift due to fixed CO</a:t>
            </a:r>
            <a:r>
              <a:rPr lang="en-GB" sz="1250" b="1" baseline="-250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RTTOV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5040" y="4478124"/>
            <a:ext cx="1584000" cy="421072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HIRS spectral response functions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5040" y="4749257"/>
            <a:ext cx="770400" cy="421072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TIROS-N data poor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5513" y="6407472"/>
            <a:ext cx="4765427" cy="30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6232248" y="5552746"/>
            <a:ext cx="2628000" cy="613433"/>
          </a:xfrm>
          <a:prstGeom prst="rect">
            <a:avLst/>
          </a:prstGeom>
          <a:solidFill>
            <a:srgbClr val="0B6192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125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Drift in data from MSU and early AMSU-A instruments due to frequency shifts of local oscillator</a:t>
            </a:r>
            <a:endParaRPr lang="en-GB" sz="125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484" y="6308707"/>
            <a:ext cx="6218784" cy="523220"/>
          </a:xfrm>
          <a:prstGeom prst="rect">
            <a:avLst/>
          </a:prstGeom>
          <a:solidFill>
            <a:schemeClr val="bg1"/>
          </a:solidFill>
          <a:ln w="31750">
            <a:solidFill>
              <a:schemeClr val="tx2"/>
            </a:solidFill>
          </a:ln>
        </p:spPr>
        <p:txBody>
          <a:bodyPr wrap="square" lIns="0" rtlCol="0">
            <a:spAutoFit/>
          </a:bodyPr>
          <a:lstStyle/>
          <a:p>
            <a:pPr algn="ctr"/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Dee and Uppala (2009), Kobayashi </a:t>
            </a:r>
            <a:r>
              <a:rPr lang="en-GB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(2009), Lu and Bell (2014),</a:t>
            </a:r>
          </a:p>
          <a:p>
            <a:pPr algn="ctr"/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Nash and Saunders (2013), Saunders </a:t>
            </a:r>
            <a:r>
              <a:rPr lang="en-GB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(2013), Simmons </a:t>
            </a:r>
            <a:r>
              <a:rPr lang="en-GB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(2014)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15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7" y="304800"/>
            <a:ext cx="3684494" cy="358588"/>
          </a:xfrm>
        </p:spPr>
        <p:txBody>
          <a:bodyPr>
            <a:noAutofit/>
          </a:bodyPr>
          <a:lstStyle/>
          <a:p>
            <a:r>
              <a:rPr lang="en-US" sz="2000" i="1" dirty="0" smtClean="0">
                <a:solidFill>
                  <a:schemeClr val="bg1"/>
                </a:solidFill>
              </a:rPr>
              <a:t>Rationale behind reanalysis:</a:t>
            </a:r>
            <a:br>
              <a:rPr lang="en-US" sz="2000" i="1" dirty="0" smtClean="0">
                <a:solidFill>
                  <a:schemeClr val="bg1"/>
                </a:solidFill>
              </a:rPr>
            </a:br>
            <a:r>
              <a:rPr lang="en-US" sz="2000" i="1" dirty="0" smtClean="0">
                <a:solidFill>
                  <a:schemeClr val="bg1"/>
                </a:solidFill>
              </a:rPr>
              <a:t>Consistency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108575" name="Rectangle 31"/>
          <p:cNvSpPr>
            <a:spLocks noChangeArrowheads="1"/>
          </p:cNvSpPr>
          <p:nvPr/>
        </p:nvSpPr>
        <p:spPr bwMode="auto">
          <a:xfrm>
            <a:off x="7390122" y="3244877"/>
            <a:ext cx="181822" cy="41767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GB" dirty="0"/>
          </a:p>
        </p:txBody>
      </p:sp>
      <p:pic>
        <p:nvPicPr>
          <p:cNvPr id="12" name="Picture 11" descr="scores.png"/>
          <p:cNvPicPr>
            <a:picLocks noChangeAspect="1"/>
          </p:cNvPicPr>
          <p:nvPr/>
        </p:nvPicPr>
        <p:blipFill>
          <a:blip r:embed="rId3" cstate="print"/>
          <a:srcRect t="15350" b="5901"/>
          <a:stretch>
            <a:fillRect/>
          </a:stretch>
        </p:blipFill>
        <p:spPr>
          <a:xfrm>
            <a:off x="4707876" y="1075314"/>
            <a:ext cx="4637612" cy="5161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7159" y="1741443"/>
            <a:ext cx="4371472" cy="3631763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/>
            <a:r>
              <a:rPr lang="en-GB" sz="1800" dirty="0">
                <a:solidFill>
                  <a:srgbClr val="C00000"/>
                </a:solidFill>
              </a:rPr>
              <a:t>Consistent reconstruction of the </a:t>
            </a:r>
            <a:r>
              <a:rPr lang="en-GB" sz="1800" dirty="0" smtClean="0">
                <a:solidFill>
                  <a:srgbClr val="C00000"/>
                </a:solidFill>
              </a:rPr>
              <a:t>atmosphere, waves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(and ocean)</a:t>
            </a:r>
            <a:r>
              <a:rPr lang="en-GB" sz="1800" dirty="0">
                <a:solidFill>
                  <a:srgbClr val="C20000"/>
                </a:solidFill>
              </a:rPr>
              <a:t>:</a:t>
            </a:r>
          </a:p>
          <a:p>
            <a:pPr algn="l"/>
            <a:r>
              <a:rPr lang="en-GB" sz="1800" dirty="0">
                <a:solidFill>
                  <a:srgbClr val="0F3692"/>
                </a:solidFill>
              </a:rPr>
              <a:t> </a:t>
            </a:r>
          </a:p>
          <a:p>
            <a:pPr algn="l">
              <a:buFont typeface="Arial" pitchFamily="34" charset="0"/>
              <a:buChar char="•"/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merge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observations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into </a:t>
            </a:r>
            <a:r>
              <a:rPr lang="en-GB" sz="1600" i="1" dirty="0">
                <a:solidFill>
                  <a:srgbClr val="C00000"/>
                </a:solidFill>
              </a:rPr>
              <a:t>global fields,</a:t>
            </a:r>
          </a:p>
          <a:p>
            <a:pPr algn="l"/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using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the </a:t>
            </a:r>
            <a:r>
              <a:rPr lang="en-GB" sz="1600" i="1" dirty="0">
                <a:solidFill>
                  <a:srgbClr val="C00000"/>
                </a:solidFill>
              </a:rPr>
              <a:t>laws of </a:t>
            </a:r>
            <a:r>
              <a:rPr lang="en-GB" sz="1600" i="1" dirty="0" smtClean="0">
                <a:solidFill>
                  <a:srgbClr val="C00000"/>
                </a:solidFill>
              </a:rPr>
              <a:t>physics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appropriate </a:t>
            </a:r>
            <a:r>
              <a:rPr lang="en-GB" sz="1600" i="1" dirty="0">
                <a:solidFill>
                  <a:srgbClr val="C00000"/>
                </a:solidFill>
              </a:rPr>
              <a:t>bias </a:t>
            </a:r>
            <a:r>
              <a:rPr lang="en-GB" sz="1600" i="1" dirty="0" smtClean="0">
                <a:solidFill>
                  <a:srgbClr val="C00000"/>
                </a:solidFill>
              </a:rPr>
              <a:t>correction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scheme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maintain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the </a:t>
            </a:r>
            <a:r>
              <a:rPr lang="en-GB" sz="1600" i="1" dirty="0">
                <a:solidFill>
                  <a:srgbClr val="C00000"/>
                </a:solidFill>
              </a:rPr>
              <a:t>same system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over the entire </a:t>
            </a:r>
          </a:p>
          <a:p>
            <a:pPr algn="l"/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  reanalysis period.</a:t>
            </a:r>
          </a:p>
          <a:p>
            <a:pPr algn="l"/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buClr>
                <a:srgbClr val="0F3692"/>
              </a:buClr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At lower resolution to </a:t>
            </a:r>
            <a:r>
              <a:rPr lang="en-GB" sz="1600" i="1" dirty="0">
                <a:solidFill>
                  <a:srgbClr val="C00000"/>
                </a:solidFill>
              </a:rPr>
              <a:t>keep affordable</a:t>
            </a:r>
          </a:p>
          <a:p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Status and </a:t>
            </a:r>
            <a:r>
              <a:rPr lang="en-US" sz="2000" i="1" kern="0" dirty="0">
                <a:solidFill>
                  <a:schemeClr val="bg1"/>
                </a:solidFill>
              </a:rPr>
              <a:t>R</a:t>
            </a:r>
            <a:r>
              <a:rPr lang="en-US" sz="2000" i="1" kern="0" dirty="0" smtClean="0">
                <a:solidFill>
                  <a:schemeClr val="bg1"/>
                </a:solidFill>
              </a:rPr>
              <a:t>oad </a:t>
            </a:r>
            <a:r>
              <a:rPr lang="en-US" sz="2000" i="1" kern="0" dirty="0">
                <a:solidFill>
                  <a:schemeClr val="bg1"/>
                </a:solidFill>
              </a:rPr>
              <a:t>M</a:t>
            </a:r>
            <a:r>
              <a:rPr lang="en-US" sz="2000" i="1" kern="0" dirty="0" smtClean="0">
                <a:solidFill>
                  <a:schemeClr val="bg1"/>
                </a:solidFill>
              </a:rPr>
              <a:t>ap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Most of the preparations have been completed</a:t>
            </a:r>
            <a:endParaRPr lang="en-US" sz="20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Building the system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Scanning the 40-year period, and address issues in the observing system 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Monitoring tools, quality checks, checks that all data are ingested</a:t>
            </a:r>
          </a:p>
          <a:p>
            <a:pPr marL="454025" lvl="1" indent="0">
              <a:buClr>
                <a:schemeClr val="tx1"/>
              </a:buClr>
              <a:buNone/>
            </a:pPr>
            <a:endParaRPr lang="en-US" sz="18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>
              <a:buClr>
                <a:schemeClr val="tx1"/>
              </a:buClr>
              <a:buFont typeface="Wingdings" charset="2"/>
              <a:buChar char="§"/>
            </a:pP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The first two production streams are in production, 3</a:t>
            </a:r>
            <a:r>
              <a:rPr lang="en-US" sz="2000" b="0" kern="0" baseline="3000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rd</a:t>
            </a: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+4</a:t>
            </a:r>
            <a:r>
              <a:rPr lang="en-US" sz="2000" b="0" kern="0" baseline="3000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</a:t>
            </a: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 prepared</a:t>
            </a: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454025" lvl="1" indent="0">
              <a:buClr>
                <a:schemeClr val="tx1"/>
              </a:buClr>
              <a:buNone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2010-NRT stream to be released near the end of 2016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1979-2009 released end 2017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Continuation in NRT</a:t>
            </a:r>
          </a:p>
        </p:txBody>
      </p:sp>
    </p:spTree>
    <p:extLst>
      <p:ext uri="{BB962C8B-B14F-4D97-AF65-F5344CB8AC3E}">
        <p14:creationId xmlns:p14="http://schemas.microsoft.com/office/powerpoint/2010/main" val="8507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ERA5: the ERA-Interim replacement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78915"/>
              </p:ext>
            </p:extLst>
          </p:nvPr>
        </p:nvGraphicFramePr>
        <p:xfrm>
          <a:off x="484578" y="830672"/>
          <a:ext cx="8641492" cy="6013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793"/>
                <a:gridCol w="2258916"/>
                <a:gridCol w="4229783"/>
              </a:tblGrid>
              <a:tr h="4388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ERA-Interim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ERA5</a:t>
                      </a:r>
                      <a:endParaRPr lang="en-US" dirty="0"/>
                    </a:p>
                  </a:txBody>
                  <a:tcPr/>
                </a:tc>
              </a:tr>
              <a:tr h="43881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Period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1979 - 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1979 - present</a:t>
                      </a:r>
                    </a:p>
                  </a:txBody>
                  <a:tcPr/>
                </a:tc>
              </a:tr>
              <a:tr h="43881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Start of production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August 2006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Jan 2016, 1979-NRT end 2017 </a:t>
                      </a:r>
                    </a:p>
                  </a:txBody>
                  <a:tcPr/>
                </a:tc>
              </a:tr>
              <a:tr h="43881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Assimilation</a:t>
                      </a:r>
                      <a:r>
                        <a:rPr lang="en-US" sz="1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system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2006 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baseline="0" dirty="0" smtClean="0">
                          <a:solidFill>
                            <a:schemeClr val="dk1"/>
                          </a:solidFill>
                        </a:rPr>
                        <a:t>Current state of the art</a:t>
                      </a:r>
                      <a:endParaRPr lang="en-US" sz="1400" b="1" i="1" baseline="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865612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Model input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(radiation and surface)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As in operations, </a:t>
                      </a:r>
                    </a:p>
                    <a:p>
                      <a:r>
                        <a:rPr lang="en-US" sz="1400" i="1" dirty="0" smtClean="0">
                          <a:solidFill>
                            <a:srgbClr val="215968"/>
                          </a:solidFill>
                        </a:rPr>
                        <a:t>(inconsistent</a:t>
                      </a:r>
                      <a:r>
                        <a:rPr lang="en-US" sz="1400" i="1" baseline="0" dirty="0" smtClean="0">
                          <a:solidFill>
                            <a:srgbClr val="215968"/>
                          </a:solidFill>
                        </a:rPr>
                        <a:t> sea surface temperature)</a:t>
                      </a:r>
                      <a:endParaRPr lang="en-US" sz="1400" i="1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Appropriate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for c</a:t>
                      </a:r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limate</a:t>
                      </a:r>
                      <a:r>
                        <a:rPr lang="en-US" sz="1400" dirty="0" smtClean="0"/>
                        <a:t>, e.g.,</a:t>
                      </a:r>
                    </a:p>
                    <a:p>
                      <a:r>
                        <a:rPr lang="en-US" sz="1400" baseline="0" dirty="0" smtClean="0"/>
                        <a:t>evolution greenhouse gases, volcanic eruptions, sea surface temperature and sea ice</a:t>
                      </a:r>
                    </a:p>
                  </a:txBody>
                  <a:tcPr/>
                </a:tc>
              </a:tr>
              <a:tr h="613142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Spatial resolution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79</a:t>
                      </a:r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 km globally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60 levels to 10 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32 km globally</a:t>
                      </a:r>
                    </a:p>
                    <a:p>
                      <a:r>
                        <a:rPr lang="en-US" sz="1400" dirty="0" smtClean="0"/>
                        <a:t>137 </a:t>
                      </a:r>
                      <a:r>
                        <a:rPr lang="en-US" sz="1400" baseline="0" dirty="0" smtClean="0"/>
                        <a:t>levels to</a:t>
                      </a:r>
                      <a:r>
                        <a:rPr lang="en-US" sz="1400" dirty="0" smtClean="0"/>
                        <a:t> 1 Pa</a:t>
                      </a:r>
                      <a:endParaRPr lang="en-US" sz="1400" baseline="0" dirty="0" smtClean="0">
                        <a:solidFill>
                          <a:srgbClr val="7F7F7F"/>
                        </a:solidFill>
                      </a:endParaRPr>
                    </a:p>
                  </a:txBody>
                  <a:tcPr/>
                </a:tc>
              </a:tr>
              <a:tr h="438817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Uncertainty estimate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Based on a 10-member 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ensemble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at 64 km</a:t>
                      </a:r>
                    </a:p>
                  </a:txBody>
                  <a:tcPr/>
                </a:tc>
              </a:tr>
              <a:tr h="438817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Land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Component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79km</a:t>
                      </a:r>
                      <a:endParaRPr lang="en-US" sz="1400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&lt;32km, TBC</a:t>
                      </a:r>
                    </a:p>
                  </a:txBody>
                  <a:tcPr/>
                </a:tc>
              </a:tr>
              <a:tr h="613142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Output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frequency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6-hourly</a:t>
                      </a:r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 Analysis fields</a:t>
                      </a:r>
                      <a:endParaRPr lang="en-US" sz="1400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Hourly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(three-hourly for the ensemble),</a:t>
                      </a:r>
                    </a:p>
                    <a:p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Extended list of parameters  </a:t>
                      </a:r>
                    </a:p>
                    <a:p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~ 5 </a:t>
                      </a:r>
                      <a:r>
                        <a:rPr lang="en-US" sz="1400" b="1" i="1" baseline="0" dirty="0" err="1" smtClean="0">
                          <a:solidFill>
                            <a:srgbClr val="C00000"/>
                          </a:solidFill>
                        </a:rPr>
                        <a:t>Peta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Byte</a:t>
                      </a:r>
                    </a:p>
                  </a:txBody>
                  <a:tcPr/>
                </a:tc>
              </a:tr>
              <a:tr h="438817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Extra Observations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Mostly ERA-40</a:t>
                      </a:r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, </a:t>
                      </a:r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GTS</a:t>
                      </a:r>
                      <a:endParaRPr lang="en-US" sz="1400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Various </a:t>
                      </a:r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reprocessed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CDRs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latest instruments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613142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Variational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Bias</a:t>
                      </a:r>
                      <a:r>
                        <a:rPr lang="en-US" sz="1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corrections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Satellite radiances</a:t>
                      </a:r>
                    </a:p>
                    <a:p>
                      <a:r>
                        <a:rPr lang="en-US" sz="1400" baseline="0" dirty="0" err="1" smtClean="0">
                          <a:solidFill>
                            <a:srgbClr val="215968"/>
                          </a:solidFill>
                        </a:rPr>
                        <a:t>Radiosondes</a:t>
                      </a:r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: RASE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Also </a:t>
                      </a:r>
                      <a:r>
                        <a:rPr lang="en-US" sz="1400" baseline="0" dirty="0" smtClean="0"/>
                        <a:t>ozone, aircraft, surface pressure,</a:t>
                      </a:r>
                    </a:p>
                    <a:p>
                      <a:r>
                        <a:rPr lang="en-US" sz="1400" baseline="0" dirty="0" err="1" smtClean="0"/>
                        <a:t>Radiosondes</a:t>
                      </a:r>
                      <a:r>
                        <a:rPr lang="en-US" sz="1400" baseline="0" dirty="0" smtClean="0"/>
                        <a:t>: RICH + Solar-Elevation (RISE)</a:t>
                      </a:r>
                    </a:p>
                    <a:p>
                      <a:r>
                        <a:rPr lang="en-US" sz="1400" baseline="0" dirty="0" smtClean="0"/>
                        <a:t>                       operational bias control from 2015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What is new in ERA5?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0" b="-1767"/>
          <a:stretch/>
        </p:blipFill>
        <p:spPr>
          <a:xfrm>
            <a:off x="3604169" y="971776"/>
            <a:ext cx="6155848" cy="5506026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04414" y="972155"/>
            <a:ext cx="3686550" cy="2561295"/>
            <a:chOff x="181414" y="1010655"/>
            <a:chExt cx="3686550" cy="2561295"/>
          </a:xfrm>
        </p:grpSpPr>
        <p:sp>
          <p:nvSpPr>
            <p:cNvPr id="11" name="Rectangle 10"/>
            <p:cNvSpPr/>
            <p:nvPr/>
          </p:nvSpPr>
          <p:spPr>
            <a:xfrm>
              <a:off x="438253" y="1325181"/>
              <a:ext cx="342971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Radiances: SSM/I brightness temp from CM-SAF</a:t>
              </a:r>
              <a:endParaRPr lang="en-GB" sz="1000" b="1" dirty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METEOSAT from EUMETSAT</a:t>
              </a:r>
            </a:p>
            <a:p>
              <a:pPr algn="l"/>
              <a:endParaRPr lang="en-GB" sz="1000" dirty="0" smtClean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Atmospheric motion vector winds: METEOSAT, GMS/GOES-9/MTSAT, GOES-8 to 15, AVHRR METOP and NOAA</a:t>
              </a:r>
            </a:p>
            <a:p>
              <a:pPr algn="l"/>
              <a:endParaRPr lang="en-GB" sz="1000" dirty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en-GB" sz="1000" dirty="0" err="1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Scatterometers</a:t>
              </a:r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: ASCAT-A, ERS 1/2 soil moisture</a:t>
              </a:r>
            </a:p>
            <a:p>
              <a:pPr algn="l"/>
              <a:endParaRPr lang="en-GB" sz="1000" dirty="0" smtClean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Radio Occultation: METOP GRAS, COSMIC, CHAMP, GRACE, SAC-C, TERRASAR-x</a:t>
              </a:r>
            </a:p>
            <a:p>
              <a:pPr algn="l"/>
              <a:endParaRPr lang="en-GB" sz="1000" dirty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Ozone: NIMBUS-7, EP TOMS, ERS-2 GOME, ENVISAT SCIAMACHY, Aura MLS, OMI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1414" y="1010655"/>
              <a:ext cx="3399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800" dirty="0" smtClean="0"/>
                <a:t>Newly reprocessed data sets</a:t>
              </a:r>
              <a:endParaRPr lang="en-GB" sz="1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49856" y="3675250"/>
            <a:ext cx="3441968" cy="1407148"/>
            <a:chOff x="226856" y="4820653"/>
            <a:chExt cx="3441968" cy="1407148"/>
          </a:xfrm>
        </p:grpSpPr>
        <p:sp>
          <p:nvSpPr>
            <p:cNvPr id="13" name="TextBox 12"/>
            <p:cNvSpPr txBox="1"/>
            <p:nvPr/>
          </p:nvSpPr>
          <p:spPr>
            <a:xfrm>
              <a:off x="226856" y="4820653"/>
              <a:ext cx="34419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800" dirty="0" smtClean="0"/>
                <a:t>Data not used by ERA-Interim</a:t>
              </a:r>
            </a:p>
            <a:p>
              <a:pPr algn="l"/>
              <a:r>
                <a:rPr lang="en-GB" sz="1400" dirty="0" smtClean="0"/>
                <a:t>(due to lack of infrastructure)</a:t>
              </a:r>
              <a:endParaRPr lang="en-GB" sz="1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7503" y="5429525"/>
              <a:ext cx="25362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IASI, ASCAT, ATMS, </a:t>
              </a:r>
              <a:r>
                <a:rPr lang="en-GB" sz="1000" dirty="0" err="1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Cris</a:t>
              </a:r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, </a:t>
              </a:r>
              <a:r>
                <a:rPr lang="en-GB" sz="1000" dirty="0" err="1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Himawari</a:t>
              </a:r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, …</a:t>
              </a:r>
              <a:endParaRPr lang="en-GB" sz="1000" dirty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4127" y="5704581"/>
              <a:ext cx="29592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400" i="1" dirty="0" smtClean="0"/>
                <a:t>Typically the latest instruments: </a:t>
              </a:r>
            </a:p>
            <a:p>
              <a:pPr algn="l"/>
              <a:r>
                <a:rPr lang="en-GB" sz="1400" i="1" dirty="0" smtClean="0">
                  <a:solidFill>
                    <a:srgbClr val="C00000"/>
                  </a:solidFill>
                </a:rPr>
                <a:t>ERA5 is more </a:t>
              </a:r>
              <a:r>
                <a:rPr lang="en-GB" sz="1400" i="1" smtClean="0">
                  <a:solidFill>
                    <a:srgbClr val="C00000"/>
                  </a:solidFill>
                </a:rPr>
                <a:t>future proof!</a:t>
              </a:r>
              <a:endParaRPr lang="en-GB" sz="1400" i="1" dirty="0" smtClean="0">
                <a:solidFill>
                  <a:srgbClr val="C00000"/>
                </a:solidFill>
              </a:endParaRPr>
            </a:p>
          </p:txBody>
        </p:sp>
      </p:grp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7647" y="28555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The evolving observing system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10127" y="5282686"/>
            <a:ext cx="2492990" cy="939866"/>
            <a:chOff x="210127" y="5282686"/>
            <a:chExt cx="2492990" cy="939866"/>
          </a:xfrm>
        </p:grpSpPr>
        <p:sp>
          <p:nvSpPr>
            <p:cNvPr id="19" name="TextBox 18"/>
            <p:cNvSpPr txBox="1"/>
            <p:nvPr/>
          </p:nvSpPr>
          <p:spPr>
            <a:xfrm>
              <a:off x="210127" y="5282686"/>
              <a:ext cx="2492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800" dirty="0" smtClean="0"/>
                <a:t>Improved data usage</a:t>
              </a:r>
              <a:endParaRPr lang="en-GB" sz="18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1896" y="5668554"/>
              <a:ext cx="216758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1000" dirty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a</a:t>
              </a:r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ll-sky vs clear-sky assimilation,</a:t>
              </a:r>
            </a:p>
            <a:p>
              <a:pPr algn="l"/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latest radiative transfer function,</a:t>
              </a:r>
            </a:p>
            <a:p>
              <a:pPr algn="l"/>
              <a:r>
                <a:rPr lang="en-GB" sz="1000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…</a:t>
              </a:r>
              <a:endParaRPr lang="en-GB" sz="1000" dirty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766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830" y="215900"/>
            <a:ext cx="3685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The ERA5 archive in the make</a:t>
            </a:r>
            <a:endParaRPr lang="en-US" sz="180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10" y="1039610"/>
            <a:ext cx="3060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Hourly reanalysis fields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" t="26948" r="2369" b="4394"/>
          <a:stretch/>
        </p:blipFill>
        <p:spPr>
          <a:xfrm>
            <a:off x="212968" y="1466985"/>
            <a:ext cx="4840293" cy="257985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3" name="Oval 2"/>
          <p:cNvSpPr/>
          <p:nvPr/>
        </p:nvSpPr>
        <p:spPr bwMode="auto">
          <a:xfrm>
            <a:off x="3667227" y="2164176"/>
            <a:ext cx="558265" cy="334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2346957" y="2191451"/>
            <a:ext cx="558265" cy="30712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8122" y="3405823"/>
            <a:ext cx="9555875" cy="3090504"/>
            <a:chOff x="218122" y="3405823"/>
            <a:chExt cx="9555875" cy="3090504"/>
          </a:xfrm>
        </p:grpSpPr>
        <p:grpSp>
          <p:nvGrpSpPr>
            <p:cNvPr id="30" name="Group 29"/>
            <p:cNvGrpSpPr/>
            <p:nvPr/>
          </p:nvGrpSpPr>
          <p:grpSpPr>
            <a:xfrm>
              <a:off x="218122" y="3405823"/>
              <a:ext cx="9555875" cy="3090504"/>
              <a:chOff x="218122" y="3405823"/>
              <a:chExt cx="9555875" cy="3090504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18" t="27822" r="3347" b="4187"/>
              <a:stretch/>
            </p:blipFill>
            <p:spPr>
              <a:xfrm>
                <a:off x="5344604" y="3829802"/>
                <a:ext cx="4338334" cy="2543161"/>
              </a:xfrm>
              <a:prstGeom prst="rect">
                <a:avLst/>
              </a:prstGeom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5942499" y="3405823"/>
                <a:ext cx="383149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000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Observation feedback archive</a:t>
                </a:r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98" t="34679" r="3008" b="6549"/>
              <a:stretch/>
            </p:blipFill>
            <p:spPr>
              <a:xfrm>
                <a:off x="218122" y="4368430"/>
                <a:ext cx="4844766" cy="2127897"/>
              </a:xfrm>
              <a:prstGeom prst="rect">
                <a:avLst/>
              </a:prstGeom>
            </p:spPr>
          </p:pic>
          <p:cxnSp>
            <p:nvCxnSpPr>
              <p:cNvPr id="20" name="Straight Arrow Connector 19"/>
              <p:cNvCxnSpPr/>
              <p:nvPr/>
            </p:nvCxnSpPr>
            <p:spPr bwMode="auto">
              <a:xfrm flipH="1">
                <a:off x="4033816" y="5250056"/>
                <a:ext cx="4023359" cy="87681"/>
              </a:xfrm>
              <a:prstGeom prst="straightConnector1">
                <a:avLst/>
              </a:prstGeom>
              <a:noFill/>
              <a:ln w="4127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9" name="Oval 18"/>
            <p:cNvSpPr/>
            <p:nvPr/>
          </p:nvSpPr>
          <p:spPr bwMode="auto">
            <a:xfrm>
              <a:off x="8430142" y="4482260"/>
              <a:ext cx="887113" cy="354209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100" b="1" i="0" u="none" strike="noStrike" cap="none" normalizeH="0" baseline="0" smtClean="0">
                <a:ln>
                  <a:noFill/>
                </a:ln>
                <a:solidFill>
                  <a:srgbClr val="00468C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752094" y="1365649"/>
            <a:ext cx="5671950" cy="1727449"/>
            <a:chOff x="3488144" y="1412784"/>
            <a:chExt cx="5671950" cy="1727449"/>
          </a:xfrm>
        </p:grpSpPr>
        <p:sp>
          <p:nvSpPr>
            <p:cNvPr id="22" name="TextBox 21"/>
            <p:cNvSpPr txBox="1"/>
            <p:nvPr/>
          </p:nvSpPr>
          <p:spPr>
            <a:xfrm>
              <a:off x="5208601" y="1412784"/>
              <a:ext cx="39180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b="1" i="1" dirty="0">
                  <a:solidFill>
                    <a:srgbClr val="0900C0"/>
                  </a:solidFill>
                </a:rPr>
                <a:t>ERA5</a:t>
              </a:r>
              <a:r>
                <a:rPr lang="en-GB" sz="1100" i="1" dirty="0"/>
                <a:t> 2-metre temperature compared </a:t>
              </a:r>
              <a:r>
                <a:rPr lang="en-GB" sz="1100" b="1" i="1" dirty="0"/>
                <a:t>to independent data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3488144" y="1690468"/>
              <a:ext cx="5671950" cy="1449765"/>
              <a:chOff x="3488144" y="1690468"/>
              <a:chExt cx="5671950" cy="1449765"/>
            </a:xfrm>
          </p:grpSpPr>
          <p:cxnSp>
            <p:nvCxnSpPr>
              <p:cNvPr id="24" name="Straight Arrow Connector 23"/>
              <p:cNvCxnSpPr>
                <a:endCxn id="25" idx="1"/>
              </p:cNvCxnSpPr>
              <p:nvPr/>
            </p:nvCxnSpPr>
            <p:spPr bwMode="auto">
              <a:xfrm flipV="1">
                <a:off x="3488144" y="2415351"/>
                <a:ext cx="1529766" cy="238446"/>
              </a:xfrm>
              <a:prstGeom prst="straightConnector1">
                <a:avLst/>
              </a:prstGeom>
              <a:noFill/>
              <a:ln w="4127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7910" y="1690468"/>
                <a:ext cx="4142184" cy="144976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96484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64713" y="1302225"/>
            <a:ext cx="5085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solidFill>
                  <a:srgbClr val="376092"/>
                </a:solidFill>
                <a:cs typeface="Times New Roman" pitchFamily="18" charset="0"/>
              </a:rPr>
              <a:t>Spread in Surface Pressure (</a:t>
            </a:r>
            <a:r>
              <a:rPr lang="en-GB" sz="2400" dirty="0" err="1" smtClean="0">
                <a:solidFill>
                  <a:srgbClr val="376092"/>
                </a:solidFill>
                <a:cs typeface="Times New Roman" pitchFamily="18" charset="0"/>
              </a:rPr>
              <a:t>hPa</a:t>
            </a:r>
            <a:r>
              <a:rPr lang="en-GB" sz="2400" dirty="0" smtClean="0">
                <a:solidFill>
                  <a:srgbClr val="376092"/>
                </a:solidFill>
                <a:cs typeface="Times New Roman" pitchFamily="18" charset="0"/>
              </a:rPr>
              <a:t>)</a:t>
            </a:r>
            <a:endParaRPr lang="en-GB" sz="2400" dirty="0">
              <a:solidFill>
                <a:srgbClr val="376092"/>
              </a:solidFill>
              <a:cs typeface="Times New Roman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New: Uncertainty </a:t>
            </a:r>
            <a:r>
              <a:rPr lang="en-US" sz="2000" i="1" kern="0" dirty="0">
                <a:solidFill>
                  <a:schemeClr val="bg1"/>
                </a:solidFill>
              </a:rPr>
              <a:t>E</a:t>
            </a:r>
            <a:r>
              <a:rPr lang="en-US" sz="2000" i="1" kern="0" dirty="0" smtClean="0">
                <a:solidFill>
                  <a:schemeClr val="bg1"/>
                </a:solidFill>
              </a:rPr>
              <a:t>stimate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7" t="28477" r="6822" b="4082"/>
          <a:stretch/>
        </p:blipFill>
        <p:spPr>
          <a:xfrm>
            <a:off x="48582" y="2932142"/>
            <a:ext cx="4894201" cy="27011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" t="27807" r="6342" b="2740"/>
          <a:stretch/>
        </p:blipFill>
        <p:spPr>
          <a:xfrm>
            <a:off x="4952408" y="2912892"/>
            <a:ext cx="4920303" cy="27660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02712" y="2417153"/>
            <a:ext cx="22154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 smtClean="0">
                <a:solidFill>
                  <a:srgbClr val="C00000"/>
                </a:solidFill>
                <a:cs typeface="Times New Roman" pitchFamily="18" charset="0"/>
              </a:rPr>
              <a:t>January 1979</a:t>
            </a:r>
            <a:endParaRPr lang="en-GB" sz="2000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79505" y="2415553"/>
            <a:ext cx="1344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 smtClean="0">
                <a:solidFill>
                  <a:srgbClr val="C00000"/>
                </a:solidFill>
                <a:cs typeface="Times New Roman" pitchFamily="18" charset="0"/>
              </a:rPr>
              <a:t>July 2014</a:t>
            </a:r>
            <a:endParaRPr lang="en-GB" sz="2000" dirty="0">
              <a:solidFill>
                <a:srgbClr val="C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86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1887" y="1476103"/>
            <a:ext cx="9137124" cy="4030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0" dirty="0">
                <a:solidFill>
                  <a:schemeClr val="tx1"/>
                </a:solidFill>
              </a:rPr>
              <a:t>ERA5 is a global, atmospheric reanalysis covering the satellite era that will replace ERA-Interim.</a:t>
            </a: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0" dirty="0">
                <a:solidFill>
                  <a:schemeClr val="tx1"/>
                </a:solidFill>
              </a:rPr>
              <a:t>It is produced by ECMWF on behalf of the EU and as part of the Copernicus Climate Change Service (C3S</a:t>
            </a:r>
            <a:r>
              <a:rPr lang="en-GB" sz="2400" b="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0" dirty="0" smtClean="0">
                <a:solidFill>
                  <a:schemeClr val="tx1"/>
                </a:solidFill>
              </a:rPr>
              <a:t>The ERA5 temporal coverage will extend over: </a:t>
            </a:r>
            <a:endParaRPr lang="en-GB" sz="2400" b="0" dirty="0">
              <a:solidFill>
                <a:schemeClr val="tx1"/>
              </a:solidFill>
            </a:endParaRPr>
          </a:p>
          <a:p>
            <a:pPr marL="628650" lvl="1" indent="-185738" algn="just">
              <a:lnSpc>
                <a:spcPct val="114000"/>
              </a:lnSpc>
              <a:spcBef>
                <a:spcPts val="300"/>
              </a:spcBef>
              <a:buFont typeface="Arial Unicode MS" pitchFamily="34" charset="-128"/>
              <a:buChar char="̶"/>
              <a:tabLst>
                <a:tab pos="1328738" algn="l"/>
              </a:tabLst>
            </a:pPr>
            <a:r>
              <a:rPr lang="en-GB" sz="2000" dirty="0">
                <a:solidFill>
                  <a:schemeClr val="tx1"/>
                </a:solidFill>
              </a:rPr>
              <a:t>the </a:t>
            </a:r>
            <a:r>
              <a:rPr lang="en-GB" sz="2000" dirty="0" smtClean="0">
                <a:solidFill>
                  <a:schemeClr val="tx1"/>
                </a:solidFill>
              </a:rPr>
              <a:t>satellite era (i.e. period </a:t>
            </a:r>
            <a:r>
              <a:rPr lang="en-GB" sz="2000" dirty="0">
                <a:solidFill>
                  <a:schemeClr val="tx1"/>
                </a:solidFill>
              </a:rPr>
              <a:t>from 1979 </a:t>
            </a:r>
            <a:r>
              <a:rPr lang="en-GB" sz="2000" dirty="0" smtClean="0">
                <a:solidFill>
                  <a:schemeClr val="tx1"/>
                </a:solidFill>
              </a:rPr>
              <a:t>onwards) with a prompt </a:t>
            </a:r>
            <a:r>
              <a:rPr lang="en-GB" sz="2000" dirty="0">
                <a:solidFill>
                  <a:schemeClr val="tx1"/>
                </a:solidFill>
              </a:rPr>
              <a:t>operational extension forward in </a:t>
            </a:r>
            <a:r>
              <a:rPr lang="en-GB" sz="2000" dirty="0" smtClean="0">
                <a:solidFill>
                  <a:schemeClr val="tx1"/>
                </a:solidFill>
              </a:rPr>
              <a:t>time</a:t>
            </a:r>
          </a:p>
          <a:p>
            <a:pPr marL="628650" lvl="1" indent="-185738" algn="just">
              <a:lnSpc>
                <a:spcPct val="110000"/>
              </a:lnSpc>
              <a:spcBef>
                <a:spcPts val="300"/>
              </a:spcBef>
              <a:buFont typeface="Arial Unicode MS" pitchFamily="34" charset="-128"/>
              <a:buChar char="̶"/>
              <a:tabLst>
                <a:tab pos="1328738" algn="l"/>
              </a:tabLst>
            </a:pPr>
            <a:endParaRPr lang="en-GB" sz="1000" dirty="0">
              <a:solidFill>
                <a:schemeClr val="tx1"/>
              </a:solidFill>
            </a:endParaRPr>
          </a:p>
          <a:p>
            <a:pPr marL="628650" lvl="1" indent="-185738" algn="just">
              <a:spcBef>
                <a:spcPts val="300"/>
              </a:spcBef>
              <a:buFont typeface="Arial Unicode MS" pitchFamily="34" charset="-128"/>
              <a:buChar char="̶"/>
              <a:tabLst>
                <a:tab pos="1328738" algn="l"/>
              </a:tabLst>
            </a:pPr>
            <a:r>
              <a:rPr lang="en-GB" sz="2000" dirty="0" smtClean="0">
                <a:solidFill>
                  <a:schemeClr val="tx1"/>
                </a:solidFill>
              </a:rPr>
              <a:t>Likely extension </a:t>
            </a:r>
            <a:r>
              <a:rPr lang="en-GB" sz="2000" dirty="0">
                <a:solidFill>
                  <a:schemeClr val="tx1"/>
                </a:solidFill>
              </a:rPr>
              <a:t>backwards in </a:t>
            </a:r>
            <a:r>
              <a:rPr lang="en-GB" sz="2000" dirty="0" smtClean="0">
                <a:solidFill>
                  <a:schemeClr val="tx1"/>
                </a:solidFill>
              </a:rPr>
              <a:t>time (1950-1978)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400" i="1" kern="0" dirty="0" smtClean="0">
                <a:solidFill>
                  <a:schemeClr val="bg1"/>
                </a:solidFill>
              </a:rPr>
              <a:t>ERA5</a:t>
            </a:r>
            <a:endParaRPr lang="en-US" sz="2400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8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Status and </a:t>
            </a:r>
            <a:r>
              <a:rPr lang="en-US" sz="2000" i="1" kern="0" dirty="0">
                <a:solidFill>
                  <a:schemeClr val="bg1"/>
                </a:solidFill>
              </a:rPr>
              <a:t>R</a:t>
            </a:r>
            <a:r>
              <a:rPr lang="en-US" sz="2000" i="1" kern="0" dirty="0" smtClean="0">
                <a:solidFill>
                  <a:schemeClr val="bg1"/>
                </a:solidFill>
              </a:rPr>
              <a:t>oad </a:t>
            </a:r>
            <a:r>
              <a:rPr lang="en-US" sz="2000" i="1" kern="0" dirty="0">
                <a:solidFill>
                  <a:schemeClr val="bg1"/>
                </a:solidFill>
              </a:rPr>
              <a:t>M</a:t>
            </a:r>
            <a:r>
              <a:rPr lang="en-US" sz="2000" i="1" kern="0" dirty="0" smtClean="0">
                <a:solidFill>
                  <a:schemeClr val="bg1"/>
                </a:solidFill>
              </a:rPr>
              <a:t>ap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1248979" y="969429"/>
            <a:ext cx="8280031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Arial" charset="0"/>
              <a:buChar char="•"/>
            </a:pP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Most of the preparations have been completed</a:t>
            </a:r>
            <a:endParaRPr lang="en-US" sz="20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Arial" charset="0"/>
              <a:buChar char="•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Building the system</a:t>
            </a:r>
          </a:p>
          <a:p>
            <a:pPr lvl="1">
              <a:buClr>
                <a:schemeClr val="tx1"/>
              </a:buClr>
              <a:buFont typeface="Arial" charset="0"/>
              <a:buChar char="•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Scanning the 40-year period, and address issues in the observing system </a:t>
            </a:r>
          </a:p>
          <a:p>
            <a:pPr lvl="1">
              <a:buClr>
                <a:schemeClr val="tx1"/>
              </a:buClr>
              <a:buFont typeface="Arial" charset="0"/>
              <a:buChar char="•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Monitoring tools, quality checks, checks that all data are ingested</a:t>
            </a:r>
          </a:p>
          <a:p>
            <a:pPr marL="454025" lvl="1" indent="0">
              <a:buClr>
                <a:schemeClr val="tx1"/>
              </a:buClr>
              <a:buNone/>
            </a:pPr>
            <a:endParaRPr lang="en-US" sz="18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>
              <a:buClr>
                <a:schemeClr val="tx1"/>
              </a:buClr>
              <a:buFont typeface="Arial" charset="0"/>
              <a:buChar char="•"/>
            </a:pP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The first two production streams are in production, 3</a:t>
            </a:r>
            <a:r>
              <a:rPr lang="en-US" sz="2000" b="0" kern="0" baseline="3000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rd</a:t>
            </a: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+4</a:t>
            </a:r>
            <a:r>
              <a:rPr lang="en-US" sz="2000" b="0" kern="0" baseline="3000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</a:t>
            </a: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 prepared</a:t>
            </a: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454025" lvl="1" indent="0">
              <a:buClr>
                <a:schemeClr val="tx1"/>
              </a:buClr>
              <a:buNone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2010-NRT stream to be released near the end of 2016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1979-2009 released end 2017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Continuation in NRT</a:t>
            </a:r>
          </a:p>
        </p:txBody>
      </p:sp>
    </p:spTree>
    <p:extLst>
      <p:ext uri="{BB962C8B-B14F-4D97-AF65-F5344CB8AC3E}">
        <p14:creationId xmlns:p14="http://schemas.microsoft.com/office/powerpoint/2010/main" val="22613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" t="13974" r="1807" b="5125"/>
          <a:stretch/>
        </p:blipFill>
        <p:spPr>
          <a:xfrm>
            <a:off x="4957459" y="3485836"/>
            <a:ext cx="4680000" cy="288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93640" y="960473"/>
            <a:ext cx="773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indent="-41910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solidFill>
                  <a:srgbClr val="376092"/>
                </a:solidFill>
                <a:cs typeface="Times New Roman" pitchFamily="18" charset="0"/>
              </a:rPr>
              <a:t>Some initial verification of the 2014-NRT stream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Forecast skill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52768" y="1674433"/>
            <a:ext cx="45846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Scores not far from ECMWF operational</a:t>
            </a:r>
          </a:p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Much better than for ERA-Interim</a:t>
            </a:r>
          </a:p>
        </p:txBody>
      </p:sp>
      <p:sp>
        <p:nvSpPr>
          <p:cNvPr id="8" name="Rectangle 7"/>
          <p:cNvSpPr/>
          <p:nvPr/>
        </p:nvSpPr>
        <p:spPr>
          <a:xfrm>
            <a:off x="5067514" y="2415805"/>
            <a:ext cx="39312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>
                <a:solidFill>
                  <a:srgbClr val="376092"/>
                </a:solidFill>
                <a:cs typeface="Times New Roman" pitchFamily="18" charset="0"/>
              </a:rPr>
              <a:t>F</a:t>
            </a: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or Hurricane Arthur you miss the</a:t>
            </a:r>
          </a:p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>
                <a:solidFill>
                  <a:srgbClr val="376092"/>
                </a:solidFill>
                <a:cs typeface="Times New Roman" pitchFamily="18" charset="0"/>
              </a:rPr>
              <a:t>o</a:t>
            </a: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perational resolution, </a:t>
            </a:r>
          </a:p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but better than ERA-Interim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" t="13493" r="2501" b="5467"/>
          <a:stretch/>
        </p:blipFill>
        <p:spPr>
          <a:xfrm>
            <a:off x="103770" y="1478740"/>
            <a:ext cx="4608000" cy="2880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2628" y="3771570"/>
            <a:ext cx="3556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500 </a:t>
            </a:r>
            <a:r>
              <a:rPr lang="en-GB" sz="1800" dirty="0" err="1" smtClean="0">
                <a:solidFill>
                  <a:srgbClr val="376092"/>
                </a:solidFill>
                <a:cs typeface="Times New Roman" pitchFamily="18" charset="0"/>
              </a:rPr>
              <a:t>hPa</a:t>
            </a: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 </a:t>
            </a:r>
            <a:r>
              <a:rPr lang="en-GB" sz="1800" dirty="0" err="1" smtClean="0">
                <a:solidFill>
                  <a:srgbClr val="376092"/>
                </a:solidFill>
                <a:cs typeface="Times New Roman" pitchFamily="18" charset="0"/>
              </a:rPr>
              <a:t>Geopotential</a:t>
            </a: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, </a:t>
            </a:r>
            <a:r>
              <a:rPr lang="en-GB" sz="1800" dirty="0" err="1" smtClean="0">
                <a:solidFill>
                  <a:srgbClr val="376092"/>
                </a:solidFill>
                <a:cs typeface="Times New Roman" pitchFamily="18" charset="0"/>
              </a:rPr>
              <a:t>SHem</a:t>
            </a:r>
            <a:endParaRPr lang="en-GB" sz="1800" dirty="0" smtClean="0">
              <a:solidFill>
                <a:srgbClr val="376092"/>
              </a:solidFill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32425" y="5768471"/>
            <a:ext cx="3556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indent="-41910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500 </a:t>
            </a:r>
            <a:r>
              <a:rPr lang="en-GB" sz="1800" dirty="0" err="1" smtClean="0">
                <a:solidFill>
                  <a:srgbClr val="376092"/>
                </a:solidFill>
                <a:cs typeface="Times New Roman" pitchFamily="18" charset="0"/>
              </a:rPr>
              <a:t>hPa</a:t>
            </a: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 </a:t>
            </a:r>
            <a:r>
              <a:rPr lang="en-GB" sz="1800" dirty="0" err="1" smtClean="0">
                <a:solidFill>
                  <a:srgbClr val="376092"/>
                </a:solidFill>
                <a:cs typeface="Times New Roman" pitchFamily="18" charset="0"/>
              </a:rPr>
              <a:t>Geopotential</a:t>
            </a:r>
            <a:r>
              <a:rPr lang="en-GB" sz="1800" dirty="0" smtClean="0">
                <a:solidFill>
                  <a:srgbClr val="376092"/>
                </a:solidFill>
                <a:cs typeface="Times New Roman" pitchFamily="18" charset="0"/>
              </a:rPr>
              <a:t>, Europe</a:t>
            </a:r>
          </a:p>
        </p:txBody>
      </p:sp>
    </p:spTree>
    <p:extLst>
      <p:ext uri="{BB962C8B-B14F-4D97-AF65-F5344CB8AC3E}">
        <p14:creationId xmlns:p14="http://schemas.microsoft.com/office/powerpoint/2010/main" val="384976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95009" y="1007111"/>
            <a:ext cx="3562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Acknowledgements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852" y="1531243"/>
            <a:ext cx="9610323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800" dirty="0" smtClean="0"/>
              <a:t>Dick Dee, Adrian Simmons, Paul </a:t>
            </a:r>
            <a:r>
              <a:rPr lang="en-GB" sz="1800" dirty="0" err="1" smtClean="0"/>
              <a:t>Poli</a:t>
            </a:r>
            <a:r>
              <a:rPr lang="en-GB" sz="1800" dirty="0" smtClean="0"/>
              <a:t>,</a:t>
            </a:r>
          </a:p>
          <a:p>
            <a:pPr algn="ctr"/>
            <a:r>
              <a:rPr lang="en-GB" sz="1800" dirty="0" smtClean="0"/>
              <a:t>Carole </a:t>
            </a:r>
            <a:r>
              <a:rPr lang="en-GB" sz="1800" dirty="0" err="1" smtClean="0"/>
              <a:t>Peubey</a:t>
            </a:r>
            <a:r>
              <a:rPr lang="en-GB" sz="1800" dirty="0" smtClean="0"/>
              <a:t>, Cornel </a:t>
            </a:r>
            <a:r>
              <a:rPr lang="en-GB" sz="1800" dirty="0" err="1" smtClean="0"/>
              <a:t>Soci</a:t>
            </a:r>
            <a:r>
              <a:rPr lang="en-GB" sz="1800" dirty="0" smtClean="0"/>
              <a:t>, Paul </a:t>
            </a:r>
            <a:r>
              <a:rPr lang="en-GB" sz="1800" dirty="0" err="1" smtClean="0"/>
              <a:t>Berrisford</a:t>
            </a:r>
            <a:r>
              <a:rPr lang="en-GB" sz="1800" dirty="0" smtClean="0"/>
              <a:t>, </a:t>
            </a:r>
            <a:r>
              <a:rPr lang="en-GB" sz="1800" dirty="0" err="1" smtClean="0"/>
              <a:t>Iryna</a:t>
            </a:r>
            <a:r>
              <a:rPr lang="en-GB" sz="1800" dirty="0" smtClean="0"/>
              <a:t> </a:t>
            </a:r>
            <a:r>
              <a:rPr lang="en-GB" sz="1800" dirty="0" err="1" smtClean="0"/>
              <a:t>Rozum</a:t>
            </a:r>
            <a:r>
              <a:rPr lang="en-GB" sz="1800" dirty="0" smtClean="0"/>
              <a:t>, </a:t>
            </a:r>
            <a:r>
              <a:rPr lang="en-GB" sz="1800" dirty="0" err="1" smtClean="0"/>
              <a:t>Andras</a:t>
            </a:r>
            <a:r>
              <a:rPr lang="en-GB" sz="1800" dirty="0" smtClean="0"/>
              <a:t> </a:t>
            </a:r>
            <a:r>
              <a:rPr lang="en-GB" sz="1800" dirty="0" err="1" smtClean="0"/>
              <a:t>Horanyi</a:t>
            </a:r>
            <a:r>
              <a:rPr lang="en-GB" sz="1800" dirty="0" smtClean="0"/>
              <a:t>, </a:t>
            </a:r>
          </a:p>
          <a:p>
            <a:pPr algn="ctr"/>
            <a:r>
              <a:rPr lang="en-GB" sz="1800" dirty="0"/>
              <a:t>J</a:t>
            </a:r>
            <a:r>
              <a:rPr lang="en-GB" sz="1800" dirty="0" smtClean="0"/>
              <a:t>oaquin </a:t>
            </a:r>
            <a:r>
              <a:rPr lang="en-GB" sz="1800" dirty="0" err="1" smtClean="0"/>
              <a:t>Sabater</a:t>
            </a:r>
            <a:r>
              <a:rPr lang="en-GB" sz="1800" dirty="0" smtClean="0"/>
              <a:t>, </a:t>
            </a:r>
            <a:r>
              <a:rPr lang="en-GB" sz="1800" dirty="0" err="1" smtClean="0"/>
              <a:t>Gionata</a:t>
            </a:r>
            <a:r>
              <a:rPr lang="en-GB" sz="1800" dirty="0" smtClean="0"/>
              <a:t> </a:t>
            </a:r>
            <a:r>
              <a:rPr lang="en-GB" sz="1800" dirty="0" err="1" smtClean="0"/>
              <a:t>Biavati</a:t>
            </a:r>
            <a:r>
              <a:rPr lang="en-GB" sz="1800" dirty="0" smtClean="0"/>
              <a:t>, </a:t>
            </a:r>
            <a:r>
              <a:rPr lang="en-GB" sz="1800" dirty="0" err="1" smtClean="0"/>
              <a:t>Raluca</a:t>
            </a:r>
            <a:r>
              <a:rPr lang="en-GB" sz="1800" dirty="0" smtClean="0"/>
              <a:t> </a:t>
            </a:r>
            <a:r>
              <a:rPr lang="en-GB" sz="1800" dirty="0" err="1" smtClean="0"/>
              <a:t>Radu</a:t>
            </a:r>
            <a:r>
              <a:rPr lang="en-GB" sz="1800" dirty="0" smtClean="0"/>
              <a:t>, Eduardo </a:t>
            </a:r>
            <a:r>
              <a:rPr lang="en-GB" sz="1800" dirty="0" err="1" smtClean="0"/>
              <a:t>Damasio</a:t>
            </a:r>
            <a:r>
              <a:rPr lang="en-GB" sz="1800" dirty="0" smtClean="0"/>
              <a:t>-Da-Costa,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 smtClean="0"/>
              <a:t>Shoji </a:t>
            </a:r>
            <a:r>
              <a:rPr lang="en-GB" sz="1800" dirty="0" err="1"/>
              <a:t>Hirahara</a:t>
            </a:r>
            <a:r>
              <a:rPr lang="en-GB" sz="1800" dirty="0"/>
              <a:t>, Rossana Dragani, </a:t>
            </a:r>
          </a:p>
          <a:p>
            <a:pPr algn="ctr"/>
            <a:r>
              <a:rPr lang="en-GB" sz="1800" dirty="0" smtClean="0"/>
              <a:t>Patrick </a:t>
            </a:r>
            <a:r>
              <a:rPr lang="en-GB" sz="1800" dirty="0" err="1"/>
              <a:t>Laloyaux</a:t>
            </a:r>
            <a:r>
              <a:rPr lang="en-GB" sz="1800" dirty="0"/>
              <a:t>, Sami Saarinen, </a:t>
            </a:r>
            <a:r>
              <a:rPr lang="en-GB" sz="1800" dirty="0" err="1"/>
              <a:t>Dinand</a:t>
            </a:r>
            <a:r>
              <a:rPr lang="en-GB" sz="1800" dirty="0"/>
              <a:t> </a:t>
            </a:r>
            <a:r>
              <a:rPr lang="en-GB" sz="1800" dirty="0" err="1"/>
              <a:t>Schepers</a:t>
            </a:r>
            <a:r>
              <a:rPr lang="en-GB" sz="1800" dirty="0"/>
              <a:t>, Per Dahlgren,</a:t>
            </a:r>
          </a:p>
          <a:p>
            <a:pPr algn="ctr"/>
            <a:r>
              <a:rPr lang="en-GB" sz="1800" dirty="0"/>
              <a:t>Marco Milan, Leo </a:t>
            </a:r>
            <a:r>
              <a:rPr lang="en-GB" sz="1800" dirty="0" err="1"/>
              <a:t>Haimberger</a:t>
            </a:r>
            <a:r>
              <a:rPr lang="en-GB" sz="1800" dirty="0"/>
              <a:t> (</a:t>
            </a:r>
            <a:r>
              <a:rPr lang="en-GB" sz="1800" dirty="0" err="1"/>
              <a:t>Uni</a:t>
            </a:r>
            <a:r>
              <a:rPr lang="en-GB" sz="1800" dirty="0"/>
              <a:t> Vienna)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/>
              <a:t>Elias Holm, Mats </a:t>
            </a:r>
            <a:r>
              <a:rPr lang="en-GB" sz="1800" dirty="0" err="1"/>
              <a:t>Hamrud</a:t>
            </a:r>
            <a:r>
              <a:rPr lang="en-GB" sz="1800" dirty="0"/>
              <a:t>, Massimo </a:t>
            </a:r>
            <a:r>
              <a:rPr lang="en-GB" sz="1800" dirty="0" err="1"/>
              <a:t>Bonavita</a:t>
            </a:r>
            <a:r>
              <a:rPr lang="en-GB" sz="1800" dirty="0"/>
              <a:t>, Jan </a:t>
            </a:r>
            <a:r>
              <a:rPr lang="en-GB" sz="1800" dirty="0" err="1"/>
              <a:t>Haseler</a:t>
            </a:r>
            <a:r>
              <a:rPr lang="en-GB" sz="1800" dirty="0"/>
              <a:t>, Tomas </a:t>
            </a:r>
            <a:r>
              <a:rPr lang="en-GB" sz="1800" dirty="0" err="1"/>
              <a:t>Kral</a:t>
            </a:r>
            <a:r>
              <a:rPr lang="en-GB" sz="1800" dirty="0"/>
              <a:t>, </a:t>
            </a:r>
          </a:p>
          <a:p>
            <a:pPr algn="ctr"/>
            <a:r>
              <a:rPr lang="en-GB" sz="1800" dirty="0" smtClean="0"/>
              <a:t>Katie Lean, Peter </a:t>
            </a:r>
            <a:r>
              <a:rPr lang="en-GB" sz="1800" dirty="0"/>
              <a:t>Lean, Gabor </a:t>
            </a:r>
            <a:r>
              <a:rPr lang="en-GB" sz="1800" dirty="0" err="1"/>
              <a:t>Radnoti</a:t>
            </a:r>
            <a:r>
              <a:rPr lang="en-GB" sz="1800" dirty="0"/>
              <a:t>, Deborah </a:t>
            </a:r>
            <a:r>
              <a:rPr lang="en-GB" sz="1800" dirty="0" err="1"/>
              <a:t>Salmond</a:t>
            </a:r>
            <a:r>
              <a:rPr lang="en-GB" sz="1800" dirty="0" smtClean="0"/>
              <a:t>, Heather Lawrence,</a:t>
            </a:r>
            <a:endParaRPr lang="en-GB" sz="1800" dirty="0"/>
          </a:p>
          <a:p>
            <a:pPr algn="ctr"/>
            <a:r>
              <a:rPr lang="en-GB" sz="1800" dirty="0"/>
              <a:t>Patricia de </a:t>
            </a:r>
            <a:r>
              <a:rPr lang="en-GB" sz="1800" dirty="0" err="1"/>
              <a:t>Rosnay</a:t>
            </a:r>
            <a:r>
              <a:rPr lang="en-GB" sz="1800" dirty="0"/>
              <a:t>, Clement </a:t>
            </a:r>
            <a:r>
              <a:rPr lang="en-GB" sz="1800" dirty="0" err="1"/>
              <a:t>Albergel</a:t>
            </a:r>
            <a:r>
              <a:rPr lang="en-GB" sz="1800" dirty="0"/>
              <a:t>, Jean </a:t>
            </a:r>
            <a:r>
              <a:rPr lang="en-GB" sz="1800" dirty="0" err="1"/>
              <a:t>Bidlot</a:t>
            </a:r>
            <a:r>
              <a:rPr lang="en-GB" sz="1800" dirty="0"/>
              <a:t>, Saleh </a:t>
            </a:r>
            <a:r>
              <a:rPr lang="en-GB" sz="1800" dirty="0" err="1"/>
              <a:t>Abdalla</a:t>
            </a:r>
            <a:r>
              <a:rPr lang="en-GB" sz="1800" dirty="0"/>
              <a:t>, </a:t>
            </a:r>
            <a:r>
              <a:rPr lang="en-GB" sz="1800" dirty="0" err="1"/>
              <a:t>Giovana</a:t>
            </a:r>
            <a:r>
              <a:rPr lang="en-GB" sz="1800" dirty="0"/>
              <a:t> De Chiara,</a:t>
            </a:r>
          </a:p>
          <a:p>
            <a:pPr algn="ctr"/>
            <a:r>
              <a:rPr lang="en-GB" sz="1800" dirty="0"/>
              <a:t>Sean Healy, Cristina </a:t>
            </a:r>
            <a:r>
              <a:rPr lang="en-GB" sz="1800" dirty="0" err="1"/>
              <a:t>Lupu</a:t>
            </a:r>
            <a:r>
              <a:rPr lang="en-GB" sz="1800" dirty="0"/>
              <a:t>, Alan Geer, </a:t>
            </a:r>
            <a:r>
              <a:rPr lang="en-GB" sz="1800" dirty="0" err="1"/>
              <a:t>Kirsti</a:t>
            </a:r>
            <a:r>
              <a:rPr lang="en-GB" sz="1800" dirty="0"/>
              <a:t> </a:t>
            </a:r>
            <a:r>
              <a:rPr lang="en-GB" sz="1800" dirty="0" err="1"/>
              <a:t>Salonen</a:t>
            </a:r>
            <a:r>
              <a:rPr lang="en-GB" sz="1800" dirty="0"/>
              <a:t>, </a:t>
            </a:r>
            <a:r>
              <a:rPr lang="en-GB" sz="1800" dirty="0" err="1"/>
              <a:t>Niels</a:t>
            </a:r>
            <a:r>
              <a:rPr lang="en-GB" sz="1800" dirty="0"/>
              <a:t> Bormann,</a:t>
            </a:r>
          </a:p>
          <a:p>
            <a:pPr algn="ctr"/>
            <a:r>
              <a:rPr lang="en-GB" sz="1800" dirty="0" err="1"/>
              <a:t>Gianpaolo</a:t>
            </a:r>
            <a:r>
              <a:rPr lang="en-GB" sz="1800" dirty="0"/>
              <a:t> Balsamo, Peter </a:t>
            </a:r>
            <a:r>
              <a:rPr lang="en-GB" sz="1800" dirty="0" err="1"/>
              <a:t>Bechtold</a:t>
            </a:r>
            <a:r>
              <a:rPr lang="en-GB" sz="1800" dirty="0"/>
              <a:t>, Linus Magnusson, Sylvie </a:t>
            </a:r>
            <a:r>
              <a:rPr lang="en-GB" sz="1800" dirty="0" err="1"/>
              <a:t>Maraldel</a:t>
            </a:r>
            <a:r>
              <a:rPr lang="en-GB" sz="1800" dirty="0"/>
              <a:t>, Robin Hogan,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 smtClean="0"/>
              <a:t>John </a:t>
            </a:r>
            <a:r>
              <a:rPr lang="en-GB" sz="1800" dirty="0" err="1"/>
              <a:t>Hodkinson</a:t>
            </a:r>
            <a:r>
              <a:rPr lang="en-GB" sz="1800" dirty="0"/>
              <a:t>, Axel </a:t>
            </a:r>
            <a:r>
              <a:rPr lang="en-GB" sz="1800" dirty="0" err="1"/>
              <a:t>Bonet</a:t>
            </a:r>
            <a:r>
              <a:rPr lang="en-GB" sz="1800" dirty="0"/>
              <a:t>,  Mohamed </a:t>
            </a:r>
            <a:r>
              <a:rPr lang="en-GB" sz="1800" dirty="0" err="1" smtClean="0"/>
              <a:t>Dahoui</a:t>
            </a:r>
            <a:r>
              <a:rPr lang="en-GB" sz="1800" dirty="0" smtClean="0"/>
              <a:t>, </a:t>
            </a:r>
          </a:p>
          <a:p>
            <a:pPr algn="ctr"/>
            <a:r>
              <a:rPr lang="en-GB" sz="1800" dirty="0" err="1" smtClean="0"/>
              <a:t>Ioannis</a:t>
            </a:r>
            <a:r>
              <a:rPr lang="en-GB" sz="1800" dirty="0" smtClean="0"/>
              <a:t> </a:t>
            </a:r>
            <a:r>
              <a:rPr lang="en-GB" sz="1800" dirty="0" err="1"/>
              <a:t>Mallas</a:t>
            </a:r>
            <a:r>
              <a:rPr lang="en-GB" sz="1800" dirty="0" smtClean="0"/>
              <a:t>, </a:t>
            </a:r>
            <a:r>
              <a:rPr lang="en-GB" sz="1800" dirty="0"/>
              <a:t>Kevin Marsh, Manuel Fuentes,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/>
              <a:t>and many others ….</a:t>
            </a:r>
          </a:p>
        </p:txBody>
      </p:sp>
    </p:spTree>
    <p:extLst>
      <p:ext uri="{BB962C8B-B14F-4D97-AF65-F5344CB8AC3E}">
        <p14:creationId xmlns:p14="http://schemas.microsoft.com/office/powerpoint/2010/main" val="232482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i="1" kern="0" dirty="0" smtClean="0">
                <a:solidFill>
                  <a:schemeClr val="bg1"/>
                </a:solidFill>
              </a:rPr>
              <a:t>Status and </a:t>
            </a:r>
            <a:r>
              <a:rPr lang="en-US" sz="2000" i="1" kern="0" dirty="0">
                <a:solidFill>
                  <a:schemeClr val="bg1"/>
                </a:solidFill>
              </a:rPr>
              <a:t>R</a:t>
            </a:r>
            <a:r>
              <a:rPr lang="en-US" sz="2000" i="1" kern="0" dirty="0" smtClean="0">
                <a:solidFill>
                  <a:schemeClr val="bg1"/>
                </a:solidFill>
              </a:rPr>
              <a:t>oad </a:t>
            </a:r>
            <a:r>
              <a:rPr lang="en-US" sz="2000" i="1" kern="0" dirty="0">
                <a:solidFill>
                  <a:schemeClr val="bg1"/>
                </a:solidFill>
              </a:rPr>
              <a:t>M</a:t>
            </a:r>
            <a:r>
              <a:rPr lang="en-US" sz="2000" i="1" kern="0" dirty="0" smtClean="0">
                <a:solidFill>
                  <a:schemeClr val="bg1"/>
                </a:solidFill>
              </a:rPr>
              <a:t>ap</a:t>
            </a:r>
            <a:endParaRPr lang="en-US" sz="20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Most of the preparations have been completed</a:t>
            </a:r>
            <a:endParaRPr lang="en-US" sz="20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Building the system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Scanning the 40-year period, and address issues in the observing system 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Monitoring tools, quality checks, checks that all data are ingested</a:t>
            </a:r>
          </a:p>
          <a:p>
            <a:pPr marL="454025" lvl="1" indent="0">
              <a:buClr>
                <a:schemeClr val="tx1"/>
              </a:buClr>
              <a:buNone/>
            </a:pPr>
            <a:endParaRPr lang="en-US" sz="18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>
              <a:buClr>
                <a:schemeClr val="tx1"/>
              </a:buClr>
              <a:buFont typeface="Wingdings" charset="2"/>
              <a:buChar char="§"/>
            </a:pP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The first two production streams are in production, 3</a:t>
            </a:r>
            <a:r>
              <a:rPr lang="en-US" sz="2000" b="0" kern="0" baseline="3000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rd</a:t>
            </a: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+4</a:t>
            </a:r>
            <a:r>
              <a:rPr lang="en-US" sz="2000" b="0" kern="0" baseline="3000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</a:t>
            </a: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 prepared</a:t>
            </a: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454025" lvl="1" indent="0">
              <a:buClr>
                <a:schemeClr val="tx1"/>
              </a:buClr>
              <a:buNone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2010-NRT stream to be released near the end of 2016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1979-2009 released end 2017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Continuation in NRT</a:t>
            </a:r>
          </a:p>
        </p:txBody>
      </p:sp>
    </p:spTree>
    <p:extLst>
      <p:ext uri="{BB962C8B-B14F-4D97-AF65-F5344CB8AC3E}">
        <p14:creationId xmlns:p14="http://schemas.microsoft.com/office/powerpoint/2010/main" val="121518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200" i="1" kern="0" dirty="0" smtClean="0">
                <a:solidFill>
                  <a:schemeClr val="bg1"/>
                </a:solidFill>
              </a:rPr>
              <a:t>Some results: MIPAS RR</a:t>
            </a:r>
            <a:endParaRPr lang="en-US" sz="22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9429"/>
            <a:ext cx="3842632" cy="54602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78" y="1345475"/>
            <a:ext cx="6258322" cy="45150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44645" y="5860526"/>
            <a:ext cx="298190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RMS(</a:t>
            </a:r>
            <a:r>
              <a:rPr lang="en-US" dirty="0" err="1" smtClean="0"/>
              <a:t>Sonde</a:t>
            </a:r>
            <a:r>
              <a:rPr lang="en-US" dirty="0" smtClean="0"/>
              <a:t>-Analysis)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012824" y="4323806"/>
            <a:ext cx="13068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Exp</a:t>
            </a:r>
            <a:r>
              <a:rPr lang="en-US" dirty="0" smtClean="0"/>
              <a:t>/Ctrl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MIP-ESA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MIP-CCI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5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ERA5: the ERA-Interim replacement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685776"/>
              </p:ext>
            </p:extLst>
          </p:nvPr>
        </p:nvGraphicFramePr>
        <p:xfrm>
          <a:off x="367132" y="1031846"/>
          <a:ext cx="9154373" cy="5117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563"/>
                <a:gridCol w="2392985"/>
                <a:gridCol w="4480825"/>
              </a:tblGrid>
              <a:tr h="34059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ERA-Interim</a:t>
                      </a:r>
                      <a:endParaRPr 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ERA5</a:t>
                      </a:r>
                      <a:endParaRPr 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954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Period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1979 - 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Initially 1979 – present, later addition 1950-1978</a:t>
                      </a:r>
                    </a:p>
                  </a:txBody>
                  <a:tcPr/>
                </a:tc>
              </a:tr>
              <a:tr h="3954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Start of production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August 2006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2016</a:t>
                      </a:r>
                    </a:p>
                  </a:txBody>
                  <a:tcPr/>
                </a:tc>
              </a:tr>
              <a:tr h="3954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Assimilation</a:t>
                      </a:r>
                      <a:r>
                        <a:rPr lang="en-US" sz="1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system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2006,</a:t>
                      </a:r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 4D-Var</a:t>
                      </a:r>
                      <a:endParaRPr lang="en-US" sz="1400" dirty="0" smtClean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baseline="0" dirty="0" smtClean="0">
                          <a:solidFill>
                            <a:schemeClr val="dk1"/>
                          </a:solidFill>
                        </a:rPr>
                        <a:t>2016 ECMWF model cycle, 4D-Var</a:t>
                      </a:r>
                      <a:endParaRPr lang="en-US" sz="1400" b="1" i="1" baseline="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780152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Model input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(radiation and surface)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As in operations, </a:t>
                      </a:r>
                    </a:p>
                    <a:p>
                      <a:r>
                        <a:rPr lang="en-US" sz="1400" i="1" dirty="0" smtClean="0">
                          <a:solidFill>
                            <a:srgbClr val="215968"/>
                          </a:solidFill>
                        </a:rPr>
                        <a:t>(inconsistent</a:t>
                      </a:r>
                      <a:r>
                        <a:rPr lang="en-US" sz="1400" i="1" baseline="0" dirty="0" smtClean="0">
                          <a:solidFill>
                            <a:srgbClr val="215968"/>
                          </a:solidFill>
                        </a:rPr>
                        <a:t> sea surface temperature)</a:t>
                      </a:r>
                      <a:endParaRPr lang="en-US" sz="1400" i="1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Appropriate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for c</a:t>
                      </a:r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limate</a:t>
                      </a:r>
                      <a:r>
                        <a:rPr lang="en-US" sz="1400" dirty="0" smtClean="0"/>
                        <a:t>, e.g.,</a:t>
                      </a:r>
                    </a:p>
                    <a:p>
                      <a:r>
                        <a:rPr lang="en-US" sz="1400" baseline="0" dirty="0" smtClean="0"/>
                        <a:t>evolution greenhouse gases, volcanic eruptions, sea surface temperature and sea ice</a:t>
                      </a:r>
                    </a:p>
                  </a:txBody>
                  <a:tcPr/>
                </a:tc>
              </a:tr>
              <a:tr h="552608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Spatial resolution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79</a:t>
                      </a:r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 km globally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60 levels to 10 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31 km globally</a:t>
                      </a:r>
                    </a:p>
                    <a:p>
                      <a:r>
                        <a:rPr lang="en-US" sz="1400" dirty="0" smtClean="0"/>
                        <a:t>137 </a:t>
                      </a:r>
                      <a:r>
                        <a:rPr lang="en-US" sz="1400" baseline="0" dirty="0" smtClean="0"/>
                        <a:t>levels to</a:t>
                      </a:r>
                      <a:r>
                        <a:rPr lang="en-US" sz="1400" dirty="0" smtClean="0"/>
                        <a:t> 1 Pa</a:t>
                      </a:r>
                      <a:endParaRPr lang="en-US" sz="1400" baseline="0" dirty="0" smtClean="0">
                        <a:solidFill>
                          <a:srgbClr val="7F7F7F"/>
                        </a:solidFill>
                      </a:endParaRPr>
                    </a:p>
                  </a:txBody>
                  <a:tcPr/>
                </a:tc>
              </a:tr>
              <a:tr h="467003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Uncertainty estimate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Based on a 10-member </a:t>
                      </a:r>
                      <a:r>
                        <a:rPr lang="en-US" sz="1400" b="1" i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4D-Var 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ensemble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at 62 km</a:t>
                      </a:r>
                    </a:p>
                  </a:txBody>
                  <a:tcPr/>
                </a:tc>
              </a:tr>
              <a:tr h="395493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Land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Component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79km</a:t>
                      </a:r>
                      <a:endParaRPr lang="en-US" sz="1400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9km</a:t>
                      </a:r>
                    </a:p>
                  </a:txBody>
                  <a:tcPr/>
                </a:tc>
              </a:tr>
              <a:tr h="539279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Output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frequency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6-hourly</a:t>
                      </a:r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 Analysis fields</a:t>
                      </a:r>
                      <a:endParaRPr lang="en-US" sz="1400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Hourly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(three-hourly for the ensemble),</a:t>
                      </a:r>
                    </a:p>
                    <a:p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Extended list of parameters   ~ 5 Peta Byte</a:t>
                      </a:r>
                    </a:p>
                  </a:txBody>
                  <a:tcPr/>
                </a:tc>
              </a:tr>
              <a:tr h="378211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Extra Observations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Mostly ERA-40</a:t>
                      </a:r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, </a:t>
                      </a:r>
                      <a:r>
                        <a:rPr lang="en-US" sz="1400" dirty="0" smtClean="0">
                          <a:solidFill>
                            <a:srgbClr val="215968"/>
                          </a:solidFill>
                        </a:rPr>
                        <a:t>GTS</a:t>
                      </a:r>
                      <a:endParaRPr lang="en-US" sz="1400" dirty="0">
                        <a:solidFill>
                          <a:srgbClr val="21596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Various </a:t>
                      </a:r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reprocessed</a:t>
                      </a:r>
                      <a:r>
                        <a:rPr lang="en-US" sz="1400" b="1" i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CDRs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b="1" i="1" dirty="0" smtClean="0">
                          <a:solidFill>
                            <a:srgbClr val="C00000"/>
                          </a:solidFill>
                        </a:rPr>
                        <a:t>latest instruments</a:t>
                      </a:r>
                      <a:endParaRPr lang="en-US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453005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Variational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Bias</a:t>
                      </a:r>
                      <a:r>
                        <a:rPr lang="en-US" sz="1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correction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rgbClr val="215968"/>
                          </a:solidFill>
                        </a:rPr>
                        <a:t>Satellite radiances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Also </a:t>
                      </a:r>
                      <a:r>
                        <a:rPr lang="en-US" sz="1400" baseline="0" dirty="0" smtClean="0"/>
                        <a:t>ozone, aircraft, surface pressure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400" i="1" kern="0" dirty="0" smtClean="0">
                <a:solidFill>
                  <a:schemeClr val="bg1"/>
                </a:solidFill>
              </a:rPr>
              <a:t>What is new in ERA5?</a:t>
            </a:r>
            <a:endParaRPr lang="en-US" sz="2400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54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90669" y="239486"/>
            <a:ext cx="4022589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400" i="1" kern="0" dirty="0" smtClean="0">
                <a:solidFill>
                  <a:schemeClr val="bg1"/>
                </a:solidFill>
              </a:rPr>
              <a:t>ERA5 Public Release Plan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629738" y="1118427"/>
            <a:ext cx="8666662" cy="384096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Recently a two-months </a:t>
            </a:r>
            <a:r>
              <a:rPr lang="en-US" sz="2000" i="1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test data set </a:t>
            </a: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was made available  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b="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Full resolution, 31km, hourly and 62km-ensemble 3-hourly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b="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Jan-Feb 2016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b="0" i="1" u="sng" kern="0" dirty="0">
                <a:solidFill>
                  <a:srgbClr val="231F89"/>
                </a:solidFill>
                <a:latin typeface="PF Square Sans Pro" charset="0"/>
                <a:ea typeface="PF Square Sans Pro" charset="0"/>
                <a:cs typeface="PF Square Sans Pro" charset="0"/>
              </a:rPr>
              <a:t>https://</a:t>
            </a:r>
            <a:r>
              <a:rPr lang="en-US" sz="1800" b="0" i="1" u="sng" kern="0" dirty="0" err="1" smtClean="0">
                <a:solidFill>
                  <a:srgbClr val="231F89"/>
                </a:solidFill>
                <a:latin typeface="PF Square Sans Pro" charset="0"/>
                <a:ea typeface="PF Square Sans Pro" charset="0"/>
                <a:cs typeface="PF Square Sans Pro" charset="0"/>
              </a:rPr>
              <a:t>climate.copernicus.eu</a:t>
            </a:r>
            <a:r>
              <a:rPr lang="en-US" sz="1800" b="0" i="1" u="sng" kern="0" dirty="0" smtClean="0">
                <a:solidFill>
                  <a:srgbClr val="231F89"/>
                </a:solidFill>
                <a:latin typeface="PF Square Sans Pro" charset="0"/>
                <a:ea typeface="PF Square Sans Pro" charset="0"/>
                <a:cs typeface="PF Square Sans Pro" charset="0"/>
              </a:rPr>
              <a:t>/climate-reanalysis</a:t>
            </a:r>
            <a:endParaRPr lang="en-US" sz="1600" b="0" kern="0" dirty="0" smtClean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>
              <a:spcBef>
                <a:spcPts val="168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Q2 2017: public </a:t>
            </a:r>
            <a:r>
              <a:rPr lang="en-US" sz="20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release of the </a:t>
            </a: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2010 – </a:t>
            </a:r>
            <a:r>
              <a:rPr lang="en-US" sz="20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2016 period</a:t>
            </a:r>
            <a:endParaRPr lang="en-US" sz="2000" kern="0" dirty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Includes observation </a:t>
            </a:r>
            <a:r>
              <a:rPr lang="en-US" sz="18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feedback</a:t>
            </a:r>
            <a:endParaRPr lang="en-US" sz="1600" b="0" kern="0" dirty="0" smtClean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>
              <a:spcBef>
                <a:spcPts val="168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Q3 2017: 2017 – timely updates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ERA5:   Updates with about 2-months delay (final product)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ERA5T: Updates with short delay (&lt;1 week, preliminary product</a:t>
            </a:r>
            <a:r>
              <a:rPr lang="en-US" sz="18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)</a:t>
            </a:r>
            <a:endParaRPr lang="en-US" sz="1600" b="0" kern="0" dirty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>
              <a:spcBef>
                <a:spcPts val="168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2018</a:t>
            </a: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: Release </a:t>
            </a: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of the 1979 </a:t>
            </a: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– </a:t>
            </a:r>
            <a:r>
              <a:rPr lang="en-US" sz="20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2009 period:</a:t>
            </a:r>
            <a:endParaRPr lang="en-US" sz="2000" kern="0" dirty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b="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</a:t>
            </a:r>
            <a:r>
              <a:rPr lang="en-US" sz="18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ontinue ERA5 timely updates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Integration of ERA5 back-extension to </a:t>
            </a:r>
            <a:r>
              <a:rPr lang="en-US" sz="18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1950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800" kern="0" dirty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End of ERA-Interim production (beginning of summer at the latest).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sz="16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</a:t>
            </a:r>
            <a:endParaRPr lang="en-US" sz="1600" kern="0" dirty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0" indent="0">
              <a:buClr>
                <a:schemeClr val="tx1"/>
              </a:buClr>
              <a:buNone/>
            </a:pPr>
            <a:endParaRPr lang="en-US" sz="1600" b="0" kern="0" dirty="0" smtClean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0" indent="0">
              <a:buClr>
                <a:schemeClr val="tx1"/>
              </a:buClr>
              <a:buNone/>
            </a:pPr>
            <a:endParaRPr lang="en-US" sz="1600" b="0" kern="0" dirty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43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122530" y="3047642"/>
            <a:ext cx="6233409" cy="921834"/>
            <a:chOff x="1806498" y="3282176"/>
            <a:chExt cx="6233409" cy="921834"/>
          </a:xfrm>
        </p:grpSpPr>
        <p:sp>
          <p:nvSpPr>
            <p:cNvPr id="2" name="Oval 1"/>
            <p:cNvSpPr/>
            <p:nvPr/>
          </p:nvSpPr>
          <p:spPr bwMode="auto">
            <a:xfrm>
              <a:off x="1806498" y="3282176"/>
              <a:ext cx="1516565" cy="914400"/>
            </a:xfrm>
            <a:prstGeom prst="ellipse">
              <a:avLst/>
            </a:prstGeom>
            <a:ln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100" b="1" i="0" u="none" strike="noStrike" cap="none" normalizeH="0" baseline="0" dirty="0" smtClean="0">
                  <a:ln>
                    <a:noFill/>
                  </a:ln>
                  <a:solidFill>
                    <a:srgbClr val="2C3592"/>
                  </a:solidFill>
                  <a:effectLst/>
                  <a:latin typeface="Arial" charset="0"/>
                </a:rPr>
                <a:t>O</a:t>
              </a:r>
              <a:r>
                <a:rPr kumimoji="0" lang="en-GB" sz="2100" b="1" i="0" u="none" strike="noStrike" cap="none" normalizeH="0" baseline="-25000" dirty="0" smtClean="0">
                  <a:ln>
                    <a:noFill/>
                  </a:ln>
                  <a:solidFill>
                    <a:srgbClr val="2C3592"/>
                  </a:solidFill>
                  <a:effectLst/>
                  <a:latin typeface="Arial" charset="0"/>
                </a:rPr>
                <a:t>3</a:t>
              </a:r>
              <a:r>
                <a:rPr kumimoji="0" lang="en-GB" sz="2100" b="1" i="0" u="none" strike="noStrike" cap="none" normalizeH="0" baseline="0" dirty="0" smtClean="0">
                  <a:ln>
                    <a:noFill/>
                  </a:ln>
                  <a:solidFill>
                    <a:srgbClr val="2C3592"/>
                  </a:solidFill>
                  <a:effectLst/>
                  <a:latin typeface="Arial" charset="0"/>
                </a:rPr>
                <a:t> CCI </a:t>
              </a:r>
            </a:p>
          </p:txBody>
        </p:sp>
        <p:sp>
          <p:nvSpPr>
            <p:cNvPr id="3" name="Right Arrow 2"/>
            <p:cNvSpPr/>
            <p:nvPr/>
          </p:nvSpPr>
          <p:spPr bwMode="auto">
            <a:xfrm>
              <a:off x="3527482" y="3541442"/>
              <a:ext cx="434897" cy="395868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100" b="0" i="0" u="none" strike="noStrike" normalizeH="0" baseline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4166798" y="3285893"/>
              <a:ext cx="1516565" cy="914400"/>
            </a:xfrm>
            <a:prstGeom prst="ellipse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1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CMUG</a:t>
              </a: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6523342" y="3289610"/>
              <a:ext cx="1516565" cy="914400"/>
            </a:xfrm>
            <a:prstGeom prst="ellipse">
              <a:avLst/>
            </a:prstGeom>
            <a:ln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100" b="1" i="0" u="none" strike="noStrike" cap="none" normalizeH="0" baseline="0" dirty="0" smtClean="0">
                  <a:ln>
                    <a:noFill/>
                  </a:ln>
                  <a:solidFill>
                    <a:srgbClr val="2C3592"/>
                  </a:solidFill>
                  <a:effectLst/>
                  <a:latin typeface="Arial" charset="0"/>
                </a:rPr>
                <a:t>C3S</a:t>
              </a:r>
            </a:p>
          </p:txBody>
        </p:sp>
        <p:sp>
          <p:nvSpPr>
            <p:cNvPr id="7" name="Right Arrow 6"/>
            <p:cNvSpPr/>
            <p:nvPr/>
          </p:nvSpPr>
          <p:spPr bwMode="auto">
            <a:xfrm>
              <a:off x="5885904" y="3573966"/>
              <a:ext cx="434897" cy="395868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100" b="0" i="0" u="none" strike="noStrike" normalizeH="0" baseline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8" name="Content Placeholder 6"/>
          <p:cNvSpPr txBox="1">
            <a:spLocks/>
          </p:cNvSpPr>
          <p:nvPr/>
        </p:nvSpPr>
        <p:spPr>
          <a:xfrm>
            <a:off x="453060" y="969016"/>
            <a:ext cx="9131967" cy="5314220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2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Of all CCI ECVs, </a:t>
            </a:r>
            <a:r>
              <a:rPr lang="en-US" sz="22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only O</a:t>
            </a:r>
            <a:r>
              <a:rPr lang="en-US" sz="2200" kern="0" baseline="-2500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3</a:t>
            </a:r>
            <a:r>
              <a:rPr lang="en-US" sz="22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CCI products are used </a:t>
            </a:r>
            <a:r>
              <a:rPr lang="en-US" sz="22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(assimilated) in ERA5.</a:t>
            </a:r>
          </a:p>
          <a:p>
            <a:pPr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2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The </a:t>
            </a:r>
            <a:r>
              <a:rPr lang="en-US" sz="22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work </a:t>
            </a:r>
            <a:r>
              <a:rPr lang="en-US" sz="22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performed </a:t>
            </a:r>
            <a:r>
              <a:rPr lang="en-US" sz="22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within CMUG </a:t>
            </a:r>
            <a:r>
              <a:rPr lang="en-US" sz="22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(WP3.2) was instrumental because the work</a:t>
            </a:r>
            <a:r>
              <a:rPr lang="en-US" sz="220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</a:t>
            </a:r>
            <a:r>
              <a:rPr lang="en-US" sz="1900" b="0" dirty="0" smtClean="0">
                <a:solidFill>
                  <a:schemeClr val="tx1"/>
                </a:solidFill>
                <a:latin typeface="Arial" charset="0"/>
              </a:rPr>
              <a:t>was</a:t>
            </a:r>
            <a:r>
              <a:rPr lang="en-US" sz="19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1900" dirty="0">
                <a:solidFill>
                  <a:schemeClr val="tx1"/>
                </a:solidFill>
                <a:latin typeface="Arial" charset="0"/>
              </a:rPr>
              <a:t>designed with the same good practice and protocols used in reanalysis/DA </a:t>
            </a:r>
            <a:r>
              <a:rPr lang="en-US" sz="1900" dirty="0" smtClean="0">
                <a:solidFill>
                  <a:schemeClr val="tx1"/>
                </a:solidFill>
                <a:latin typeface="Arial" charset="0"/>
              </a:rPr>
              <a:t>assessments</a:t>
            </a:r>
            <a:r>
              <a:rPr lang="en-US" b="0" dirty="0" smtClean="0">
                <a:solidFill>
                  <a:srgbClr val="2C3592"/>
                </a:solidFill>
                <a:latin typeface="Arial" charset="0"/>
              </a:rPr>
              <a:t>.</a:t>
            </a:r>
            <a:endParaRPr lang="en-US" sz="1900" b="0" dirty="0" smtClean="0">
              <a:solidFill>
                <a:srgbClr val="2C3592"/>
              </a:solidFill>
              <a:latin typeface="Arial" charset="0"/>
            </a:endParaRPr>
          </a:p>
          <a:p>
            <a:pPr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0" dirty="0">
              <a:solidFill>
                <a:srgbClr val="2C3592"/>
              </a:solidFill>
              <a:latin typeface="Arial" charset="0"/>
            </a:endParaRPr>
          </a:p>
          <a:p>
            <a:pPr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0" dirty="0" smtClean="0">
              <a:solidFill>
                <a:srgbClr val="2C3592"/>
              </a:solidFill>
              <a:latin typeface="Arial" charset="0"/>
            </a:endParaRPr>
          </a:p>
          <a:p>
            <a:pPr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0" dirty="0">
              <a:solidFill>
                <a:srgbClr val="2C3592"/>
              </a:solidFill>
              <a:latin typeface="Arial" charset="0"/>
            </a:endParaRPr>
          </a:p>
          <a:p>
            <a:pPr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0" dirty="0" smtClean="0">
              <a:solidFill>
                <a:srgbClr val="2C3592"/>
              </a:solidFill>
              <a:latin typeface="Arial" charset="0"/>
            </a:endParaRPr>
          </a:p>
          <a:p>
            <a:pPr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200" b="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For many of the European sensors measuring O</a:t>
            </a:r>
            <a:r>
              <a:rPr lang="en-US" sz="2200" b="0" kern="0" baseline="-2500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3</a:t>
            </a:r>
            <a:r>
              <a:rPr lang="en-US" sz="2200" b="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, multiple algorithms </a:t>
            </a:r>
            <a:r>
              <a:rPr lang="en-US" sz="22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have been </a:t>
            </a:r>
            <a:r>
              <a:rPr lang="en-US" sz="2200" b="0" kern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developed over the years, each providing a valid candidate for the assimilation.</a:t>
            </a:r>
          </a:p>
          <a:p>
            <a:pPr marL="914400" lvl="1" indent="-457200" algn="just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1900" b="0" dirty="0" smtClean="0">
                <a:solidFill>
                  <a:srgbClr val="2C3592"/>
                </a:solidFill>
                <a:latin typeface="Arial" charset="0"/>
              </a:rPr>
              <a:t>The assessment was </a:t>
            </a:r>
            <a:r>
              <a:rPr lang="en-US" sz="1900" b="0" dirty="0">
                <a:solidFill>
                  <a:srgbClr val="2C3592"/>
                </a:solidFill>
                <a:latin typeface="Arial" charset="0"/>
              </a:rPr>
              <a:t>based as Round-Robin </a:t>
            </a:r>
            <a:r>
              <a:rPr lang="en-US" sz="1900" b="0" dirty="0" smtClean="0">
                <a:solidFill>
                  <a:srgbClr val="2C3592"/>
                </a:solidFill>
                <a:latin typeface="Arial" charset="0"/>
              </a:rPr>
              <a:t>Assimilation Experiments</a:t>
            </a:r>
            <a:r>
              <a:rPr lang="en-US" sz="1900" b="0" dirty="0">
                <a:solidFill>
                  <a:srgbClr val="2C3592"/>
                </a:solidFill>
                <a:latin typeface="Arial" charset="0"/>
              </a:rPr>
              <a:t>.</a:t>
            </a:r>
          </a:p>
          <a:p>
            <a:pPr marL="0" indent="0">
              <a:buClr>
                <a:schemeClr val="tx1"/>
              </a:buClr>
              <a:buNone/>
            </a:pPr>
            <a:endParaRPr lang="en-US" sz="1600" b="0" kern="0" dirty="0" smtClean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0" indent="0">
              <a:buClr>
                <a:schemeClr val="tx1"/>
              </a:buClr>
              <a:buNone/>
            </a:pPr>
            <a:endParaRPr lang="en-US" sz="1600" b="0" kern="0" dirty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800" i="1" kern="0" dirty="0" smtClean="0">
                <a:solidFill>
                  <a:schemeClr val="bg1"/>
                </a:solidFill>
              </a:rPr>
              <a:t>CCI data in ERA5</a:t>
            </a:r>
          </a:p>
        </p:txBody>
      </p:sp>
    </p:spTree>
    <p:extLst>
      <p:ext uri="{BB962C8B-B14F-4D97-AF65-F5344CB8AC3E}">
        <p14:creationId xmlns:p14="http://schemas.microsoft.com/office/powerpoint/2010/main" val="41342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200" i="1" kern="0" dirty="0">
                <a:solidFill>
                  <a:schemeClr val="bg1"/>
                </a:solidFill>
              </a:rPr>
              <a:t>O3 RR experiment set-up</a:t>
            </a: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358877" y="969429"/>
            <a:ext cx="9361713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r>
              <a:rPr lang="en-GB" alt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Five Round-Robin O</a:t>
            </a:r>
            <a:r>
              <a:rPr lang="en-GB" altLang="en-US" sz="2000" b="0" kern="0" baseline="-2500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3</a:t>
            </a:r>
            <a:r>
              <a:rPr lang="en-GB" alt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 Assimilation experiments for five instruments (SCIAMACHY, OMI, GOME, GOME-2, MIPAS) were run</a:t>
            </a: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endParaRPr lang="en-GB" altLang="en-US" sz="2000" b="0" kern="0" dirty="0" smtClean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endParaRPr lang="en-GB" altLang="en-US" sz="2000" b="0" kern="0" dirty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endParaRPr lang="en-GB" altLang="en-US" sz="2000" b="0" kern="0" dirty="0" smtClean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endParaRPr lang="en-GB" altLang="en-US" sz="2000" b="0" kern="0" dirty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endParaRPr lang="en-GB" altLang="en-US" sz="2000" b="0" kern="0" dirty="0" smtClean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endParaRPr lang="en-GB" altLang="en-US" sz="2000" b="0" kern="0" dirty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  <a:defRPr/>
            </a:pPr>
            <a:endParaRPr lang="en-GB" altLang="en-US" sz="2000" b="0" kern="0" dirty="0">
              <a:solidFill>
                <a:srgbClr val="C0000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>
              <a:spcBef>
                <a:spcPts val="1080"/>
              </a:spcBef>
              <a:buClr>
                <a:schemeClr val="tx1"/>
              </a:buClr>
              <a:buFont typeface="Wingdings" charset="2"/>
              <a:buChar char="§"/>
              <a:defRPr/>
            </a:pPr>
            <a:r>
              <a:rPr lang="en-GB" alt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Four </a:t>
            </a:r>
            <a:r>
              <a:rPr lang="en-GB" altLang="en-US" sz="2000" b="0" kern="0" dirty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month assimilation experiments </a:t>
            </a:r>
            <a:r>
              <a:rPr lang="en-GB" alt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(1</a:t>
            </a:r>
            <a:r>
              <a:rPr lang="en-GB" altLang="en-US" sz="2000" b="0" kern="0" baseline="3000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st</a:t>
            </a:r>
            <a:r>
              <a:rPr lang="en-GB" alt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 month discarded)</a:t>
            </a:r>
          </a:p>
          <a:p>
            <a:pPr marL="342900" indent="-342900">
              <a:spcBef>
                <a:spcPts val="1080"/>
              </a:spcBef>
              <a:buClr>
                <a:schemeClr val="tx1"/>
              </a:buClr>
              <a:buFont typeface="Wingdings" charset="2"/>
              <a:buChar char="§"/>
              <a:defRPr/>
            </a:pPr>
            <a:r>
              <a:rPr lang="en-US" sz="2000" b="0" kern="0" dirty="0" smtClean="0">
                <a:solidFill>
                  <a:srgbClr val="C00000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Thorough assessment:</a:t>
            </a: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Comparison </a:t>
            </a:r>
            <a:r>
              <a:rPr lang="en-US" sz="1600" b="0" kern="0" dirty="0" err="1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Obs</a:t>
            </a: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&amp; associated uncertainties vs model equivalents (prior assimilation)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Changes in the analysis quality due to the assimilation 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Changes in the system internal consistency (e.g. data usage)</a:t>
            </a:r>
          </a:p>
          <a:p>
            <a:pPr lvl="1">
              <a:buClr>
                <a:schemeClr val="tx1"/>
              </a:buClr>
              <a:buFont typeface="Wingdings" charset="2"/>
              <a:buChar char="v"/>
            </a:pPr>
            <a:r>
              <a:rPr lang="en-US" sz="1600" b="0" kern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Consistency with other datasets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830397"/>
              </p:ext>
            </p:extLst>
          </p:nvPr>
        </p:nvGraphicFramePr>
        <p:xfrm>
          <a:off x="868333" y="1777853"/>
          <a:ext cx="8184232" cy="2278677"/>
        </p:xfrm>
        <a:graphic>
          <a:graphicData uri="http://schemas.openxmlformats.org/drawingml/2006/table">
            <a:tbl>
              <a:tblPr/>
              <a:tblGrid>
                <a:gridCol w="2071044"/>
                <a:gridCol w="6113188"/>
              </a:tblGrid>
              <a:tr h="480229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  <a:ea typeface="+mn-ea"/>
                          <a:cs typeface="+mn-cs"/>
                        </a:rPr>
                        <a:t>Experiment</a:t>
                      </a:r>
                      <a:endParaRPr kumimoji="0" lang="en-GB" altLang="x-none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charset="0"/>
                        <a:ea typeface="+mn-ea"/>
                        <a:cs typeface="+mn-cs"/>
                      </a:endParaRPr>
                    </a:p>
                  </a:txBody>
                  <a:tcPr marT="45736" marB="4573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B619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</a:rPr>
                        <a:t>Description</a:t>
                      </a:r>
                    </a:p>
                  </a:txBody>
                  <a:tcPr marT="45736" marB="4573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B6192"/>
                    </a:solidFill>
                  </a:tcPr>
                </a:tc>
              </a:tr>
              <a:tr h="914385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Control</a:t>
                      </a: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187325" indent="-285750"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187325" marR="0" lvl="0" indent="-28575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L2 O3: </a:t>
                      </a:r>
                      <a:r>
                        <a:rPr kumimoji="0" lang="en-GB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1 TCO3 (OMI or SCIA), SBUV 6-layer PCO3 </a:t>
                      </a:r>
                    </a:p>
                    <a:p>
                      <a:pPr marL="187325" marR="0" lvl="0" indent="-28575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IR/O3: </a:t>
                      </a:r>
                      <a:r>
                        <a:rPr kumimoji="0" lang="en-GB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HIRS [, IASI, AIRS]</a:t>
                      </a:r>
                    </a:p>
                    <a:p>
                      <a:pPr marL="187325" marR="0" lvl="0" indent="-28575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</a:pPr>
                      <a:r>
                        <a:rPr kumimoji="0" lang="en-GB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All other non-ozone sensitive observations </a:t>
                      </a: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5777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Perturbation</a:t>
                      </a: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CE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CTRL + </a:t>
                      </a:r>
                      <a:r>
                        <a:rPr kumimoji="0" lang="en-GB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CCI dataset to assess</a:t>
                      </a: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CE1"/>
                    </a:solidFill>
                  </a:tcPr>
                </a:tc>
              </a:tr>
              <a:tr h="145419">
                <a:tc gridSpan="2"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x-none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Hebrew" charset="-79"/>
                        <a:ea typeface="Arial Hebrew" charset="-79"/>
                        <a:cs typeface="Arial Hebrew" charset="-79"/>
                      </a:endParaRP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5777"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Perturbation 2</a:t>
                      </a: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CE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110000"/>
                        </a:lnSpc>
                        <a:spcBef>
                          <a:spcPct val="20000"/>
                        </a:spcBef>
                        <a:buClr>
                          <a:srgbClr val="000066"/>
                        </a:buClr>
                        <a:defRPr sz="2400" b="1">
                          <a:solidFill>
                            <a:srgbClr val="00338D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66"/>
                        </a:buClr>
                        <a:buFont typeface="NotesSoft-Bold" charset="0"/>
                        <a:defRPr sz="2400">
                          <a:solidFill>
                            <a:srgbClr val="00338D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CTRL + </a:t>
                      </a:r>
                      <a:r>
                        <a:rPr kumimoji="0" lang="en-GB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Alternative option of </a:t>
                      </a:r>
                      <a:r>
                        <a:rPr kumimoji="0" lang="en-GB" altLang="x-none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Hebrew" charset="-79"/>
                          <a:ea typeface="Arial Hebrew" charset="-79"/>
                          <a:cs typeface="Arial Hebrew" charset="-79"/>
                        </a:rPr>
                        <a:t>CCI dataset to assess</a:t>
                      </a:r>
                      <a:endParaRPr kumimoji="0" lang="en-GB" altLang="x-none" sz="1800" b="0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Hebrew" charset="-79"/>
                        <a:ea typeface="Arial Hebrew" charset="-79"/>
                        <a:cs typeface="Arial Hebrew" charset="-79"/>
                      </a:endParaRP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CE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6897" y="304800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200" i="1" kern="0" dirty="0" smtClean="0">
                <a:solidFill>
                  <a:schemeClr val="bg1"/>
                </a:solidFill>
              </a:rPr>
              <a:t>Some results: MIPAS RR</a:t>
            </a:r>
            <a:endParaRPr lang="en-US" sz="22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5881" y="6391853"/>
            <a:ext cx="2981907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RMS(</a:t>
            </a:r>
            <a:r>
              <a:rPr lang="en-US" dirty="0" err="1" smtClean="0"/>
              <a:t>Sonde</a:t>
            </a:r>
            <a:r>
              <a:rPr lang="en-US" dirty="0" smtClean="0"/>
              <a:t>-Analysis)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7" y="1029158"/>
            <a:ext cx="8064137" cy="53634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0209" y="4271552"/>
            <a:ext cx="1306768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Exp</a:t>
            </a:r>
            <a:r>
              <a:rPr lang="en-US" dirty="0" smtClean="0"/>
              <a:t>/Ctrl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MIP-ESA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MIP-CCI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181497" y="1371600"/>
            <a:ext cx="934384" cy="496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173215" y="4023358"/>
            <a:ext cx="934384" cy="496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518328" y="1269575"/>
            <a:ext cx="934384" cy="496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865019" y="1269575"/>
            <a:ext cx="934384" cy="496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535296" y="4023359"/>
            <a:ext cx="934384" cy="496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00640" y="5655367"/>
            <a:ext cx="48282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83</a:t>
            </a:r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34514" y="3004596"/>
            <a:ext cx="63190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209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653339" y="2934216"/>
            <a:ext cx="48282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83132" y="2943163"/>
            <a:ext cx="63190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232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986855" y="5690015"/>
            <a:ext cx="48282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37</a:t>
            </a: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89778" y="882858"/>
            <a:ext cx="24261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</a:t>
            </a:r>
            <a:r>
              <a:rPr lang="en-US" sz="1400" baseline="30000" dirty="0"/>
              <a:t>o</a:t>
            </a:r>
            <a:r>
              <a:rPr lang="en-US" sz="1400" dirty="0"/>
              <a:t>-90</a:t>
            </a:r>
            <a:r>
              <a:rPr lang="en-US" sz="1400" baseline="30000" dirty="0"/>
              <a:t>o</a:t>
            </a:r>
            <a:r>
              <a:rPr lang="en-US" sz="1400" dirty="0"/>
              <a:t> 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32089" y="867589"/>
            <a:ext cx="24261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30</a:t>
            </a:r>
            <a:r>
              <a:rPr lang="en-US" sz="1400" baseline="30000" smtClean="0"/>
              <a:t>o</a:t>
            </a:r>
            <a:r>
              <a:rPr lang="en-US" sz="1400" smtClean="0"/>
              <a:t>-60</a:t>
            </a:r>
            <a:r>
              <a:rPr lang="en-US" sz="1400" baseline="30000" smtClean="0"/>
              <a:t>o</a:t>
            </a:r>
            <a:r>
              <a:rPr lang="en-US" sz="1400" smtClean="0"/>
              <a:t> </a:t>
            </a:r>
            <a:r>
              <a:rPr lang="en-US" sz="1400" dirty="0"/>
              <a:t>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97961" y="843796"/>
            <a:ext cx="24261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30</a:t>
            </a:r>
            <a:r>
              <a:rPr lang="en-US" sz="1400" baseline="30000" smtClean="0"/>
              <a:t>o</a:t>
            </a:r>
            <a:r>
              <a:rPr lang="en-US" sz="1400"/>
              <a:t> </a:t>
            </a:r>
            <a:r>
              <a:rPr lang="en-US" sz="1400" smtClean="0"/>
              <a:t>S - 30</a:t>
            </a:r>
            <a:r>
              <a:rPr lang="en-US" sz="1400" baseline="30000" smtClean="0"/>
              <a:t>o</a:t>
            </a:r>
            <a:r>
              <a:rPr lang="en-US" sz="1400" smtClean="0"/>
              <a:t> </a:t>
            </a:r>
            <a:r>
              <a:rPr lang="en-US" sz="1400" dirty="0"/>
              <a:t>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61857" y="3564768"/>
            <a:ext cx="24261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30</a:t>
            </a:r>
            <a:r>
              <a:rPr lang="en-US" sz="1400" baseline="30000" smtClean="0"/>
              <a:t>o</a:t>
            </a:r>
            <a:r>
              <a:rPr lang="en-US" sz="1400" smtClean="0"/>
              <a:t>-60</a:t>
            </a:r>
            <a:r>
              <a:rPr lang="en-US" sz="1400" baseline="30000" smtClean="0"/>
              <a:t>o</a:t>
            </a:r>
            <a:r>
              <a:rPr lang="en-US" sz="1400" smtClean="0"/>
              <a:t> S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075951" y="3548868"/>
            <a:ext cx="202695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</a:t>
            </a:r>
            <a:r>
              <a:rPr lang="en-US" sz="1400" baseline="30000" dirty="0"/>
              <a:t>o</a:t>
            </a:r>
            <a:r>
              <a:rPr lang="en-US" sz="1400" dirty="0"/>
              <a:t>-90</a:t>
            </a:r>
            <a:r>
              <a:rPr lang="en-US" sz="1400" baseline="30000" dirty="0"/>
              <a:t>o</a:t>
            </a:r>
            <a:r>
              <a:rPr lang="en-US" sz="1400" dirty="0"/>
              <a:t> </a:t>
            </a:r>
            <a:r>
              <a:rPr lang="en-US" sz="1400" dirty="0" smtClean="0"/>
              <a:t>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26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0" y="200297"/>
            <a:ext cx="3684494" cy="358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200" i="1" kern="0" dirty="0" smtClean="0">
                <a:solidFill>
                  <a:schemeClr val="bg1"/>
                </a:solidFill>
              </a:rPr>
              <a:t>Some results: GOME-2</a:t>
            </a:r>
            <a:endParaRPr lang="en-US" sz="2200" i="1" kern="0" dirty="0">
              <a:solidFill>
                <a:schemeClr val="bg1"/>
              </a:solidFill>
            </a:endParaRPr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391887" y="969429"/>
            <a:ext cx="9137124" cy="550649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>
              <a:buClr>
                <a:schemeClr val="tx1"/>
              </a:buClr>
              <a:buFont typeface="Wingdings" charset="2"/>
              <a:buChar char="§"/>
            </a:pPr>
            <a:endParaRPr lang="en-US" sz="1600" b="0" kern="0" dirty="0" smtClean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0" y="1078842"/>
            <a:ext cx="5010193" cy="26750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538" y="1078842"/>
            <a:ext cx="4973123" cy="26552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0" y="3734134"/>
            <a:ext cx="5103341" cy="2724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948" y="3755072"/>
            <a:ext cx="4959695" cy="2648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06202" y="926326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MLS-Ctrl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9421" y="3616814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MLS-G2CCI (TCO3)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3447" y="3613289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MLS-G2CCI (NPO3)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66052" y="938683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MLS-G2SAF (TCO3)</a:t>
            </a:r>
            <a:endParaRPr lang="en-GB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3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Powerpoint Template">
  <a:themeElements>
    <a:clrScheme name="New Power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w 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100" b="1" i="0" u="none" strike="noStrike" cap="none" normalizeH="0" baseline="0" smtClean="0">
            <a:ln>
              <a:noFill/>
            </a:ln>
            <a:solidFill>
              <a:srgbClr val="00468C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New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ew Powerpoint Template">
  <a:themeElements>
    <a:clrScheme name="New Power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w 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100" b="1" i="0" u="none" strike="noStrike" cap="none" normalizeH="0" baseline="0" smtClean="0">
            <a:ln>
              <a:noFill/>
            </a:ln>
            <a:solidFill>
              <a:srgbClr val="00468C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New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54517</TotalTime>
  <Words>2080</Words>
  <Application>Microsoft Macintosh PowerPoint</Application>
  <PresentationFormat>A4 Paper (210x297 mm)</PresentationFormat>
  <Paragraphs>420</Paragraphs>
  <Slides>34</Slides>
  <Notes>21</Notes>
  <HiddenSlides>4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Arial Hebrew</vt:lpstr>
      <vt:lpstr>Arial Unicode MS</vt:lpstr>
      <vt:lpstr>Cambria Math</vt:lpstr>
      <vt:lpstr>ＭＳ Ｐゴシック</vt:lpstr>
      <vt:lpstr>PF Square Sans Pro</vt:lpstr>
      <vt:lpstr>TIMES</vt:lpstr>
      <vt:lpstr>Times New Roman</vt:lpstr>
      <vt:lpstr>Verdana</vt:lpstr>
      <vt:lpstr>Wingdings</vt:lpstr>
      <vt:lpstr>Arial</vt:lpstr>
      <vt:lpstr>New Powerpoint Template</vt:lpstr>
      <vt:lpstr>1_New Powerpoint Template</vt:lpstr>
      <vt:lpstr>Use of CCI data in reanalysis   R. Dragani1, H. Hersbach1,  S. Hirahara2 and A. Simmons1   1ECMWF  2JMA</vt:lpstr>
      <vt:lpstr>PowerPoint Presentation</vt:lpstr>
      <vt:lpstr>PowerPoint Presentation</vt:lpstr>
      <vt:lpstr>ERA5: the ERA-Interim replacement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 slides </vt:lpstr>
      <vt:lpstr>PowerPoint Presentation</vt:lpstr>
      <vt:lpstr>PowerPoint Presentation</vt:lpstr>
      <vt:lpstr>PowerPoint Presentation</vt:lpstr>
      <vt:lpstr>PowerPoint Presentation</vt:lpstr>
      <vt:lpstr>Rationale behind reanalysis: Consistency</vt:lpstr>
      <vt:lpstr>PowerPoint Presentation</vt:lpstr>
      <vt:lpstr>ERA5: the ERA-Interim replacement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Copernicus Programme</dc:title>
  <dc:creator>FRANCRI</dc:creator>
  <cp:lastModifiedBy>Rossana Dragani</cp:lastModifiedBy>
  <cp:revision>1781</cp:revision>
  <cp:lastPrinted>2013-10-15T14:19:34Z</cp:lastPrinted>
  <dcterms:created xsi:type="dcterms:W3CDTF">2009-08-19T14:59:48Z</dcterms:created>
  <dcterms:modified xsi:type="dcterms:W3CDTF">2017-02-14T10:11:31Z</dcterms:modified>
</cp:coreProperties>
</file>