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8"/>
  </p:notesMasterIdLst>
  <p:handoutMasterIdLst>
    <p:handoutMasterId r:id="rId9"/>
  </p:handoutMasterIdLst>
  <p:sldIdLst>
    <p:sldId id="256" r:id="rId5"/>
    <p:sldId id="257" r:id="rId6"/>
    <p:sldId id="259" r:id="rId7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408" autoAdjust="0"/>
  </p:normalViewPr>
  <p:slideViewPr>
    <p:cSldViewPr snapToGrid="0">
      <p:cViewPr varScale="1">
        <p:scale>
          <a:sx n="104" d="100"/>
          <a:sy n="104" d="100"/>
        </p:scale>
        <p:origin x="12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anose="020B0604020202020204" pitchFamily="34" charset="0"/>
              </a:defRPr>
            </a:lvl1pPr>
          </a:lstStyle>
          <a:p>
            <a:fld id="{65B87E98-0639-4231-B255-0610A8A0BCEF}" type="slidenum">
              <a:rPr lang="it-IT" altLang="en-US"/>
              <a:pPr/>
              <a:t>‹#›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B5A8051E-9B47-4207-A40E-F5B5FDD08BB7}" type="datetimeFigureOut">
              <a:rPr lang="en-GB" altLang="en-US"/>
              <a:pPr/>
              <a:t>30/09/2018</a:t>
            </a:fld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6DF48260-AB77-4914-9783-09E61CC0E64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9761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b="1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MS PGothic" panose="020B0600070205080204" pitchFamily="34" charset="-128"/>
                <a:cs typeface="+mn-cs"/>
              </a:rPr>
              <a:t>Task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MS PGothic" panose="020B0600070205080204" pitchFamily="34" charset="-128"/>
                <a:cs typeface="+mn-cs"/>
              </a:rPr>
              <a:t>3.7: The effect of lakes on local temperatures</a:t>
            </a:r>
            <a:endParaRPr lang="en-GB" sz="1200" b="1" kern="1200" dirty="0" smtClean="0">
              <a:solidFill>
                <a:schemeClr val="tx1"/>
              </a:solidFill>
              <a:effectLst/>
              <a:latin typeface="Calibri" pitchFamily="34" charset="0"/>
              <a:ea typeface="MS PGothic" panose="020B0600070205080204" pitchFamily="34" charset="-128"/>
              <a:cs typeface="+mn-cs"/>
            </a:endParaRPr>
          </a:p>
          <a:p>
            <a:r>
              <a:rPr lang="en-GB" sz="1200" i="1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MS PGothic" panose="020B0600070205080204" pitchFamily="34" charset="-128"/>
                <a:cs typeface="ＭＳ Ｐゴシック" charset="0"/>
              </a:rPr>
              <a:t>Responsible partners: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MS PGothic" panose="020B0600070205080204" pitchFamily="34" charset="-128"/>
                <a:cs typeface="ＭＳ Ｐゴシック" charset="0"/>
              </a:rPr>
              <a:t>Met Office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MS PGothic" panose="020B0600070205080204" pitchFamily="34" charset="-128"/>
                <a:cs typeface="ＭＳ Ｐゴシック" charset="0"/>
              </a:rPr>
              <a:t> </a:t>
            </a:r>
            <a:r>
              <a:rPr lang="en-GB" sz="1200" kern="1200" smtClean="0">
                <a:solidFill>
                  <a:schemeClr val="tx1"/>
                </a:solidFill>
                <a:effectLst/>
                <a:latin typeface="Calibri" pitchFamily="34" charset="0"/>
                <a:ea typeface="MS PGothic" panose="020B0600070205080204" pitchFamily="34" charset="-128"/>
                <a:cs typeface="ＭＳ Ｐゴシック" charset="0"/>
              </a:rPr>
              <a:t>[2/3?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MS PGothic" panose="020B0600070205080204" pitchFamily="34" charset="-128"/>
                <a:cs typeface="ＭＳ Ｐゴシック" charset="0"/>
              </a:rPr>
              <a:t>PM]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Calibri" pitchFamily="34" charset="0"/>
              <a:ea typeface="MS PGothic" panose="020B0600070205080204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6721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0681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7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8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cmu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pic>
        <p:nvPicPr>
          <p:cNvPr id="6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/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smtClean="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17284361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59668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34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3518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558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7685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59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360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3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CI_ppt_edits_cmug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Text Box DG"/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pic>
        <p:nvPicPr>
          <p:cNvPr id="1030" name="Picture 11" descr="PPT_Footer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/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dirty="0" smtClean="0">
                <a:solidFill>
                  <a:srgbClr val="404040"/>
                </a:solidFill>
              </a:rPr>
              <a:t>Climate Modelling User Group</a:t>
            </a:r>
          </a:p>
        </p:txBody>
      </p:sp>
      <p:sp>
        <p:nvSpPr>
          <p:cNvPr id="1032" name="Text Box 34"/>
          <p:cNvSpPr txBox="1">
            <a:spLocks noChangeAspect="1" noChangeArrowheads="1"/>
          </p:cNvSpPr>
          <p:nvPr/>
        </p:nvSpPr>
        <p:spPr bwMode="auto">
          <a:xfrm>
            <a:off x="4473788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 smtClean="0">
                <a:solidFill>
                  <a:schemeClr val="bg2"/>
                </a:solidFill>
              </a:rPr>
              <a:t>CMUG </a:t>
            </a:r>
            <a:r>
              <a:rPr lang="en-GB" altLang="en-US" sz="800" noProof="1">
                <a:solidFill>
                  <a:schemeClr val="bg2"/>
                </a:solidFill>
              </a:rPr>
              <a:t>| </a:t>
            </a:r>
            <a:r>
              <a:rPr lang="en-GB" altLang="en-US" sz="800" noProof="1" smtClean="0">
                <a:solidFill>
                  <a:schemeClr val="bg2"/>
                </a:solidFill>
              </a:rPr>
              <a:t>01-10-2018 </a:t>
            </a:r>
            <a:r>
              <a:rPr lang="en-GB" altLang="en-US" sz="800" noProof="1">
                <a:solidFill>
                  <a:schemeClr val="bg2"/>
                </a:solidFill>
              </a:rPr>
              <a:t>| Slide  </a:t>
            </a:r>
            <a:fld id="{52AB8474-ED92-413E-8575-36E5F8D3A884}" type="slidenum">
              <a:rPr altLang="en-US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anose="020B0600070205080204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Kick-off meeting, ECSAT, Harwell, UK, 1 October 2018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3633" y="1856096"/>
            <a:ext cx="8597245" cy="584775"/>
          </a:xfrm>
        </p:spPr>
        <p:txBody>
          <a:bodyPr/>
          <a:lstStyle/>
          <a:p>
            <a:r>
              <a:rPr lang="fr-BE" dirty="0" smtClean="0"/>
              <a:t>WP3.7 Lake </a:t>
            </a:r>
            <a:r>
              <a:rPr lang="fr-BE" dirty="0" err="1" smtClean="0"/>
              <a:t>effects</a:t>
            </a:r>
            <a:r>
              <a:rPr lang="fr-BE" dirty="0" smtClean="0"/>
              <a:t> on local </a:t>
            </a:r>
            <a:r>
              <a:rPr lang="en-GB" dirty="0" smtClean="0"/>
              <a:t>temperature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Objectives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b="1" dirty="0" smtClean="0"/>
          </a:p>
          <a:p>
            <a:pPr algn="just">
              <a:spcAft>
                <a:spcPts val="600"/>
              </a:spcAft>
            </a:pPr>
            <a:r>
              <a:rPr lang="en-GB" dirty="0"/>
              <a:t>Aim of the experiment: </a:t>
            </a:r>
          </a:p>
          <a:p>
            <a:pPr algn="just">
              <a:spcAft>
                <a:spcPts val="600"/>
              </a:spcAft>
            </a:pPr>
            <a:r>
              <a:rPr lang="en-GB" dirty="0" smtClean="0"/>
              <a:t>To assess the influence of lakes on the temperatures of surrounding </a:t>
            </a:r>
            <a:r>
              <a:rPr lang="en-GB" dirty="0"/>
              <a:t>land areas. </a:t>
            </a:r>
            <a:endParaRPr lang="en-GB" dirty="0" smtClean="0"/>
          </a:p>
          <a:p>
            <a:pPr algn="just">
              <a:spcAft>
                <a:spcPts val="600"/>
              </a:spcAft>
            </a:pPr>
            <a:r>
              <a:rPr lang="en-GB" dirty="0" smtClean="0"/>
              <a:t>Scientific questions </a:t>
            </a:r>
            <a:r>
              <a:rPr lang="en-GB" dirty="0"/>
              <a:t>addressed: </a:t>
            </a:r>
          </a:p>
          <a:p>
            <a:pPr algn="just">
              <a:spcAft>
                <a:spcPts val="600"/>
              </a:spcAft>
            </a:pPr>
            <a:r>
              <a:rPr lang="en-GB" dirty="0" smtClean="0"/>
              <a:t>What </a:t>
            </a:r>
            <a:r>
              <a:rPr lang="en-GB" dirty="0"/>
              <a:t>effect does lake temperature (or other </a:t>
            </a:r>
            <a:r>
              <a:rPr lang="en-GB" dirty="0" smtClean="0"/>
              <a:t>parameters) </a:t>
            </a:r>
            <a:r>
              <a:rPr lang="en-GB" dirty="0"/>
              <a:t>have </a:t>
            </a:r>
            <a:r>
              <a:rPr lang="en-GB" dirty="0" smtClean="0"/>
              <a:t>on </a:t>
            </a:r>
            <a:r>
              <a:rPr lang="en-GB" dirty="0"/>
              <a:t>the surrounding </a:t>
            </a:r>
            <a:r>
              <a:rPr lang="en-GB" dirty="0" smtClean="0"/>
              <a:t>Land Surface Temperature (LST)?</a:t>
            </a:r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n-GB" dirty="0" smtClean="0"/>
              <a:t>Can estimates of LST and its uncertainties be used to evaluate the importance of representing lakes in regional climate model (RCM) simulations?</a:t>
            </a:r>
          </a:p>
          <a:p>
            <a:pPr algn="just">
              <a:spcAft>
                <a:spcPts val="600"/>
              </a:spcAft>
            </a:pPr>
            <a:r>
              <a:rPr lang="en-GB" dirty="0"/>
              <a:t>What are the interactions between lakes and the surrounding land areas?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Experiments</a:t>
            </a:r>
            <a:r>
              <a:rPr lang="fr-BE" dirty="0" smtClean="0"/>
              <a:t>, </a:t>
            </a:r>
            <a:r>
              <a:rPr lang="fr-BE" dirty="0" err="1" smtClean="0"/>
              <a:t>analysis</a:t>
            </a:r>
            <a:r>
              <a:rPr lang="fr-BE" dirty="0" smtClean="0"/>
              <a:t> and relevance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715163"/>
            <a:ext cx="3409948" cy="388571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en-GB" dirty="0" smtClean="0"/>
              <a:t>Run RCM simulations with and without lakes using satellite-era surface water temperature observations </a:t>
            </a:r>
            <a:r>
              <a:rPr lang="en-GB" dirty="0"/>
              <a:t>for </a:t>
            </a:r>
            <a:r>
              <a:rPr lang="en-GB" dirty="0" smtClean="0"/>
              <a:t>the former for European and African lakes</a:t>
            </a:r>
          </a:p>
          <a:p>
            <a:pPr algn="just">
              <a:spcAft>
                <a:spcPts val="600"/>
              </a:spcAft>
            </a:pPr>
            <a:r>
              <a:rPr lang="en-GB" dirty="0" smtClean="0"/>
              <a:t>Assess consistency </a:t>
            </a:r>
            <a:r>
              <a:rPr lang="en-GB" dirty="0"/>
              <a:t>of observed </a:t>
            </a:r>
            <a:r>
              <a:rPr lang="en-GB" dirty="0" smtClean="0"/>
              <a:t>v. </a:t>
            </a:r>
            <a:r>
              <a:rPr lang="en-GB" dirty="0"/>
              <a:t>simulated </a:t>
            </a:r>
            <a:r>
              <a:rPr lang="en-GB" dirty="0" smtClean="0"/>
              <a:t>mean,  variability, t-series using LST observations </a:t>
            </a:r>
          </a:p>
          <a:p>
            <a:pPr algn="just">
              <a:spcAft>
                <a:spcPts val="600"/>
              </a:spcAft>
            </a:pPr>
            <a:r>
              <a:rPr lang="en-GB" dirty="0" smtClean="0"/>
              <a:t>Assess value of lakes in RCMs and LST as reference</a:t>
            </a:r>
          </a:p>
          <a:p>
            <a:pPr algn="just">
              <a:spcAft>
                <a:spcPts val="600"/>
              </a:spcAft>
            </a:pPr>
            <a:r>
              <a:rPr lang="en-GB" dirty="0" smtClean="0"/>
              <a:t>Complements </a:t>
            </a:r>
            <a:r>
              <a:rPr lang="en-GB" dirty="0"/>
              <a:t>LST work in WPs </a:t>
            </a:r>
            <a:r>
              <a:rPr lang="en-GB" dirty="0" smtClean="0"/>
              <a:t>3.1/4/5. Relevant to CORDEX.</a:t>
            </a:r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006867"/>
            <a:ext cx="57340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409951" y="1010729"/>
            <a:ext cx="573405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 of daily</a:t>
            </a:r>
            <a:r>
              <a:rPr kumimoji="0" lang="en-GB" altLang="en-US" sz="15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versus monthly resolved lake surface temperatures in a </a:t>
            </a:r>
            <a:r>
              <a:rPr lang="en-GB" altLang="en-US" sz="1500" dirty="0" smtClean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regional modelling experiment around Lake Victoria*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sz="1500" dirty="0" smtClean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Annual average of daily maximum (left) and minimum (right)</a:t>
            </a:r>
            <a:endParaRPr kumimoji="0" lang="en-GB" alt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409950" y="4456750"/>
            <a:ext cx="371274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400" dirty="0" smtClean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*Results from H2020 project EUSTACE</a:t>
            </a:r>
            <a:endParaRPr kumimoji="0" lang="en-GB" altLang="en-US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45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22279E-2C4C-4C93-8498-455A58D1433E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terms/"/>
    <ds:schemaRef ds:uri="http://purl.org/dc/elements/1.1/"/>
    <ds:schemaRef ds:uri="f2760952-b3bb-408f-ace6-eb1e07642b86"/>
    <ds:schemaRef ds:uri="http://www.w3.org/XML/1998/namespace"/>
    <ds:schemaRef ds:uri="http://schemas.openxmlformats.org/package/2006/metadata/core-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CCI_cmug</Template>
  <TotalTime>176</TotalTime>
  <Words>221</Words>
  <Application>Microsoft Office PowerPoint</Application>
  <PresentationFormat>On-screen Show (16:9)</PresentationFormat>
  <Paragraphs>24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MS PGothic</vt:lpstr>
      <vt:lpstr>MS PGothic</vt:lpstr>
      <vt:lpstr>Arial</vt:lpstr>
      <vt:lpstr>Calibri</vt:lpstr>
      <vt:lpstr>Times New Roman</vt:lpstr>
      <vt:lpstr>Verdana</vt:lpstr>
      <vt:lpstr>ESA Presentation 16-9</vt:lpstr>
      <vt:lpstr>WP3.7 Lake effects on local temperature</vt:lpstr>
      <vt:lpstr>Objectives</vt:lpstr>
      <vt:lpstr>Experiments, analysis and relevance</vt:lpstr>
    </vt:vector>
  </TitlesOfParts>
  <Manager/>
  <Company>Met Office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Van Der Linden, Paul</dc:creator>
  <cp:keywords/>
  <dc:description/>
  <cp:lastModifiedBy>Jones, Richard</cp:lastModifiedBy>
  <cp:revision>25</cp:revision>
  <cp:lastPrinted>2008-08-26T16:26:23Z</cp:lastPrinted>
  <dcterms:created xsi:type="dcterms:W3CDTF">2018-07-10T10:00:37Z</dcterms:created>
  <dcterms:modified xsi:type="dcterms:W3CDTF">2018-09-30T10:30:01Z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