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4"/>
  </p:sldMasterIdLst>
  <p:notesMasterIdLst>
    <p:notesMasterId r:id="rId10"/>
  </p:notesMasterIdLst>
  <p:handoutMasterIdLst>
    <p:handoutMasterId r:id="rId11"/>
  </p:handoutMasterIdLst>
  <p:sldIdLst>
    <p:sldId id="256" r:id="rId5"/>
    <p:sldId id="259" r:id="rId6"/>
    <p:sldId id="260" r:id="rId7"/>
    <p:sldId id="261" r:id="rId8"/>
    <p:sldId id="262" r:id="rId9"/>
  </p:sldIdLst>
  <p:sldSz cx="9144000" cy="5143500" type="screen16x9"/>
  <p:notesSz cx="6669088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8DB"/>
    <a:srgbClr val="00549F"/>
    <a:srgbClr val="FDC82F"/>
    <a:srgbClr val="00338D"/>
    <a:srgbClr val="D0103A"/>
    <a:srgbClr val="008542"/>
    <a:srgbClr val="E37222"/>
    <a:srgbClr val="8224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62" d="100"/>
          <a:sy n="162" d="100"/>
        </p:scale>
        <p:origin x="150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838" cy="495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7743" y="0"/>
            <a:ext cx="2889838" cy="495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952"/>
            <a:ext cx="2889838" cy="495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7743" y="9428952"/>
            <a:ext cx="2889838" cy="495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>
                <a:latin typeface="Arial" panose="020B0604020202020204" pitchFamily="34" charset="0"/>
              </a:defRPr>
            </a:lvl1pPr>
          </a:lstStyle>
          <a:p>
            <a:fld id="{65B87E98-0639-4231-B255-0610A8A0BCEF}" type="slidenum">
              <a:rPr lang="it-IT" altLang="en-US"/>
              <a:pPr/>
              <a:t>‹#›</a:t>
            </a:fld>
            <a:endParaRPr lang="it-IT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862703" cy="51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>
                <a:latin typeface="Verdan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94325" y="0"/>
            <a:ext cx="2862703" cy="51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/>
            </a:lvl1pPr>
          </a:lstStyle>
          <a:p>
            <a:fld id="{B5A8051E-9B47-4207-A40E-F5B5FDD08BB7}" type="datetimeFigureOut">
              <a:rPr lang="en-GB" altLang="en-US"/>
              <a:pPr/>
              <a:t>04/10/2018</a:t>
            </a:fld>
            <a:endParaRPr lang="en-GB" alt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9375" y="739775"/>
            <a:ext cx="6569075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59263" y="4729711"/>
            <a:ext cx="4938502" cy="443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59423"/>
            <a:ext cx="2862703" cy="443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>
                <a:latin typeface="Verdan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94325" y="9459423"/>
            <a:ext cx="2862703" cy="443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/>
            </a:lvl1pPr>
          </a:lstStyle>
          <a:p>
            <a:fld id="{6DF48260-AB77-4914-9783-09E61CC0E647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image" Target="../media/image27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image" Target="../media/image28.jpe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9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4" descr="CCI_ppt_edits_cmu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27"/>
          <p:cNvSpPr txBox="1">
            <a:spLocks noChangeArrowheads="1"/>
          </p:cNvSpPr>
          <p:nvPr/>
        </p:nvSpPr>
        <p:spPr bwMode="auto">
          <a:xfrm>
            <a:off x="631825" y="4822825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sz="800" smtClean="0"/>
          </a:p>
        </p:txBody>
      </p:sp>
      <p:pic>
        <p:nvPicPr>
          <p:cNvPr id="6" name="Picture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3"/>
          <a:stretch>
            <a:fillRect/>
          </a:stretch>
        </p:blipFill>
        <p:spPr bwMode="auto">
          <a:xfrm>
            <a:off x="7788275" y="155575"/>
            <a:ext cx="1209675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58"/>
          <p:cNvSpPr txBox="1">
            <a:spLocks noChangeArrowheads="1"/>
          </p:cNvSpPr>
          <p:nvPr/>
        </p:nvSpPr>
        <p:spPr bwMode="auto">
          <a:xfrm>
            <a:off x="163513" y="4572000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anchor="b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800" smtClean="0">
                <a:solidFill>
                  <a:srgbClr val="D9D9D9"/>
                </a:solidFill>
              </a:rPr>
              <a:t>ESA UNCLASSIFIED - For Official Use</a:t>
            </a:r>
          </a:p>
        </p:txBody>
      </p:sp>
      <p:pic>
        <p:nvPicPr>
          <p:cNvPr id="8" name="Picture 6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98" b="-5313"/>
          <a:stretch>
            <a:fillRect/>
          </a:stretch>
        </p:blipFill>
        <p:spPr bwMode="auto">
          <a:xfrm>
            <a:off x="7789863" y="4899025"/>
            <a:ext cx="1195387" cy="14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8"/>
          <p:cNvCxnSpPr/>
          <p:nvPr/>
        </p:nvCxnSpPr>
        <p:spPr>
          <a:xfrm>
            <a:off x="166688" y="4789488"/>
            <a:ext cx="8823325" cy="0"/>
          </a:xfrm>
          <a:prstGeom prst="line">
            <a:avLst/>
          </a:prstGeom>
          <a:ln w="6350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67"/>
          <p:cNvGrpSpPr>
            <a:grpSpLocks/>
          </p:cNvGrpSpPr>
          <p:nvPr/>
        </p:nvGrpSpPr>
        <p:grpSpPr bwMode="auto">
          <a:xfrm>
            <a:off x="173038" y="4908550"/>
            <a:ext cx="6826250" cy="111125"/>
            <a:chOff x="172269" y="6621494"/>
            <a:chExt cx="6826666" cy="111519"/>
          </a:xfrm>
        </p:grpSpPr>
        <p:pic>
          <p:nvPicPr>
            <p:cNvPr id="11" name="Picture 68" descr="at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26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69" descr="be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79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70" descr="ca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029" y="6621494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71" descr="ch.pn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566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72" descr="cz.png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53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73" descr="de.png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0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74" descr="dk.png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976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75" descr="ee.png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8298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76" descr="es.png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71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77" descr="fi.png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195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78" descr="fr.png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931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79" descr="gr.png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783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80" descr="hu.png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519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81" descr="ie.png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255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82" descr="i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991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83" descr="lu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8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84" descr="nl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62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85" descr="no.png"/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338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86" descr="pl.png"/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94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87" descr="pt.png"/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930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88" descr="ro.png"/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0460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89" descr="se.png"/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580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90" descr="uk.png"/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053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Picture 91" descr="si.png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5327" y="6623401"/>
              <a:ext cx="163385" cy="10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632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14361" y="2914650"/>
            <a:ext cx="7948800" cy="421975"/>
          </a:xfrm>
        </p:spPr>
        <p:txBody>
          <a:bodyPr>
            <a:spAutoFit/>
          </a:bodyPr>
          <a:lstStyle>
            <a:lvl1pPr marL="0" indent="0">
              <a:buFont typeface="Verdana" pitchFamily="34" charset="0"/>
              <a:buNone/>
              <a:defRPr sz="1800"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dirty="0" smtClean="0"/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/>
          </p:nvPr>
        </p:nvSpPr>
        <p:spPr>
          <a:xfrm>
            <a:off x="587375" y="1856096"/>
            <a:ext cx="7947025" cy="58477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GB" noProof="0" dirty="0" smtClean="0"/>
          </a:p>
        </p:txBody>
      </p:sp>
    </p:spTree>
    <p:extLst>
      <p:ext uri="{BB962C8B-B14F-4D97-AF65-F5344CB8AC3E}">
        <p14:creationId xmlns:p14="http://schemas.microsoft.com/office/powerpoint/2010/main" val="172843612"/>
      </p:ext>
    </p:extLst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>
              <a:defRPr baseline="0"/>
            </a:lvl1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1596688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2472362"/>
            <a:ext cx="7789050" cy="1323439"/>
          </a:xfrm>
        </p:spPr>
        <p:txBody>
          <a:bodyPr anchor="t"/>
          <a:lstStyle>
            <a:lvl1pPr algn="l">
              <a:defRPr sz="4000" b="0" cap="all">
                <a:solidFill>
                  <a:srgbClr val="0098DB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2000" y="1347221"/>
            <a:ext cx="778905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12347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5950" y="1254919"/>
            <a:ext cx="3889376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7723" y="1254919"/>
            <a:ext cx="3888000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235182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9123" y="1250100"/>
            <a:ext cx="3895200" cy="372600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50156"/>
            <a:ext cx="3896416" cy="371493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7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0"/>
          </p:nvPr>
        </p:nvSpPr>
        <p:spPr>
          <a:xfrm>
            <a:off x="619200" y="1630801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75582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3086" y="149150"/>
            <a:ext cx="7174846" cy="430887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lang="en-GB" sz="2200" b="0" dirty="0" smtClean="0">
                <a:solidFill>
                  <a:srgbClr val="0070C0"/>
                </a:solidFill>
                <a:latin typeface="Verdana"/>
                <a:ea typeface="+mj-ea"/>
                <a:cs typeface="Verdana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776850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9592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1250157"/>
            <a:ext cx="4968875" cy="3243263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125" y="1250101"/>
            <a:ext cx="2846388" cy="32432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243606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2000" y="3724872"/>
            <a:ext cx="5932800" cy="307777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01787" y="1250156"/>
            <a:ext cx="5932488" cy="254317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2000" y="4029076"/>
            <a:ext cx="5932800" cy="46434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2342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18" Type="http://schemas.openxmlformats.org/officeDocument/2006/relationships/image" Target="../media/image8.png"/><Relationship Id="rId26" Type="http://schemas.openxmlformats.org/officeDocument/2006/relationships/image" Target="../media/image16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1.png"/><Relationship Id="rId34" Type="http://schemas.openxmlformats.org/officeDocument/2006/relationships/image" Target="../media/image24.png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eg"/><Relationship Id="rId17" Type="http://schemas.openxmlformats.org/officeDocument/2006/relationships/image" Target="../media/image7.png"/><Relationship Id="rId25" Type="http://schemas.openxmlformats.org/officeDocument/2006/relationships/image" Target="../media/image15.png"/><Relationship Id="rId3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.png"/><Relationship Id="rId20" Type="http://schemas.openxmlformats.org/officeDocument/2006/relationships/image" Target="../media/image10.png"/><Relationship Id="rId29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24" Type="http://schemas.openxmlformats.org/officeDocument/2006/relationships/image" Target="../media/image14.png"/><Relationship Id="rId32" Type="http://schemas.openxmlformats.org/officeDocument/2006/relationships/image" Target="../media/image22.png"/><Relationship Id="rId37" Type="http://schemas.openxmlformats.org/officeDocument/2006/relationships/image" Target="../media/image27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5.png"/><Relationship Id="rId23" Type="http://schemas.openxmlformats.org/officeDocument/2006/relationships/image" Target="../media/image13.png"/><Relationship Id="rId28" Type="http://schemas.openxmlformats.org/officeDocument/2006/relationships/image" Target="../media/image18.png"/><Relationship Id="rId36" Type="http://schemas.openxmlformats.org/officeDocument/2006/relationships/image" Target="../media/image26.png"/><Relationship Id="rId10" Type="http://schemas.openxmlformats.org/officeDocument/2006/relationships/theme" Target="../theme/theme1.xml"/><Relationship Id="rId19" Type="http://schemas.openxmlformats.org/officeDocument/2006/relationships/image" Target="../media/image9.png"/><Relationship Id="rId31" Type="http://schemas.openxmlformats.org/officeDocument/2006/relationships/image" Target="../media/image2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Relationship Id="rId22" Type="http://schemas.openxmlformats.org/officeDocument/2006/relationships/image" Target="../media/image12.png"/><Relationship Id="rId27" Type="http://schemas.openxmlformats.org/officeDocument/2006/relationships/image" Target="../media/image17.png"/><Relationship Id="rId30" Type="http://schemas.openxmlformats.org/officeDocument/2006/relationships/image" Target="../media/image20.png"/><Relationship Id="rId35" Type="http://schemas.openxmlformats.org/officeDocument/2006/relationships/image" Target="../media/image2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CI_ppt_edits_cmug2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3038" y="792163"/>
            <a:ext cx="8747125" cy="382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1028" name="Text Box DG"/>
          <p:cNvSpPr txBox="1">
            <a:spLocks noChangeArrowheads="1"/>
          </p:cNvSpPr>
          <p:nvPr/>
        </p:nvSpPr>
        <p:spPr bwMode="auto">
          <a:xfrm>
            <a:off x="577850" y="334963"/>
            <a:ext cx="5016500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sz="800" smtClean="0"/>
          </a:p>
        </p:txBody>
      </p:sp>
      <p:sp>
        <p:nvSpPr>
          <p:cNvPr id="1029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774700" y="158750"/>
            <a:ext cx="695642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pic>
        <p:nvPicPr>
          <p:cNvPr id="1030" name="Picture 11" descr="PPT_Footer.jp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76788"/>
            <a:ext cx="9144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38"/>
          <p:cNvSpPr txBox="1">
            <a:spLocks noChangeArrowheads="1"/>
          </p:cNvSpPr>
          <p:nvPr/>
        </p:nvSpPr>
        <p:spPr bwMode="auto">
          <a:xfrm>
            <a:off x="165100" y="4575175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800" dirty="0" smtClean="0">
                <a:solidFill>
                  <a:srgbClr val="404040"/>
                </a:solidFill>
              </a:rPr>
              <a:t>Climate Modelling User Group</a:t>
            </a:r>
          </a:p>
        </p:txBody>
      </p:sp>
      <p:sp>
        <p:nvSpPr>
          <p:cNvPr id="1032" name="Text Box 34"/>
          <p:cNvSpPr txBox="1">
            <a:spLocks noChangeAspect="1" noChangeArrowheads="1"/>
          </p:cNvSpPr>
          <p:nvPr/>
        </p:nvSpPr>
        <p:spPr bwMode="auto">
          <a:xfrm>
            <a:off x="4473788" y="4579938"/>
            <a:ext cx="4521200" cy="147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altLang="en-US" sz="800" noProof="1" smtClean="0">
                <a:solidFill>
                  <a:schemeClr val="bg2"/>
                </a:solidFill>
              </a:rPr>
              <a:t>CMUG </a:t>
            </a:r>
            <a:r>
              <a:rPr lang="en-GB" altLang="en-US" sz="800" noProof="1">
                <a:solidFill>
                  <a:schemeClr val="bg2"/>
                </a:solidFill>
              </a:rPr>
              <a:t>| </a:t>
            </a:r>
            <a:r>
              <a:rPr lang="en-GB" altLang="en-US" sz="800" noProof="1" smtClean="0">
                <a:solidFill>
                  <a:schemeClr val="bg2"/>
                </a:solidFill>
              </a:rPr>
              <a:t>25-07-2018 </a:t>
            </a:r>
            <a:r>
              <a:rPr lang="en-GB" altLang="en-US" sz="800" noProof="1">
                <a:solidFill>
                  <a:schemeClr val="bg2"/>
                </a:solidFill>
              </a:rPr>
              <a:t>| Slide  </a:t>
            </a:r>
            <a:fld id="{52AB8474-ED92-413E-8575-36E5F8D3A884}" type="slidenum">
              <a:rPr altLang="en-US" sz="800" noProof="1">
                <a:solidFill>
                  <a:schemeClr val="bg2"/>
                </a:solidFill>
              </a:rPr>
              <a:pPr algn="r" eaLnBrk="1" hangingPunct="1">
                <a:spcBef>
                  <a:spcPct val="50000"/>
                </a:spcBef>
              </a:pPr>
              <a:t>‹#›</a:t>
            </a:fld>
            <a:endParaRPr lang="en-GB" altLang="en-US" sz="800" noProof="1">
              <a:solidFill>
                <a:schemeClr val="bg2"/>
              </a:solidFill>
            </a:endParaRPr>
          </a:p>
        </p:txBody>
      </p:sp>
      <p:grpSp>
        <p:nvGrpSpPr>
          <p:cNvPr id="1033" name="Group 39"/>
          <p:cNvGrpSpPr>
            <a:grpSpLocks/>
          </p:cNvGrpSpPr>
          <p:nvPr/>
        </p:nvGrpSpPr>
        <p:grpSpPr bwMode="auto">
          <a:xfrm>
            <a:off x="173038" y="4908550"/>
            <a:ext cx="6826250" cy="111125"/>
            <a:chOff x="172269" y="6621494"/>
            <a:chExt cx="6826666" cy="111519"/>
          </a:xfrm>
        </p:grpSpPr>
        <p:pic>
          <p:nvPicPr>
            <p:cNvPr id="1035" name="Picture 40" descr="at.png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26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6" name="Picture 41" descr="be.png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79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7" name="Picture 42" descr="ca.png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029" y="6621494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8" name="Picture 43" descr="ch.png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566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9" name="Picture 44" descr="cz.png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53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0" name="Picture 45" descr="de.png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0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1" name="Picture 46" descr="dk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976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2" name="Picture 47" descr="ee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8298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3" name="Picture 48" descr="es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71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4" name="Picture 49" descr="fi.png"/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195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5" name="Picture 50" descr="fr.png"/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931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6" name="Picture 51" descr="gr.png"/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783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7" name="Picture 52" descr="hu.png"/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519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8" name="Picture 53" descr="ie.png"/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255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9" name="Picture 54" descr="it.png"/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991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0" name="Picture 55" descr="lu.png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8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1" name="Picture 56" descr="nl.png"/>
            <p:cNvPicPr>
              <a:picLocks noChangeAspect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62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2" name="Picture 57" descr="no.png"/>
            <p:cNvPicPr>
              <a:picLocks noChangeAspect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338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3" name="Picture 58" descr="pl.png"/>
            <p:cNvPicPr>
              <a:picLocks noChangeAspect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94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4" name="Picture 59" descr="pt.png"/>
            <p:cNvPicPr>
              <a:picLocks noChangeAspect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930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5" name="Picture 60" descr="ro.png"/>
            <p:cNvPicPr>
              <a:picLocks noChangeAspect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0460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6" name="Picture 61" descr="se.png"/>
            <p:cNvPicPr>
              <a:picLocks noChangeAspect="1"/>
            </p:cNvPicPr>
            <p:nvPr/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580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7" name="Picture 62" descr="uk.png"/>
            <p:cNvPicPr>
              <a:picLocks noChangeAspect="1"/>
            </p:cNvPicPr>
            <p:nvPr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053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8" name="Picture 63" descr="si.png"/>
            <p:cNvPicPr>
              <a:picLocks noChangeAspect="1"/>
            </p:cNvPicPr>
            <p:nvPr/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5327" y="6623401"/>
              <a:ext cx="163385" cy="10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34" name="Picture 34"/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3"/>
          <a:stretch>
            <a:fillRect/>
          </a:stretch>
        </p:blipFill>
        <p:spPr bwMode="auto">
          <a:xfrm>
            <a:off x="7788275" y="155575"/>
            <a:ext cx="1209675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2200" dirty="0">
          <a:solidFill>
            <a:srgbClr val="FFFFFF"/>
          </a:solidFill>
          <a:latin typeface="Verdana"/>
          <a:ea typeface="MS PGothic" panose="020B0600070205080204" pitchFamily="34" charset="-128"/>
          <a:cs typeface="Verdana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anose="020B0600070205080204" pitchFamily="3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anose="020B0600070205080204" pitchFamily="3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anose="020B0600070205080204" pitchFamily="3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anose="020B0600070205080204" pitchFamily="34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6858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1pPr>
      <a:lvl2pPr marL="809625" indent="-352425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2pPr>
      <a:lvl3pPr marL="1406525" indent="-492125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3pPr>
      <a:lvl4pPr marL="2005013" indent="-633413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4pPr>
      <a:lvl5pPr marL="2601913" indent="-773113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5pPr>
      <a:lvl6pPr marL="34798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4102560" y="2756520"/>
            <a:ext cx="3898080" cy="699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de-DE" sz="1800" b="0" strike="noStrike" spc="-1" dirty="0">
                <a:solidFill>
                  <a:srgbClr val="FFFFFF"/>
                </a:solidFill>
                <a:latin typeface="Verdana"/>
                <a:ea typeface="MS PGothic"/>
              </a:rPr>
              <a:t> </a:t>
            </a:r>
            <a:r>
              <a:rPr lang="de-DE" sz="2400" b="0" i="1" strike="noStrike" spc="-1" dirty="0" smtClean="0">
                <a:solidFill>
                  <a:srgbClr val="FFFFFF"/>
                </a:solidFill>
                <a:latin typeface="Verdana"/>
                <a:ea typeface="MS PGothic"/>
              </a:rPr>
              <a:t>David Ford</a:t>
            </a:r>
            <a:endParaRPr lang="de-DE" sz="2400" b="0" strike="noStrike" spc="-1" dirty="0"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lang="de-DE" sz="1600" b="0" i="1" strike="noStrike" spc="-1" dirty="0" smtClean="0">
                <a:solidFill>
                  <a:srgbClr val="FFFFFF"/>
                </a:solidFill>
                <a:latin typeface="Verdana"/>
                <a:ea typeface="MS PGothic"/>
              </a:rPr>
              <a:t>Met Office</a:t>
            </a:r>
            <a:endParaRPr lang="de-DE" sz="1600" b="0" strike="noStrike" spc="-1" dirty="0">
              <a:latin typeface="Arial"/>
            </a:endParaRPr>
          </a:p>
        </p:txBody>
      </p:sp>
      <p:sp>
        <p:nvSpPr>
          <p:cNvPr id="5" name="CustomShape 2"/>
          <p:cNvSpPr/>
          <p:nvPr/>
        </p:nvSpPr>
        <p:spPr>
          <a:xfrm>
            <a:off x="360000" y="1872000"/>
            <a:ext cx="770796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de-DE" sz="1800" b="0" strike="noStrike" spc="-1" dirty="0">
                <a:solidFill>
                  <a:srgbClr val="FFFFFF"/>
                </a:solidFill>
                <a:latin typeface="Verdana"/>
                <a:ea typeface="MS PGothic"/>
              </a:rPr>
              <a:t> </a:t>
            </a:r>
            <a:r>
              <a:rPr lang="en-GB" spc="-1" dirty="0">
                <a:solidFill>
                  <a:srgbClr val="FFFFFF"/>
                </a:solidFill>
                <a:ea typeface="MS PGothic"/>
              </a:rPr>
              <a:t>WP3.9: Biophysical feedbacks in the global ocean</a:t>
            </a:r>
            <a:endParaRPr lang="de-DE" sz="24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>
          <a:xfrm>
            <a:off x="774700" y="173801"/>
            <a:ext cx="7084410" cy="400110"/>
          </a:xfrm>
        </p:spPr>
        <p:txBody>
          <a:bodyPr/>
          <a:lstStyle/>
          <a:p>
            <a:r>
              <a:rPr lang="en-GB" sz="2000" spc="-1" dirty="0">
                <a:ea typeface="MS PGothic"/>
              </a:rPr>
              <a:t>WP3.9: Biophysical feedbacks in the global ocean</a:t>
            </a:r>
            <a:endParaRPr lang="en-US" altLang="en-US" sz="2000" dirty="0" smtClean="0">
              <a:latin typeface="Verdana" panose="020B0604030504040204" pitchFamily="34" charset="0"/>
            </a:endParaRPr>
          </a:p>
        </p:txBody>
      </p:sp>
      <p:pic>
        <p:nvPicPr>
          <p:cNvPr id="4" name="Picture 4" descr="biophy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187" t="2194" r="22414" b="14628"/>
          <a:stretch>
            <a:fillRect/>
          </a:stretch>
        </p:blipFill>
        <p:spPr bwMode="auto">
          <a:xfrm>
            <a:off x="5815833" y="1407019"/>
            <a:ext cx="2815585" cy="2321526"/>
          </a:xfrm>
          <a:prstGeom prst="rect">
            <a:avLst/>
          </a:prstGeom>
          <a:noFill/>
        </p:spPr>
      </p:pic>
      <p:sp>
        <p:nvSpPr>
          <p:cNvPr id="5" name="TextShape 2"/>
          <p:cNvSpPr txBox="1"/>
          <p:nvPr/>
        </p:nvSpPr>
        <p:spPr>
          <a:xfrm>
            <a:off x="503999" y="1080000"/>
            <a:ext cx="4872041" cy="30960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de-DE" sz="1800" b="0" strike="noStrike" spc="-1" dirty="0" smtClean="0">
                <a:solidFill>
                  <a:srgbClr val="4D4F53"/>
                </a:solidFill>
                <a:latin typeface="Arial"/>
              </a:rPr>
              <a:t>Chlorophyll in the ocean affects the depth of penetration of solar radiation.</a:t>
            </a:r>
          </a:p>
          <a:p>
            <a:endParaRPr lang="de-DE" sz="1800" b="0" strike="noStrike" spc="-1" dirty="0" smtClean="0">
              <a:solidFill>
                <a:srgbClr val="4D4F53"/>
              </a:solidFill>
              <a:latin typeface="Arial"/>
            </a:endParaRPr>
          </a:p>
          <a:p>
            <a:r>
              <a:rPr lang="de-DE" sz="1800" spc="-1" dirty="0" smtClean="0">
                <a:solidFill>
                  <a:srgbClr val="4D4F53"/>
                </a:solidFill>
                <a:latin typeface="Arial"/>
              </a:rPr>
              <a:t>Alters SST, heat uptake, evaporation, sea ice.</a:t>
            </a:r>
          </a:p>
          <a:p>
            <a:endParaRPr lang="de-DE" sz="1800" b="0" strike="noStrike" spc="-1" dirty="0">
              <a:solidFill>
                <a:srgbClr val="4D4F53"/>
              </a:solidFill>
              <a:latin typeface="Arial"/>
            </a:endParaRPr>
          </a:p>
          <a:p>
            <a:r>
              <a:rPr lang="de-DE" sz="1800" spc="-1" dirty="0" smtClean="0">
                <a:solidFill>
                  <a:srgbClr val="4D4F53"/>
                </a:solidFill>
                <a:latin typeface="Arial"/>
              </a:rPr>
              <a:t>Affects ENSO variability and monsoon timing.</a:t>
            </a:r>
          </a:p>
          <a:p>
            <a:endParaRPr lang="de-DE" sz="1800" b="0" strike="noStrike" spc="-1" dirty="0">
              <a:solidFill>
                <a:srgbClr val="4D4F53"/>
              </a:solidFill>
              <a:latin typeface="Arial"/>
            </a:endParaRPr>
          </a:p>
          <a:p>
            <a:r>
              <a:rPr lang="de-DE" sz="1800" spc="-1" dirty="0" smtClean="0">
                <a:solidFill>
                  <a:srgbClr val="4D4F53"/>
                </a:solidFill>
                <a:latin typeface="Arial"/>
              </a:rPr>
              <a:t>But the process is rarely included in climate models or reanalyses.</a:t>
            </a:r>
            <a:endParaRPr lang="de-DE" sz="18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74431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>
          <a:xfrm>
            <a:off x="774700" y="173801"/>
            <a:ext cx="7084410" cy="400110"/>
          </a:xfrm>
        </p:spPr>
        <p:txBody>
          <a:bodyPr/>
          <a:lstStyle/>
          <a:p>
            <a:r>
              <a:rPr lang="en-GB" sz="2000" spc="-1" dirty="0">
                <a:ea typeface="MS PGothic"/>
              </a:rPr>
              <a:t>WP3.9: Biophysical feedbacks in the global ocean</a:t>
            </a:r>
            <a:endParaRPr lang="en-US" altLang="en-US" sz="2000" dirty="0" smtClean="0">
              <a:latin typeface="Verdana" panose="020B0604030504040204" pitchFamily="34" charset="0"/>
            </a:endParaRPr>
          </a:p>
        </p:txBody>
      </p:sp>
      <p:sp>
        <p:nvSpPr>
          <p:cNvPr id="5" name="TextShape 2"/>
          <p:cNvSpPr txBox="1"/>
          <p:nvPr/>
        </p:nvSpPr>
        <p:spPr>
          <a:xfrm>
            <a:off x="503999" y="788337"/>
            <a:ext cx="4872041" cy="3602089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de-DE" sz="1800" b="0" strike="noStrike" spc="-1" dirty="0" smtClean="0">
                <a:solidFill>
                  <a:srgbClr val="4D4F53"/>
                </a:solidFill>
                <a:latin typeface="Arial"/>
              </a:rPr>
              <a:t>Assimilate CCI ocean colour into the ocean component (NEMO-CICE-MEDUSA) of a CMIP6 Earth System model (UKESM1).</a:t>
            </a:r>
          </a:p>
          <a:p>
            <a:endParaRPr lang="de-DE" sz="1800" spc="-1" dirty="0">
              <a:solidFill>
                <a:srgbClr val="4D4F53"/>
              </a:solidFill>
              <a:latin typeface="Arial"/>
            </a:endParaRPr>
          </a:p>
          <a:p>
            <a:r>
              <a:rPr lang="de-DE" sz="1800" b="0" strike="noStrike" spc="-1" dirty="0" smtClean="0">
                <a:latin typeface="Arial"/>
              </a:rPr>
              <a:t>Run simulations with and without biophysical feedback, and assess consistency with CCI</a:t>
            </a:r>
          </a:p>
          <a:p>
            <a:r>
              <a:rPr lang="de-DE" sz="1800" spc="-1" dirty="0" smtClean="0">
                <a:latin typeface="Arial"/>
              </a:rPr>
              <a:t>SST, SI, SSH, SSSal products, and in situ data (ocean heat content, carbon fluxes).</a:t>
            </a:r>
          </a:p>
          <a:p>
            <a:endParaRPr lang="de-DE" sz="1800" b="0" strike="noStrike" spc="-1" dirty="0">
              <a:latin typeface="Arial"/>
            </a:endParaRPr>
          </a:p>
          <a:p>
            <a:r>
              <a:rPr lang="de-DE" sz="1800" spc="-1" dirty="0" smtClean="0">
                <a:latin typeface="Arial"/>
              </a:rPr>
              <a:t>Assess impact on climate variability, building on previous studies. Relevant to OMIP and WCRP Grand Challenges on Near-term Climate Prediction and Carbon Feedbacks.</a:t>
            </a:r>
            <a:endParaRPr lang="de-DE" sz="1800" b="0" strike="noStrike" spc="-1" dirty="0">
              <a:latin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5696" r="49546" b="47300"/>
          <a:stretch/>
        </p:blipFill>
        <p:spPr>
          <a:xfrm>
            <a:off x="5517931" y="945989"/>
            <a:ext cx="3257794" cy="1812903"/>
          </a:xfrm>
          <a:prstGeom prst="rect">
            <a:avLst/>
          </a:prstGeom>
        </p:spPr>
      </p:pic>
      <p:pic>
        <p:nvPicPr>
          <p:cNvPr id="7" name="Picture 6" descr="hovmuller_dep_votemper_Nino3.4.monthly.png"/>
          <p:cNvPicPr>
            <a:picLocks noChangeAspect="1"/>
          </p:cNvPicPr>
          <p:nvPr/>
        </p:nvPicPr>
        <p:blipFill rotWithShape="1">
          <a:blip r:embed="rId3" cstate="print"/>
          <a:srcRect l="49663" t="53333"/>
          <a:stretch/>
        </p:blipFill>
        <p:spPr>
          <a:xfrm>
            <a:off x="5517932" y="2782608"/>
            <a:ext cx="3257794" cy="1805132"/>
          </a:xfrm>
          <a:prstGeom prst="rect">
            <a:avLst/>
          </a:prstGeom>
        </p:spPr>
      </p:pic>
      <p:pic>
        <p:nvPicPr>
          <p:cNvPr id="8" name="Picture 7" descr="hovmuller_dep_votemper_Nino3.4.monthly.png"/>
          <p:cNvPicPr>
            <a:picLocks noChangeAspect="1"/>
          </p:cNvPicPr>
          <p:nvPr/>
        </p:nvPicPr>
        <p:blipFill rotWithShape="1">
          <a:blip r:embed="rId3" cstate="print"/>
          <a:srcRect l="32943" t="-1402" r="33072" b="96688"/>
          <a:stretch/>
        </p:blipFill>
        <p:spPr>
          <a:xfrm>
            <a:off x="5722883" y="705629"/>
            <a:ext cx="2948153" cy="24436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376040" y="4287951"/>
            <a:ext cx="204951" cy="3941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8647387" y="1190354"/>
            <a:ext cx="270229" cy="8670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161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>
          <a:xfrm>
            <a:off x="774700" y="173801"/>
            <a:ext cx="7084410" cy="400110"/>
          </a:xfrm>
        </p:spPr>
        <p:txBody>
          <a:bodyPr/>
          <a:lstStyle/>
          <a:p>
            <a:r>
              <a:rPr lang="en-GB" sz="2000" spc="-1" dirty="0">
                <a:ea typeface="MS PGothic"/>
              </a:rPr>
              <a:t>WP3.9: Biophysical feedbacks in the global ocean</a:t>
            </a:r>
            <a:endParaRPr lang="en-US" altLang="en-US" sz="2000" dirty="0" smtClean="0">
              <a:latin typeface="Verdana" panose="020B0604030504040204" pitchFamily="34" charset="0"/>
            </a:endParaRPr>
          </a:p>
        </p:txBody>
      </p:sp>
      <p:sp>
        <p:nvSpPr>
          <p:cNvPr id="5" name="TextShape 2"/>
          <p:cNvSpPr txBox="1"/>
          <p:nvPr/>
        </p:nvSpPr>
        <p:spPr>
          <a:xfrm>
            <a:off x="503998" y="1079999"/>
            <a:ext cx="6233065" cy="3436821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de-DE" sz="1800" b="0" strike="noStrike" spc="-1" dirty="0" smtClean="0">
                <a:solidFill>
                  <a:srgbClr val="4D4F53"/>
                </a:solidFill>
                <a:latin typeface="Arial"/>
              </a:rPr>
              <a:t>Air-sea CO</a:t>
            </a:r>
            <a:r>
              <a:rPr lang="de-DE" sz="1800" b="0" strike="noStrike" spc="-1" baseline="-25000" dirty="0" smtClean="0">
                <a:solidFill>
                  <a:srgbClr val="4D4F53"/>
                </a:solidFill>
                <a:latin typeface="Arial"/>
              </a:rPr>
              <a:t>2</a:t>
            </a:r>
            <a:r>
              <a:rPr lang="de-DE" sz="1800" b="0" strike="noStrike" spc="-1" dirty="0" smtClean="0">
                <a:solidFill>
                  <a:srgbClr val="4D4F53"/>
                </a:solidFill>
                <a:latin typeface="Arial"/>
              </a:rPr>
              <a:t> flux is a function of sea state.</a:t>
            </a:r>
          </a:p>
          <a:p>
            <a:endParaRPr lang="de-DE" sz="1800" spc="-1" dirty="0">
              <a:solidFill>
                <a:srgbClr val="4D4F53"/>
              </a:solidFill>
              <a:latin typeface="Arial"/>
            </a:endParaRPr>
          </a:p>
          <a:p>
            <a:r>
              <a:rPr lang="de-DE" sz="1800" b="0" strike="noStrike" spc="-1" dirty="0" smtClean="0">
                <a:solidFill>
                  <a:srgbClr val="4D4F53"/>
                </a:solidFill>
                <a:latin typeface="Arial"/>
              </a:rPr>
              <a:t>In climate models, air-sea flux parametrisations just include wind speed, not sea state.</a:t>
            </a:r>
          </a:p>
          <a:p>
            <a:endParaRPr lang="de-DE" sz="1800" spc="-1" dirty="0">
              <a:solidFill>
                <a:srgbClr val="4D4F53"/>
              </a:solidFill>
              <a:latin typeface="Arial"/>
            </a:endParaRPr>
          </a:p>
          <a:p>
            <a:r>
              <a:rPr lang="de-DE" sz="1800" b="0" strike="noStrike" spc="-1" dirty="0" smtClean="0">
                <a:solidFill>
                  <a:srgbClr val="4D4F53"/>
                </a:solidFill>
                <a:latin typeface="Arial"/>
              </a:rPr>
              <a:t>But such parameterisations have been developed. Assess the impact on ocean carbon cycle (fluxes, pH) of using such a parameterisation in NEMO-CICE-MEDUSA, forced by CCI sea state products.</a:t>
            </a:r>
          </a:p>
          <a:p>
            <a:endParaRPr lang="de-DE" sz="1800" spc="-1" dirty="0">
              <a:solidFill>
                <a:srgbClr val="4D4F53"/>
              </a:solidFill>
              <a:latin typeface="Arial"/>
            </a:endParaRPr>
          </a:p>
          <a:p>
            <a:r>
              <a:rPr lang="de-DE" sz="1800" b="0" strike="noStrike" spc="-1" dirty="0" smtClean="0">
                <a:solidFill>
                  <a:srgbClr val="4D4F53"/>
                </a:solidFill>
                <a:latin typeface="Arial"/>
              </a:rPr>
              <a:t>Requires level 4 significant wave height </a:t>
            </a:r>
            <a:r>
              <a:rPr lang="de-DE" sz="1800" b="0" strike="noStrike" spc="-1" dirty="0" smtClean="0">
                <a:solidFill>
                  <a:srgbClr val="4D4F53"/>
                </a:solidFill>
                <a:latin typeface="Arial"/>
              </a:rPr>
              <a:t>data (ideally daily).</a:t>
            </a:r>
            <a:endParaRPr lang="de-DE" sz="18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4576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>
          <a:xfrm>
            <a:off x="774700" y="173801"/>
            <a:ext cx="7084410" cy="400110"/>
          </a:xfrm>
        </p:spPr>
        <p:txBody>
          <a:bodyPr/>
          <a:lstStyle/>
          <a:p>
            <a:r>
              <a:rPr lang="en-GB" sz="2000" spc="-1" dirty="0">
                <a:ea typeface="MS PGothic"/>
              </a:rPr>
              <a:t>WP3.9: Biophysical feedbacks in the global ocean</a:t>
            </a:r>
            <a:endParaRPr lang="en-US" altLang="en-US" sz="2000" dirty="0" smtClean="0">
              <a:latin typeface="Verdana" panose="020B0604030504040204" pitchFamily="34" charset="0"/>
            </a:endParaRPr>
          </a:p>
        </p:txBody>
      </p:sp>
      <p:sp>
        <p:nvSpPr>
          <p:cNvPr id="5" name="TextShape 2"/>
          <p:cNvSpPr txBox="1"/>
          <p:nvPr/>
        </p:nvSpPr>
        <p:spPr>
          <a:xfrm>
            <a:off x="503998" y="1079999"/>
            <a:ext cx="6233065" cy="3436821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de-DE" sz="1800" b="0" strike="noStrike" spc="-1" dirty="0" smtClean="0">
                <a:solidFill>
                  <a:srgbClr val="4D4F53"/>
                </a:solidFill>
                <a:latin typeface="Arial"/>
              </a:rPr>
              <a:t>Ocean colour uncertainties will be used in the assimilation, other ECV uncertainties can be accounted for in validation.</a:t>
            </a:r>
          </a:p>
          <a:p>
            <a:endParaRPr lang="de-DE" sz="1800" spc="-1" dirty="0" smtClean="0">
              <a:solidFill>
                <a:srgbClr val="4D4F53"/>
              </a:solidFill>
              <a:latin typeface="Arial"/>
            </a:endParaRPr>
          </a:p>
          <a:p>
            <a:endParaRPr lang="de-DE" sz="1800" spc="-1" dirty="0">
              <a:solidFill>
                <a:srgbClr val="4D4F53"/>
              </a:solidFill>
              <a:latin typeface="Arial"/>
            </a:endParaRPr>
          </a:p>
          <a:p>
            <a:r>
              <a:rPr lang="de-DE" sz="1800" b="0" strike="noStrike" spc="-1" dirty="0" smtClean="0">
                <a:solidFill>
                  <a:srgbClr val="4D4F53"/>
                </a:solidFill>
                <a:latin typeface="Arial"/>
              </a:rPr>
              <a:t>ECV teams will be kept in loop regarding experiments, results, and experiences of using the data.</a:t>
            </a:r>
            <a:endParaRPr lang="de-DE" sz="18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9896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A Presentation 16-9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SA Presentation 16-9.potx" id="{625F8AEC-1CDE-415D-B0E3-F5C995E29248}" vid="{7620660D-6BA5-4224-AA6E-849C46B07D63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95F947CC68284A92DD76895F95485E" ma:contentTypeVersion="" ma:contentTypeDescription="Create a new document." ma:contentTypeScope="" ma:versionID="d2f7bac1cc6cefe942785cfbb8bae163">
  <xsd:schema xmlns:xsd="http://www.w3.org/2001/XMLSchema" xmlns:xs="http://www.w3.org/2001/XMLSchema" xmlns:p="http://schemas.microsoft.com/office/2006/metadata/properties" xmlns:ns2="f2760952-b3bb-408f-ace6-eb1e07642b86" targetNamespace="http://schemas.microsoft.com/office/2006/metadata/properties" ma:root="true" ma:fieldsID="70e6d848e258403642b2016fccd44a87" ns2:_="">
    <xsd:import namespace="f2760952-b3bb-408f-ace6-eb1e07642b8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760952-b3bb-408f-ace6-eb1e07642b8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description="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D587E21-31CA-408E-A5B1-4B7F0D8D9C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760952-b3bb-408f-ace6-eb1e07642b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E22279E-2C4C-4C93-8498-455A58D1433E}">
  <ds:schemaRefs>
    <ds:schemaRef ds:uri="http://purl.org/dc/dcmitype/"/>
    <ds:schemaRef ds:uri="http://schemas.microsoft.com/office/2006/documentManagement/types"/>
    <ds:schemaRef ds:uri="http://www.w3.org/XML/1998/namespace"/>
    <ds:schemaRef ds:uri="f2760952-b3bb-408f-ace6-eb1e07642b86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548D79E0-F545-4A75-B39D-7B8AF1D9BA8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CCI_cmug</Template>
  <TotalTime>218</TotalTime>
  <Words>279</Words>
  <Application>Microsoft Office PowerPoint</Application>
  <PresentationFormat>On-screen Show (16:9)</PresentationFormat>
  <Paragraphs>31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MS PGothic</vt:lpstr>
      <vt:lpstr>MS PGothic</vt:lpstr>
      <vt:lpstr>Arial</vt:lpstr>
      <vt:lpstr>Calibri</vt:lpstr>
      <vt:lpstr>Verdana</vt:lpstr>
      <vt:lpstr>ESA Presentation 16-9</vt:lpstr>
      <vt:lpstr>PowerPoint Presentation</vt:lpstr>
      <vt:lpstr>WP3.9: Biophysical feedbacks in the global ocean</vt:lpstr>
      <vt:lpstr>WP3.9: Biophysical feedbacks in the global ocean</vt:lpstr>
      <vt:lpstr>WP3.9: Biophysical feedbacks in the global ocean</vt:lpstr>
      <vt:lpstr>WP3.9: Biophysical feedbacks in the global ocean</vt:lpstr>
    </vt:vector>
  </TitlesOfParts>
  <Manager/>
  <Company>Met Office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TITLE OF PRESENTATION</dc:subject>
  <dc:creator>Van Der Linden, Paul</dc:creator>
  <cp:keywords/>
  <dc:description/>
  <cp:lastModifiedBy>Ford, David</cp:lastModifiedBy>
  <cp:revision>31</cp:revision>
  <cp:lastPrinted>2018-09-28T11:32:37Z</cp:lastPrinted>
  <dcterms:created xsi:type="dcterms:W3CDTF">2018-07-10T10:00:37Z</dcterms:created>
  <dcterms:modified xsi:type="dcterms:W3CDTF">2018-10-04T14:32:35Z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 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5GV2.0</vt:lpwstr>
  </property>
  <property fmtid="{D5CDD505-2E9C-101B-9397-08002B2CF9AE}" pid="13" name="ShowESADialog1">
    <vt:bool>true</vt:bool>
  </property>
  <property fmtid="{D5CDD505-2E9C-101B-9397-08002B2CF9AE}" pid="14" name="ContentTypeId">
    <vt:lpwstr>0x0101008995F947CC68284A92DD76895F95485E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- For Official Use</vt:lpwstr>
  </property>
  <property fmtid="{D5CDD505-2E9C-101B-9397-08002B2CF9AE}" pid="18" name="Classification Caveat">
    <vt:lpwstr/>
  </property>
  <property fmtid="{D5CDD505-2E9C-101B-9397-08002B2CF9AE}" pid="19" name="Status">
    <vt:lpwstr/>
  </property>
  <property fmtid="{D5CDD505-2E9C-101B-9397-08002B2CF9AE}" pid="20" name="bmsSiteName">
    <vt:lpwstr/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/>
  </property>
  <property fmtid="{D5CDD505-2E9C-101B-9397-08002B2CF9AE}" pid="24" name="bmsAddress">
    <vt:lpwstr/>
  </property>
  <property fmtid="{D5CDD505-2E9C-101B-9397-08002B2CF9AE}" pid="25" name="bmsPlace">
    <vt:lpwstr/>
  </property>
  <property fmtid="{D5CDD505-2E9C-101B-9397-08002B2CF9AE}" pid="26" name="bmsPhoneFax">
    <vt:lpwstr/>
  </property>
  <property fmtid="{D5CDD505-2E9C-101B-9397-08002B2CF9AE}" pid="27" name="Issue">
    <vt:i4>0</vt:i4>
  </property>
  <property fmtid="{D5CDD505-2E9C-101B-9397-08002B2CF9AE}" pid="28" name="Revision">
    <vt:i4>0</vt:i4>
  </property>
</Properties>
</file>